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  <p:sldId id="270" r:id="rId34"/>
    <p:sldId id="271" r:id="rId35"/>
    <p:sldId id="272" r:id="rId36"/>
    <p:sldId id="273" r:id="rId37"/>
  </p:sldIdLst>
  <p:sldSz cx="18288000" cy="10287000"/>
  <p:notesSz cx="6858000" cy="9144000"/>
  <p:embeddedFontLst>
    <p:embeddedFont>
      <p:font typeface="Trocchi" charset="1" panose="00000500000000000000"/>
      <p:regular r:id="rId6"/>
    </p:embeddedFont>
    <p:embeddedFont>
      <p:font typeface="Arimo" charset="1" panose="020B0604020202020204"/>
      <p:regular r:id="rId7"/>
    </p:embeddedFont>
    <p:embeddedFont>
      <p:font typeface="Arimo Bold" charset="1" panose="020B0704020202020204"/>
      <p:regular r:id="rId8"/>
    </p:embeddedFont>
    <p:embeddedFont>
      <p:font typeface="Arimo Italics" charset="1" panose="020B0604020202090204"/>
      <p:regular r:id="rId9"/>
    </p:embeddedFont>
    <p:embeddedFont>
      <p:font typeface="Arimo Bold Italics" charset="1" panose="020B0704020202090204"/>
      <p:regular r:id="rId10"/>
    </p:embeddedFont>
    <p:embeddedFont>
      <p:font typeface="Abril Fatface" charset="1" panose="02000503000000020003"/>
      <p:regular r:id="rId11"/>
    </p:embeddedFont>
    <p:embeddedFont>
      <p:font typeface="Abril Fatface Italics" charset="1" panose="02000503000000020003"/>
      <p:regular r:id="rId12"/>
    </p:embeddedFont>
    <p:embeddedFont>
      <p:font typeface="Lemon Tuesday" charset="1" panose="02000506040000020004"/>
      <p:regular r:id="rId13"/>
    </p:embeddedFont>
    <p:embeddedFont>
      <p:font typeface="Big Shoulders Display" charset="1" panose="00000000000000000000"/>
      <p:regular r:id="rId14"/>
    </p:embeddedFont>
    <p:embeddedFont>
      <p:font typeface="Big Shoulders Display Bold" charset="1" panose="00000000000000000000"/>
      <p:regular r:id="rId15"/>
    </p:embeddedFont>
    <p:embeddedFont>
      <p:font typeface="Montserrat Semi-Bold" charset="1" panose="00000700000000000000"/>
      <p:regular r:id="rId16"/>
    </p:embeddedFont>
    <p:embeddedFont>
      <p:font typeface="Montserrat Semi-Bold Bold" charset="1" panose="00000800000000000000"/>
      <p:regular r:id="rId17"/>
    </p:embeddedFont>
    <p:embeddedFont>
      <p:font typeface="Montserrat Semi-Bold Italics" charset="1" panose="00000700000000000000"/>
      <p:regular r:id="rId18"/>
    </p:embeddedFont>
    <p:embeddedFont>
      <p:font typeface="Montserrat Semi-Bold Bold Italics" charset="1" panose="000008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slides/slide1.xml" Type="http://schemas.openxmlformats.org/officeDocument/2006/relationships/slide"/><Relationship Id="rId21" Target="slides/slide2.xml" Type="http://schemas.openxmlformats.org/officeDocument/2006/relationships/slide"/><Relationship Id="rId22" Target="slides/slide3.xml" Type="http://schemas.openxmlformats.org/officeDocument/2006/relationships/slide"/><Relationship Id="rId23" Target="slides/slide4.xml" Type="http://schemas.openxmlformats.org/officeDocument/2006/relationships/slide"/><Relationship Id="rId24" Target="slides/slide5.xml" Type="http://schemas.openxmlformats.org/officeDocument/2006/relationships/slide"/><Relationship Id="rId25" Target="slides/slide6.xml" Type="http://schemas.openxmlformats.org/officeDocument/2006/relationships/slide"/><Relationship Id="rId26" Target="slides/slide7.xml" Type="http://schemas.openxmlformats.org/officeDocument/2006/relationships/slide"/><Relationship Id="rId27" Target="slides/slide8.xml" Type="http://schemas.openxmlformats.org/officeDocument/2006/relationships/slide"/><Relationship Id="rId28" Target="slides/slide9.xml" Type="http://schemas.openxmlformats.org/officeDocument/2006/relationships/slide"/><Relationship Id="rId29" Target="slides/slide10.xml" Type="http://schemas.openxmlformats.org/officeDocument/2006/relationships/slide"/><Relationship Id="rId3" Target="viewProps.xml" Type="http://schemas.openxmlformats.org/officeDocument/2006/relationships/viewProps"/><Relationship Id="rId30" Target="slides/slide11.xml" Type="http://schemas.openxmlformats.org/officeDocument/2006/relationships/slide"/><Relationship Id="rId31" Target="slides/slide12.xml" Type="http://schemas.openxmlformats.org/officeDocument/2006/relationships/slide"/><Relationship Id="rId32" Target="slides/slide13.xml" Type="http://schemas.openxmlformats.org/officeDocument/2006/relationships/slide"/><Relationship Id="rId33" Target="slides/slide14.xml" Type="http://schemas.openxmlformats.org/officeDocument/2006/relationships/slide"/><Relationship Id="rId34" Target="slides/slide15.xml" Type="http://schemas.openxmlformats.org/officeDocument/2006/relationships/slide"/><Relationship Id="rId35" Target="slides/slide16.xml" Type="http://schemas.openxmlformats.org/officeDocument/2006/relationships/slide"/><Relationship Id="rId36" Target="slides/slide17.xml" Type="http://schemas.openxmlformats.org/officeDocument/2006/relationships/slide"/><Relationship Id="rId37" Target="slides/slide18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jpe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1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svg" Type="http://schemas.openxmlformats.org/officeDocument/2006/relationships/image"/><Relationship Id="rId4" Target="../media/image41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png" Type="http://schemas.openxmlformats.org/officeDocument/2006/relationships/image"/><Relationship Id="rId11" Target="../media/image51.svg" Type="http://schemas.openxmlformats.org/officeDocument/2006/relationships/image"/><Relationship Id="rId2" Target="../media/image42.png" Type="http://schemas.openxmlformats.org/officeDocument/2006/relationships/image"/><Relationship Id="rId3" Target="../media/image43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46.png" Type="http://schemas.openxmlformats.org/officeDocument/2006/relationships/image"/><Relationship Id="rId7" Target="../media/image47.svg" Type="http://schemas.openxmlformats.org/officeDocument/2006/relationships/image"/><Relationship Id="rId8" Target="../media/image48.png" Type="http://schemas.openxmlformats.org/officeDocument/2006/relationships/image"/><Relationship Id="rId9" Target="../media/image49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538450">
            <a:off x="11304305" y="3719044"/>
            <a:ext cx="9699091" cy="8051139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true" rot="-5920422">
            <a:off x="13128970" y="-2953389"/>
            <a:ext cx="3634561" cy="796417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true" rot="8944907">
            <a:off x="8508178" y="7993719"/>
            <a:ext cx="5907668" cy="4586562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830142" y="2753333"/>
            <a:ext cx="15695193" cy="4048537"/>
            <a:chOff x="0" y="0"/>
            <a:chExt cx="20926924" cy="5398049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333375"/>
              <a:ext cx="20926924" cy="32252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7512"/>
                </a:lnSpc>
              </a:pPr>
              <a:r>
                <a:rPr lang="en-US" sz="17512">
                  <a:solidFill>
                    <a:srgbClr val="FFFFFF"/>
                  </a:solidFill>
                  <a:latin typeface="Trocchi"/>
                </a:rPr>
                <a:t>FRIENDSHIP 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3693261"/>
              <a:ext cx="20926924" cy="17047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0896"/>
                </a:lnSpc>
                <a:spcBef>
                  <a:spcPct val="0"/>
                </a:spcBef>
              </a:pPr>
              <a:r>
                <a:rPr lang="en-US" sz="7783">
                  <a:solidFill>
                    <a:srgbClr val="545794"/>
                  </a:solidFill>
                  <a:latin typeface="Lemon Tuesday"/>
                </a:rPr>
                <a:t>Teens Inspired Halaqah</a:t>
              </a:r>
            </a:p>
          </p:txBody>
        </p:sp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30142" y="7596560"/>
            <a:ext cx="3720778" cy="25368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781887" y="1130054"/>
            <a:ext cx="7877009" cy="8128246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746816" y="1935445"/>
            <a:ext cx="10454885" cy="6321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25"/>
              </a:lnSpc>
              <a:spcBef>
                <a:spcPct val="0"/>
              </a:spcBef>
            </a:pPr>
            <a:r>
              <a:rPr lang="en-US" sz="5480">
                <a:solidFill>
                  <a:srgbClr val="000000"/>
                </a:solidFill>
                <a:latin typeface="Montserrat Semi-Bold"/>
              </a:rPr>
              <a:t>Abu Huraira reported: The Prophet, peace, and blessings be upon him, said,</a:t>
            </a:r>
            <a:r>
              <a:rPr lang="en-US" sz="5480">
                <a:solidFill>
                  <a:srgbClr val="000000"/>
                </a:solidFill>
                <a:latin typeface="Montserrat Semi-Bold Bold"/>
              </a:rPr>
              <a:t> “A man is upon the religion of his best friend, so let one of you look at whom he befriends.”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CE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607414" y="431058"/>
            <a:ext cx="10976681" cy="8057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21"/>
              </a:lnSpc>
            </a:pPr>
            <a:r>
              <a:rPr lang="en-US" sz="7016">
                <a:solidFill>
                  <a:srgbClr val="FFFFFF"/>
                </a:solidFill>
                <a:latin typeface="Montserrat Semi-Bold Bold"/>
              </a:rPr>
              <a:t>Demonstration</a:t>
            </a:r>
          </a:p>
          <a:p>
            <a:pPr algn="ctr">
              <a:lnSpc>
                <a:spcPts val="9121"/>
              </a:lnSpc>
            </a:pPr>
          </a:p>
          <a:p>
            <a:pPr>
              <a:lnSpc>
                <a:spcPts val="6515"/>
              </a:lnSpc>
            </a:pPr>
            <a:r>
              <a:rPr lang="en-US" sz="5011">
                <a:solidFill>
                  <a:srgbClr val="FFFFFF"/>
                </a:solidFill>
                <a:latin typeface="Montserrat Semi-Bold Bold"/>
              </a:rPr>
              <a:t>You will need: </a:t>
            </a:r>
          </a:p>
          <a:p>
            <a:pPr>
              <a:lnSpc>
                <a:spcPts val="6515"/>
              </a:lnSpc>
            </a:pPr>
            <a:r>
              <a:rPr lang="en-US" sz="5011">
                <a:solidFill>
                  <a:srgbClr val="FFFFFF"/>
                </a:solidFill>
                <a:latin typeface="Montserrat Semi-Bold Bold"/>
              </a:rPr>
              <a:t>-Plastic cups </a:t>
            </a:r>
          </a:p>
          <a:p>
            <a:pPr>
              <a:lnSpc>
                <a:spcPts val="6515"/>
              </a:lnSpc>
            </a:pPr>
            <a:r>
              <a:rPr lang="en-US" sz="5011">
                <a:solidFill>
                  <a:srgbClr val="FFFFFF"/>
                </a:solidFill>
                <a:latin typeface="Montserrat Semi-Bold Bold"/>
              </a:rPr>
              <a:t>-Water </a:t>
            </a:r>
          </a:p>
          <a:p>
            <a:pPr>
              <a:lnSpc>
                <a:spcPts val="6515"/>
              </a:lnSpc>
            </a:pPr>
            <a:r>
              <a:rPr lang="en-US" sz="5011">
                <a:solidFill>
                  <a:srgbClr val="FFFFFF"/>
                </a:solidFill>
                <a:latin typeface="Montserrat Semi-Bold Bold"/>
              </a:rPr>
              <a:t>- Food colouring </a:t>
            </a:r>
          </a:p>
          <a:p>
            <a:pPr>
              <a:lnSpc>
                <a:spcPts val="6515"/>
              </a:lnSpc>
            </a:pPr>
            <a:r>
              <a:rPr lang="en-US" sz="5011">
                <a:solidFill>
                  <a:srgbClr val="FFFFFF"/>
                </a:solidFill>
                <a:latin typeface="Montserrat Semi-Bold Bold"/>
              </a:rPr>
              <a:t>-Pipettes </a:t>
            </a:r>
          </a:p>
          <a:p>
            <a:pPr>
              <a:lnSpc>
                <a:spcPts val="6515"/>
              </a:lnSpc>
            </a:pPr>
            <a:r>
              <a:rPr lang="en-US" sz="5011">
                <a:solidFill>
                  <a:srgbClr val="FFFFFF"/>
                </a:solidFill>
                <a:latin typeface="Montserrat Semi-Bold Bold"/>
              </a:rPr>
              <a:t>-Jug</a:t>
            </a:r>
          </a:p>
          <a:p>
            <a:pPr>
              <a:lnSpc>
                <a:spcPts val="6515"/>
              </a:lnSpc>
            </a:pPr>
            <a:r>
              <a:rPr lang="en-US" sz="5011">
                <a:solidFill>
                  <a:srgbClr val="FFFFFF"/>
                </a:solidFill>
                <a:latin typeface="Montserrat Semi-Bold Bold"/>
              </a:rPr>
              <a:t>-Sticky labels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3483693">
            <a:off x="-2099997" y="7205034"/>
            <a:ext cx="7051150" cy="642295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6709639">
            <a:off x="12793671" y="-3619371"/>
            <a:ext cx="7051150" cy="6422957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1029664" y="1028700"/>
            <a:ext cx="2392602" cy="2685990"/>
            <a:chOff x="0" y="0"/>
            <a:chExt cx="3190136" cy="3581320"/>
          </a:xfrm>
        </p:grpSpPr>
      </p:grpSp>
      <p:grpSp>
        <p:nvGrpSpPr>
          <p:cNvPr name="Group 6" id="6"/>
          <p:cNvGrpSpPr/>
          <p:nvPr/>
        </p:nvGrpSpPr>
        <p:grpSpPr>
          <a:xfrm rot="-10800000">
            <a:off x="14865733" y="6572310"/>
            <a:ext cx="2392602" cy="2685990"/>
            <a:chOff x="0" y="0"/>
            <a:chExt cx="3190136" cy="3581320"/>
          </a:xfrm>
        </p:grpSpPr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CE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3483693">
            <a:off x="-2099997" y="7205034"/>
            <a:ext cx="7051150" cy="642295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6709639">
            <a:off x="12793671" y="-3619371"/>
            <a:ext cx="7051150" cy="6422957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029664" y="1028700"/>
            <a:ext cx="2392602" cy="2685990"/>
            <a:chOff x="0" y="0"/>
            <a:chExt cx="3190136" cy="3581320"/>
          </a:xfrm>
        </p:grpSpPr>
      </p:grpSp>
      <p:grpSp>
        <p:nvGrpSpPr>
          <p:cNvPr name="Group 5" id="5"/>
          <p:cNvGrpSpPr/>
          <p:nvPr/>
        </p:nvGrpSpPr>
        <p:grpSpPr>
          <a:xfrm rot="-10800000">
            <a:off x="14865733" y="6572310"/>
            <a:ext cx="2392602" cy="2685990"/>
            <a:chOff x="0" y="0"/>
            <a:chExt cx="3190136" cy="3581320"/>
          </a:xfrm>
        </p:grpSpPr>
      </p:grpSp>
      <p:sp>
        <p:nvSpPr>
          <p:cNvPr name="TextBox 6" id="6"/>
          <p:cNvSpPr txBox="true"/>
          <p:nvPr/>
        </p:nvSpPr>
        <p:spPr>
          <a:xfrm rot="0">
            <a:off x="0" y="709253"/>
            <a:ext cx="18288000" cy="8826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Trocchi"/>
              </a:rPr>
              <a:t>What you have to do: </a:t>
            </a:r>
          </a:p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Trocchi"/>
              </a:rPr>
              <a:t>Take your cup of water </a:t>
            </a:r>
          </a:p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Trocchi"/>
              </a:rPr>
              <a:t>Go and talk to someone in the room </a:t>
            </a:r>
          </a:p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Trocchi"/>
              </a:rPr>
              <a:t>Tell them about what you think makes a good friend </a:t>
            </a:r>
          </a:p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Trocchi"/>
              </a:rPr>
              <a:t>Every time they say 'and 'add 1 drop of your water into their cup </a:t>
            </a:r>
          </a:p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Trocchi"/>
              </a:rPr>
              <a:t>After a 2mins, go speak to someone else </a:t>
            </a:r>
          </a:p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Trocchi"/>
              </a:rPr>
              <a:t>Repeat the same activity </a:t>
            </a:r>
          </a:p>
          <a:p>
            <a:pPr algn="ctr">
              <a:lnSpc>
                <a:spcPts val="7000"/>
              </a:lnSpc>
            </a:pPr>
          </a:p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Trocchi"/>
              </a:rPr>
              <a:t>We will repeat this for 5 mins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CE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4443756">
            <a:off x="2821570" y="6477806"/>
            <a:ext cx="7126297" cy="608153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645482">
            <a:off x="-568476" y="-1584625"/>
            <a:ext cx="7126297" cy="6081537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-1073447" y="1201147"/>
            <a:ext cx="9467108" cy="8112566"/>
            <a:chOff x="0" y="0"/>
            <a:chExt cx="12622811" cy="10816755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0" r="0" b="0"/>
            <a:stretch>
              <a:fillRect/>
            </a:stretch>
          </p:blipFill>
          <p:spPr>
            <a:xfrm flipH="false" flipV="false" rot="-558573">
              <a:off x="662375" y="853846"/>
              <a:ext cx="11298062" cy="9109062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5"/>
            <a:srcRect l="129" t="0" r="129" b="0"/>
            <a:stretch>
              <a:fillRect/>
            </a:stretch>
          </p:blipFill>
          <p:spPr>
            <a:xfrm flipH="false" flipV="false" rot="-481591">
              <a:off x="1197394" y="1779802"/>
              <a:ext cx="10083628" cy="6299721"/>
            </a:xfrm>
            <a:prstGeom prst="rect">
              <a:avLst/>
            </a:prstGeom>
          </p:spPr>
        </p:pic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true" flipV="false" rot="2425297">
            <a:off x="-2302026" y="6113661"/>
            <a:ext cx="7126297" cy="6081537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7777480" y="717767"/>
            <a:ext cx="10232489" cy="9288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799">
                <a:solidFill>
                  <a:srgbClr val="FFFFFF"/>
                </a:solidFill>
                <a:latin typeface="Montserrat Semi-Bold Bold"/>
              </a:rPr>
              <a:t>What does the coloured water represent? </a:t>
            </a:r>
          </a:p>
          <a:p>
            <a:pPr algn="ctr">
              <a:lnSpc>
                <a:spcPts val="6719"/>
              </a:lnSpc>
            </a:pPr>
            <a:r>
              <a:rPr lang="en-US" sz="4799">
                <a:solidFill>
                  <a:srgbClr val="FFFFFF"/>
                </a:solidFill>
                <a:latin typeface="Montserrat Semi-Bold Bold"/>
              </a:rPr>
              <a:t>What does the clear water represent? </a:t>
            </a:r>
          </a:p>
          <a:p>
            <a:pPr algn="ctr">
              <a:lnSpc>
                <a:spcPts val="6719"/>
              </a:lnSpc>
            </a:pPr>
            <a:r>
              <a:rPr lang="en-US" sz="4799">
                <a:solidFill>
                  <a:srgbClr val="FFFFFF"/>
                </a:solidFill>
                <a:latin typeface="Montserrat Semi-Bold Bold"/>
              </a:rPr>
              <a:t>What colour is your water?</a:t>
            </a:r>
          </a:p>
          <a:p>
            <a:pPr algn="ctr">
              <a:lnSpc>
                <a:spcPts val="6719"/>
              </a:lnSpc>
            </a:pPr>
            <a:r>
              <a:rPr lang="en-US" sz="4799">
                <a:solidFill>
                  <a:srgbClr val="FFFFFF"/>
                </a:solidFill>
                <a:latin typeface="Montserrat Semi-Bold Bold"/>
              </a:rPr>
              <a:t>Who is the bad friend in the room? </a:t>
            </a:r>
          </a:p>
          <a:p>
            <a:pPr algn="ctr">
              <a:lnSpc>
                <a:spcPts val="6719"/>
              </a:lnSpc>
            </a:pPr>
            <a:r>
              <a:rPr lang="en-US" sz="4799">
                <a:solidFill>
                  <a:srgbClr val="FFFFFF"/>
                </a:solidFill>
                <a:latin typeface="Montserrat Semi-Bold Bold"/>
              </a:rPr>
              <a:t>Who is the good friend in the room? </a:t>
            </a:r>
          </a:p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>
                <a:solidFill>
                  <a:srgbClr val="FFFFFF"/>
                </a:solidFill>
                <a:latin typeface="Montserrat Semi-Bold Bold"/>
              </a:rPr>
              <a:t>What does this demonstration show?</a:t>
            </a:r>
            <a:r>
              <a:rPr lang="en-US" sz="4799">
                <a:solidFill>
                  <a:srgbClr val="545794"/>
                </a:solidFill>
                <a:latin typeface="Montserrat Semi-Bold Bold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CE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626592" y="1028700"/>
            <a:ext cx="3914204" cy="41148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28700" y="5388138"/>
            <a:ext cx="4269572" cy="411480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6957982" y="1982759"/>
            <a:ext cx="10628917" cy="6772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59"/>
              </a:lnSpc>
              <a:spcBef>
                <a:spcPct val="0"/>
              </a:spcBef>
            </a:pPr>
            <a:r>
              <a:rPr lang="en-US" sz="4584">
                <a:solidFill>
                  <a:srgbClr val="000000"/>
                </a:solidFill>
                <a:latin typeface="Montserrat Semi-Bold Bold"/>
              </a:rPr>
              <a:t>Prophet Muhammad SAW said, “A good friend is like a person carrying musk and an evil friend is like a blacksmith. The one who is carrying musk will either give you some perfume as a present; you will buy some from him; or you will at least find a lovely smell just by staying with him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CE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7759855">
            <a:off x="12942293" y="-3021543"/>
            <a:ext cx="8634014" cy="568275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6394384" y="6306097"/>
            <a:ext cx="5520906" cy="3681754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3473343" y="5983877"/>
            <a:ext cx="4308691" cy="41148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94935" y="6945800"/>
            <a:ext cx="3864038" cy="310089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1028700" y="1245472"/>
            <a:ext cx="15777405" cy="4738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00"/>
              </a:lnSpc>
              <a:spcBef>
                <a:spcPct val="0"/>
              </a:spcBef>
            </a:pPr>
            <a:r>
              <a:rPr lang="en-US" sz="6714">
                <a:solidFill>
                  <a:srgbClr val="000000"/>
                </a:solidFill>
                <a:latin typeface="Montserrat Semi-Bold"/>
              </a:rPr>
              <a:t>“However, the one who is a blacksmith will either burn your clothes or just by staying with him, you will find a nasty smell.”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28700" y="3444826"/>
            <a:ext cx="9110699" cy="607759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739317" y="4290315"/>
            <a:ext cx="5519983" cy="4967985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1028700" y="240800"/>
            <a:ext cx="16418948" cy="278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Abril Fatface"/>
              </a:rPr>
              <a:t>What makes a good friend? </a:t>
            </a:r>
          </a:p>
          <a:p>
            <a:pPr algn="ctr">
              <a:lnSpc>
                <a:spcPts val="11200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968131" y="6172200"/>
            <a:ext cx="3875393" cy="41148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-284379" y="-257175"/>
            <a:ext cx="8893644" cy="6226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78"/>
              </a:lnSpc>
            </a:pPr>
            <a:r>
              <a:rPr lang="en-US" sz="13484">
                <a:solidFill>
                  <a:srgbClr val="000000"/>
                </a:solidFill>
                <a:latin typeface="Abril Fatface"/>
              </a:rPr>
              <a:t>What is a friend?</a:t>
            </a:r>
          </a:p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Abril Fatface"/>
              </a:rPr>
              <a:t>( State 5 most important characteristics of a friend)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633355" y="-1140317"/>
            <a:ext cx="10452939" cy="11427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64"/>
              </a:lnSpc>
            </a:pPr>
          </a:p>
          <a:p>
            <a:pPr algn="ctr" marL="1062368" indent="-531184" lvl="1">
              <a:lnSpc>
                <a:spcPts val="6888"/>
              </a:lnSpc>
              <a:buFont typeface="Arial"/>
              <a:buChar char="•"/>
            </a:pPr>
            <a:r>
              <a:rPr lang="en-US" sz="4920">
                <a:solidFill>
                  <a:srgbClr val="000000"/>
                </a:solidFill>
                <a:latin typeface="Trocchi"/>
              </a:rPr>
              <a:t>Trustworthy - Keeps your secrets </a:t>
            </a:r>
          </a:p>
          <a:p>
            <a:pPr algn="ctr" marL="1062368" indent="-531184" lvl="1">
              <a:lnSpc>
                <a:spcPts val="6888"/>
              </a:lnSpc>
              <a:buFont typeface="Arial"/>
              <a:buChar char="•"/>
            </a:pPr>
            <a:r>
              <a:rPr lang="en-US" sz="4920">
                <a:solidFill>
                  <a:srgbClr val="000000"/>
                </a:solidFill>
                <a:latin typeface="Trocchi"/>
              </a:rPr>
              <a:t>Does good deeds and encourages you to do good deeds / Stays away from sin and encourages you to stay away from sin</a:t>
            </a:r>
          </a:p>
          <a:p>
            <a:pPr algn="ctr" marL="1062368" indent="-531184" lvl="1">
              <a:lnSpc>
                <a:spcPts val="6888"/>
              </a:lnSpc>
              <a:buFont typeface="Arial"/>
              <a:buChar char="•"/>
            </a:pPr>
            <a:r>
              <a:rPr lang="en-US" sz="4920">
                <a:solidFill>
                  <a:srgbClr val="000000"/>
                </a:solidFill>
                <a:latin typeface="Trocchi"/>
              </a:rPr>
              <a:t>Increases your connection to Allah</a:t>
            </a:r>
          </a:p>
          <a:p>
            <a:pPr algn="ctr" marL="1062368" indent="-531184" lvl="1">
              <a:lnSpc>
                <a:spcPts val="6888"/>
              </a:lnSpc>
              <a:buFont typeface="Arial"/>
              <a:buChar char="•"/>
            </a:pPr>
            <a:r>
              <a:rPr lang="en-US" sz="4920">
                <a:solidFill>
                  <a:srgbClr val="000000"/>
                </a:solidFill>
                <a:latin typeface="Trocchi"/>
              </a:rPr>
              <a:t>Has similar interests to you</a:t>
            </a:r>
          </a:p>
          <a:p>
            <a:pPr algn="ctr" marL="1062368" indent="-531184" lvl="1">
              <a:lnSpc>
                <a:spcPts val="6888"/>
              </a:lnSpc>
              <a:buFont typeface="Arial"/>
              <a:buChar char="•"/>
            </a:pPr>
            <a:r>
              <a:rPr lang="en-US" sz="4920">
                <a:solidFill>
                  <a:srgbClr val="000000"/>
                </a:solidFill>
                <a:latin typeface="Trocchi"/>
              </a:rPr>
              <a:t>Empathetic - cares about your wellbeing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28700" y="3444826"/>
            <a:ext cx="9110699" cy="607759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739317" y="4290315"/>
            <a:ext cx="5519983" cy="4967985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1028700" y="240800"/>
            <a:ext cx="16418948" cy="1368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Abril Fatface"/>
              </a:rPr>
              <a:t>What makes a bad friend?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447800" y="5559714"/>
            <a:ext cx="15392400" cy="5686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999">
                <a:solidFill>
                  <a:srgbClr val="FFFFFF"/>
                </a:solidFill>
                <a:latin typeface="Montserrat Semi-Bold Bold"/>
              </a:rPr>
              <a:t>Why should we stay away from bad friends? </a:t>
            </a:r>
          </a:p>
          <a:p>
            <a:pPr algn="ctr">
              <a:lnSpc>
                <a:spcPts val="9099"/>
              </a:lnSpc>
            </a:pPr>
          </a:p>
          <a:p>
            <a:pPr algn="ctr">
              <a:lnSpc>
                <a:spcPts val="9099"/>
              </a:lnSpc>
            </a:pPr>
          </a:p>
          <a:p>
            <a:pPr algn="ctr">
              <a:lnSpc>
                <a:spcPts val="9100"/>
              </a:lnSpc>
            </a:pP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true" flipV="false" rot="-8884157">
            <a:off x="2792021" y="-2144879"/>
            <a:ext cx="9643474" cy="6347159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9517572">
            <a:off x="11578323" y="-2259786"/>
            <a:ext cx="9643474" cy="6347159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9144000" y="-3065904"/>
            <a:ext cx="2367074" cy="5186815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6938878">
            <a:off x="52421" y="-1406204"/>
            <a:ext cx="2367074" cy="51868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CE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72565" y="7688917"/>
            <a:ext cx="7047380" cy="2282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999">
                <a:solidFill>
                  <a:srgbClr val="FFFFFF"/>
                </a:solidFill>
                <a:latin typeface="Montserrat Semi-Bold Bold"/>
              </a:rPr>
              <a:t>SCENARIO NUMBER 1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true" rot="10735686">
            <a:off x="8514074" y="2511107"/>
            <a:ext cx="5723044" cy="375795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375596" y="4390082"/>
            <a:ext cx="8984410" cy="9279518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6381950">
            <a:off x="10644332" y="-3145998"/>
            <a:ext cx="8984410" cy="9279518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 rot="440856">
            <a:off x="9906129" y="3253639"/>
            <a:ext cx="7977495" cy="6836085"/>
            <a:chOff x="0" y="0"/>
            <a:chExt cx="10636660" cy="9114780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6"/>
            <a:srcRect l="0" t="0" r="0" b="0"/>
            <a:stretch>
              <a:fillRect/>
            </a:stretch>
          </p:blipFill>
          <p:spPr>
            <a:xfrm flipH="false" flipV="false" rot="-558573">
              <a:off x="558153" y="719497"/>
              <a:ext cx="9520355" cy="7675786"/>
            </a:xfrm>
            <a:prstGeom prst="rect">
              <a:avLst/>
            </a:prstGeom>
          </p:spPr>
        </p:pic>
      </p:grpSp>
      <p:sp>
        <p:nvSpPr>
          <p:cNvPr name="TextBox 8" id="8"/>
          <p:cNvSpPr txBox="true"/>
          <p:nvPr/>
        </p:nvSpPr>
        <p:spPr>
          <a:xfrm rot="0">
            <a:off x="401755" y="128377"/>
            <a:ext cx="8389000" cy="7172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Trocchi"/>
              </a:rPr>
              <a:t>Safiya and Huda are sitting in the canteen at lunchtime. Safiya openly mixes freely with guys but Huda does not. 2 guys see Safiya and come and sit with them for lunch. What should do Huda do? How did she end up in this situation?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410991" y="1130054"/>
            <a:ext cx="7877009" cy="8128246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7504395"/>
            <a:ext cx="8479424" cy="2282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999">
                <a:solidFill>
                  <a:srgbClr val="FFFFFF"/>
                </a:solidFill>
                <a:latin typeface="Montserrat Semi-Bold Bold"/>
              </a:rPr>
              <a:t>SCENARIO NUMBER 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6292" y="286385"/>
            <a:ext cx="10334699" cy="7003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Trocchi"/>
              </a:rPr>
              <a:t>Tanisha and Joanne have been in the same class since year 7, and have been good friends. Joanne has recently come out in year 11 as a member of the LGBT community. Its PRIDE month and Joanne has asked Tanisha to wear the rainbow-coloured wristband to raise LGBT awareness. What should Tanisha do?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CE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3483693">
            <a:off x="-2099997" y="7205034"/>
            <a:ext cx="7051150" cy="642295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6709639">
            <a:off x="12793671" y="-3619371"/>
            <a:ext cx="7051150" cy="6422957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029664" y="1028700"/>
            <a:ext cx="2392602" cy="2685990"/>
            <a:chOff x="0" y="0"/>
            <a:chExt cx="3190136" cy="3581320"/>
          </a:xfrm>
        </p:grpSpPr>
      </p:grpSp>
      <p:grpSp>
        <p:nvGrpSpPr>
          <p:cNvPr name="Group 5" id="5"/>
          <p:cNvGrpSpPr/>
          <p:nvPr/>
        </p:nvGrpSpPr>
        <p:grpSpPr>
          <a:xfrm rot="-10800000">
            <a:off x="14865733" y="6572310"/>
            <a:ext cx="2392602" cy="2685990"/>
            <a:chOff x="0" y="0"/>
            <a:chExt cx="3190136" cy="3581320"/>
          </a:xfrm>
        </p:grpSpPr>
      </p:grpSp>
      <p:sp>
        <p:nvSpPr>
          <p:cNvPr name="TextBox 6" id="6"/>
          <p:cNvSpPr txBox="true"/>
          <p:nvPr/>
        </p:nvSpPr>
        <p:spPr>
          <a:xfrm rot="0">
            <a:off x="4122049" y="1511300"/>
            <a:ext cx="10043902" cy="7747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00"/>
              </a:lnSpc>
            </a:pPr>
            <a:r>
              <a:rPr lang="en-US" sz="20000">
                <a:solidFill>
                  <a:srgbClr val="FF0099"/>
                </a:solidFill>
                <a:latin typeface="Big Shoulders Display Bold"/>
              </a:rPr>
              <a:t>ARE YOU A GOOD FRIEND?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CE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375596" y="4390082"/>
            <a:ext cx="8984410" cy="927951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6381950">
            <a:off x="10644332" y="-3145998"/>
            <a:ext cx="8984410" cy="9279518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8656" t="0" r="8656" b="0"/>
          <a:stretch>
            <a:fillRect/>
          </a:stretch>
        </p:blipFill>
        <p:spPr>
          <a:xfrm flipH="false" flipV="false" rot="-117717">
            <a:off x="11640446" y="4652905"/>
            <a:ext cx="6098329" cy="491677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2096620" y="7919509"/>
            <a:ext cx="7047380" cy="2282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999">
                <a:solidFill>
                  <a:srgbClr val="FFFFFF"/>
                </a:solidFill>
                <a:latin typeface="Montserrat Semi-Bold Bold"/>
              </a:rPr>
              <a:t>SCENARIO NUMBER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729502"/>
            <a:ext cx="11375596" cy="6222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Trocchi"/>
              </a:rPr>
              <a:t>Shabana and Afiya have been best friends from primary school, and their mums are friends too. However, from year 9 - year 10 Afiya has started to change. Afya has started to snow share inappropriate pictures of herself on her public social media. What should Shabana do? 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CE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422267" y="2333595"/>
            <a:ext cx="10061549" cy="646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5"/>
              </a:lnSpc>
            </a:pPr>
            <a:r>
              <a:rPr lang="en-US" sz="4396">
                <a:solidFill>
                  <a:srgbClr val="FFFFFF"/>
                </a:solidFill>
                <a:latin typeface="Montserrat Semi-Bold Bold"/>
              </a:rPr>
              <a:t>‘Amr ibn ‘Abasah reported: The Prophet, peace and blessings be upon him, said, “Allah Almighty said: My love is a right upon those who befriend each other for my sake. My love is a right upon those who defend each other for my sake.”</a:t>
            </a:r>
          </a:p>
          <a:p>
            <a:pPr algn="ctr">
              <a:lnSpc>
                <a:spcPts val="5715"/>
              </a:lnSpc>
            </a:pP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3483693">
            <a:off x="-2099997" y="7205034"/>
            <a:ext cx="7051150" cy="642295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6709639">
            <a:off x="12793671" y="-3619371"/>
            <a:ext cx="7051150" cy="6422957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1029664" y="1028700"/>
            <a:ext cx="2392602" cy="2685990"/>
            <a:chOff x="0" y="0"/>
            <a:chExt cx="3190136" cy="3581320"/>
          </a:xfrm>
        </p:grpSpPr>
      </p:grpSp>
      <p:grpSp>
        <p:nvGrpSpPr>
          <p:cNvPr name="Group 6" id="6"/>
          <p:cNvGrpSpPr/>
          <p:nvPr/>
        </p:nvGrpSpPr>
        <p:grpSpPr>
          <a:xfrm rot="-10800000">
            <a:off x="14865733" y="6572310"/>
            <a:ext cx="2392602" cy="2685990"/>
            <a:chOff x="0" y="0"/>
            <a:chExt cx="3190136" cy="3581320"/>
          </a:xfrm>
        </p:grpSpPr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745435">
            <a:off x="12414568" y="6409066"/>
            <a:ext cx="6813386" cy="569846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675230">
            <a:off x="5020425" y="7866900"/>
            <a:ext cx="6813386" cy="5698468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2504053">
            <a:off x="16655661" y="1730955"/>
            <a:ext cx="3264678" cy="2984562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0439118">
            <a:off x="9558137" y="-485139"/>
            <a:ext cx="6813386" cy="5698468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699086">
            <a:off x="1229024" y="9223852"/>
            <a:ext cx="3264678" cy="2984562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954540" y="5143500"/>
            <a:ext cx="5498325" cy="4868517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593100" y="330089"/>
            <a:ext cx="5152682" cy="5224519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2373381" y="449815"/>
            <a:ext cx="5986399" cy="113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999">
                <a:solidFill>
                  <a:srgbClr val="FFFFFF"/>
                </a:solidFill>
                <a:latin typeface="Montserrat Semi-Bold Bold"/>
              </a:rPr>
              <a:t>Plenary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0" y="1924050"/>
            <a:ext cx="10048152" cy="476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Trocchi"/>
              </a:rPr>
              <a:t>Today I learnt that.... </a:t>
            </a:r>
          </a:p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Trocchi"/>
              </a:rPr>
              <a:t>I feel more confident about....</a:t>
            </a:r>
          </a:p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000000"/>
                </a:solidFill>
                <a:latin typeface="Trocchi"/>
              </a:rPr>
              <a:t>The thing I enjoyed was... </a:t>
            </a:r>
          </a:p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Trocchi"/>
              </a:rPr>
              <a:t>I will change ..... </a:t>
            </a:r>
          </a:p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Trocchi"/>
              </a:rPr>
              <a:t>I will act upon.....</a:t>
            </a:r>
          </a:p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Trocchi"/>
              </a:rPr>
              <a:t>I will go home and tell....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B9CE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14350" y="3631038"/>
            <a:ext cx="17259300" cy="5627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60"/>
              </a:lnSpc>
            </a:pPr>
            <a:r>
              <a:rPr lang="en-US" sz="5329">
                <a:solidFill>
                  <a:srgbClr val="000000"/>
                </a:solidFill>
                <a:latin typeface="Trocchi"/>
              </a:rPr>
              <a:t>https://www.mindful-muslimah.com/how-to-teach-our-children-to-choose-better-friends/</a:t>
            </a:r>
          </a:p>
          <a:p>
            <a:pPr algn="ctr">
              <a:lnSpc>
                <a:spcPts val="7460"/>
              </a:lnSpc>
            </a:pPr>
          </a:p>
          <a:p>
            <a:pPr algn="ctr">
              <a:lnSpc>
                <a:spcPts val="7460"/>
              </a:lnSpc>
            </a:pPr>
            <a:r>
              <a:rPr lang="en-US" sz="5329">
                <a:solidFill>
                  <a:srgbClr val="000000"/>
                </a:solidFill>
                <a:latin typeface="Trocchi"/>
              </a:rPr>
              <a:t>https://seekersguidance.org/answers/general-counsel/friendship-with-non-muslims-explaining-verse-551/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3675" y="1986668"/>
            <a:ext cx="7442026" cy="837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48"/>
              </a:lnSpc>
            </a:pPr>
            <a:r>
              <a:rPr lang="en-US" sz="5034">
                <a:solidFill>
                  <a:srgbClr val="000000"/>
                </a:solidFill>
                <a:latin typeface="Trocchi"/>
              </a:rPr>
              <a:t>Useful teacher reading: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DAEtih56Nnw</dc:identifier>
  <dcterms:modified xsi:type="dcterms:W3CDTF">2011-08-01T06:04:30Z</dcterms:modified>
  <cp:revision>1</cp:revision>
  <dc:title>Friendship</dc:title>
</cp:coreProperties>
</file>