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310" r:id="rId2"/>
    <p:sldId id="285" r:id="rId3"/>
    <p:sldId id="286" r:id="rId4"/>
    <p:sldId id="287" r:id="rId5"/>
    <p:sldId id="312" r:id="rId6"/>
    <p:sldId id="288" r:id="rId7"/>
    <p:sldId id="289" r:id="rId8"/>
    <p:sldId id="290" r:id="rId9"/>
    <p:sldId id="291" r:id="rId10"/>
    <p:sldId id="292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3" r:id="rId20"/>
    <p:sldId id="304" r:id="rId21"/>
    <p:sldId id="305" r:id="rId22"/>
    <p:sldId id="306" r:id="rId23"/>
    <p:sldId id="307" r:id="rId24"/>
    <p:sldId id="308" r:id="rId25"/>
    <p:sldId id="309" r:id="rId26"/>
  </p:sldIdLst>
  <p:sldSz cx="12192000" cy="6858000"/>
  <p:notesSz cx="6858000" cy="9144000"/>
  <p:embeddedFontLst>
    <p:embeddedFont>
      <p:font typeface="Aharoni" panose="02010803020104030203" pitchFamily="2" charset="-79"/>
      <p:bold r:id="rId28"/>
    </p:embeddedFont>
    <p:embeddedFont>
      <p:font typeface="Arabic Typesetting" panose="03020402040406030203" pitchFamily="66" charset="-78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Rockwell" panose="02060603020205020403" pitchFamily="18" charset="0"/>
      <p:regular r:id="rId34"/>
      <p:bold r:id="rId35"/>
      <p:italic r:id="rId36"/>
      <p:boldItalic r:id="rId37"/>
    </p:embeddedFont>
    <p:embeddedFont>
      <p:font typeface="Traditional Arabic" panose="02020603050405020304" pitchFamily="18" charset="-78"/>
      <p:regular r:id="rId38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76" roundtripDataSignature="AMtx7mjPRNtPug9tFUvWqYXmMbWFXcTu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1893"/>
    <a:srgbClr val="5E5E5E"/>
    <a:srgbClr val="945200"/>
    <a:srgbClr val="0432FF"/>
    <a:srgbClr val="941651"/>
    <a:srgbClr val="941100"/>
    <a:srgbClr val="521B93"/>
    <a:srgbClr val="929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0287C07-F181-4B56-83DC-03FF428983F6}">
  <a:tblStyle styleId="{E0287C07-F181-4B56-83DC-03FF428983F6}" styleName="Table_0">
    <a:wholeTbl>
      <a:tcTxStyle b="off" i="off">
        <a:font>
          <a:latin typeface="Rockwell"/>
          <a:ea typeface="Rockwell"/>
          <a:cs typeface="Rockwel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6E6E6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6E6E6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Rockwell"/>
          <a:ea typeface="Rockwell"/>
          <a:cs typeface="Rockwel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Rockwell"/>
          <a:ea typeface="Rockwell"/>
          <a:cs typeface="Rockwel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 b="on" i="off">
        <a:font>
          <a:latin typeface="Rockwell"/>
          <a:ea typeface="Rockwell"/>
          <a:cs typeface="Rockwell"/>
        </a:font>
        <a:schemeClr val="dk1"/>
      </a:tcTxStyle>
      <a:tcStyle>
        <a:tcBdr/>
      </a:tcStyle>
    </a:seCell>
    <a:swCell>
      <a:tcTxStyle b="on" i="off">
        <a:font>
          <a:latin typeface="Rockwell"/>
          <a:ea typeface="Rockwell"/>
          <a:cs typeface="Rockwell"/>
        </a:font>
        <a:schemeClr val="dk1"/>
      </a:tcTxStyle>
      <a:tcStyle>
        <a:tcBdr/>
      </a:tcStyle>
    </a:swCell>
    <a:firstRow>
      <a:tcTxStyle b="on" i="off">
        <a:font>
          <a:latin typeface="Rockwell"/>
          <a:ea typeface="Rockwell"/>
          <a:cs typeface="Rockwell"/>
        </a:font>
        <a:schemeClr val="lt1"/>
      </a:tcTxStyle>
      <a:tcStyle>
        <a:tcBdr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D9BB289-DBB7-42B3-A11B-00410D77AECB}" styleName="Table_1">
    <a:wholeTbl>
      <a:tcTxStyle b="off" i="off">
        <a:font>
          <a:latin typeface="Rockwell"/>
          <a:ea typeface="Rockwell"/>
          <a:cs typeface="Rockwel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7E8E7"/>
          </a:solidFill>
        </a:fill>
      </a:tcStyle>
    </a:wholeTbl>
    <a:band1H>
      <a:tcTxStyle/>
      <a:tcStyle>
        <a:tcBdr/>
        <a:fill>
          <a:solidFill>
            <a:srgbClr val="EFCE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FCE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Rockwell"/>
          <a:ea typeface="Rockwell"/>
          <a:cs typeface="Rockwel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Rockwell"/>
          <a:ea typeface="Rockwell"/>
          <a:cs typeface="Rockwel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Rockwell"/>
          <a:ea typeface="Rockwell"/>
          <a:cs typeface="Rockwel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Rockwell"/>
          <a:ea typeface="Rockwell"/>
          <a:cs typeface="Rockwel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36"/>
    <p:restoredTop sz="94615"/>
  </p:normalViewPr>
  <p:slideViewPr>
    <p:cSldViewPr snapToGrid="0">
      <p:cViewPr varScale="1">
        <p:scale>
          <a:sx n="72" d="100"/>
          <a:sy n="72" d="100"/>
        </p:scale>
        <p:origin x="64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97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6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77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2;p3:notes">
            <a:extLst>
              <a:ext uri="{FF2B5EF4-FFF2-40B4-BE49-F238E27FC236}">
                <a16:creationId xmlns:a16="http://schemas.microsoft.com/office/drawing/2014/main" id="{5C8E6882-6342-9243-BDC4-998C6FF13CC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n-GB"/>
          </a:p>
        </p:txBody>
      </p:sp>
      <p:sp>
        <p:nvSpPr>
          <p:cNvPr id="3" name="Google Shape;113;p3:notes">
            <a:extLst>
              <a:ext uri="{FF2B5EF4-FFF2-40B4-BE49-F238E27FC236}">
                <a16:creationId xmlns:a16="http://schemas.microsoft.com/office/drawing/2014/main" id="{948F0706-4CF9-AC4E-966E-719BCB245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</p:spTree>
    <p:extLst>
      <p:ext uri="{BB962C8B-B14F-4D97-AF65-F5344CB8AC3E}">
        <p14:creationId xmlns:p14="http://schemas.microsoft.com/office/powerpoint/2010/main" val="4136028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8891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1" name="Google Shape;92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8806c90f0c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8806c90f0c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8806c90f0c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8806c90f0c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8824788be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" name="Google Shape;1056;g8824788be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8886b0d37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" name="Google Shape;1084;g8886b0d37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3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3"/>
          <p:cNvSpPr txBox="1"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marL="1828800" lvl="3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6000" lvl="4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marL="3200400" lvl="6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marL="3657600" lvl="7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marL="4114800" lvl="8" indent="-325754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>
            <a:endParaRPr/>
          </a:p>
        </p:txBody>
      </p:sp>
      <p:sp>
        <p:nvSpPr>
          <p:cNvPr id="29" name="Google Shape;29;p53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3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3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6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6"/>
          <p:cNvSpPr txBox="1">
            <a:spLocks noGrp="1"/>
          </p:cNvSpPr>
          <p:nvPr>
            <p:ph type="body" idx="1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marL="2743200" lvl="5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marL="3200400" lvl="6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marL="3657600" lvl="7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marL="4114800" lvl="8" indent="-325754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>
            <a:endParaRPr/>
          </a:p>
        </p:txBody>
      </p:sp>
      <p:sp>
        <p:nvSpPr>
          <p:cNvPr id="49" name="Google Shape;49;p56"/>
          <p:cNvSpPr txBox="1">
            <a:spLocks noGrp="1"/>
          </p:cNvSpPr>
          <p:nvPr>
            <p:ph type="body" idx="2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marL="2743200" lvl="5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marL="3200400" lvl="6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marL="3657600" lvl="7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marL="4114800" lvl="8" indent="-325754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>
            <a:endParaRPr/>
          </a:p>
        </p:txBody>
      </p:sp>
      <p:sp>
        <p:nvSpPr>
          <p:cNvPr id="50" name="Google Shape;50;p56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6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6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7"/>
          <p:cNvSpPr txBox="1"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>
                <a:solidFill>
                  <a:srgbClr val="9E361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57"/>
          <p:cNvSpPr txBox="1">
            <a:spLocks noGrp="1"/>
          </p:cNvSpPr>
          <p:nvPr>
            <p:ph type="body" idx="2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marL="2743200" lvl="5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marL="3200400" lvl="6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marL="3657600" lvl="7" indent="-31495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marL="4114800" lvl="8" indent="-314959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>
            <a:endParaRPr/>
          </a:p>
        </p:txBody>
      </p:sp>
      <p:sp>
        <p:nvSpPr>
          <p:cNvPr id="56" name="Google Shape;56;p57"/>
          <p:cNvSpPr txBox="1">
            <a:spLocks noGrp="1"/>
          </p:cNvSpPr>
          <p:nvPr>
            <p:ph type="body" idx="3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>
                <a:solidFill>
                  <a:srgbClr val="9E361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57"/>
          <p:cNvSpPr txBox="1">
            <a:spLocks noGrp="1"/>
          </p:cNvSpPr>
          <p:nvPr>
            <p:ph type="body" idx="4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marL="2743200" lvl="5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marL="3200400" lvl="6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marL="3657600" lvl="7" indent="-31495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marL="4114800" lvl="8" indent="-314959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>
            <a:endParaRPr/>
          </a:p>
        </p:txBody>
      </p:sp>
      <p:sp>
        <p:nvSpPr>
          <p:cNvPr id="58" name="Google Shape;58;p57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7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7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sp>
        <p:nvSpPr>
          <p:cNvPr id="61" name="Google Shape;61;p57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8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8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8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sp>
        <p:nvSpPr>
          <p:cNvPr id="66" name="Google Shape;66;p58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9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tx="0" ty="-704850" sx="92000" sy="89000" flip="xy" algn="ctr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9" name="Google Shape;69;p59"/>
          <p:cNvSpPr txBox="1"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sz="3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9"/>
          <p:cNvSpPr txBox="1">
            <a:spLocks noGrp="1"/>
          </p:cNvSpPr>
          <p:nvPr>
            <p:ph type="body" idx="1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marL="2743200" lvl="5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marL="3200400" lvl="6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marL="3657600" lvl="7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marL="4114800" lvl="8" indent="-33655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>
            <a:endParaRPr/>
          </a:p>
        </p:txBody>
      </p:sp>
      <p:sp>
        <p:nvSpPr>
          <p:cNvPr id="71" name="Google Shape;71;p59"/>
          <p:cNvSpPr txBox="1">
            <a:spLocks noGrp="1"/>
          </p:cNvSpPr>
          <p:nvPr>
            <p:ph type="body" idx="2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>
            <a:endParaRPr/>
          </a:p>
        </p:txBody>
      </p:sp>
      <p:sp>
        <p:nvSpPr>
          <p:cNvPr id="72" name="Google Shape;72;p59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9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4" name="Google Shape;74;p59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75" name="Google Shape;75;p5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tx="50800" ty="0" sx="85000" sy="85000" flip="none" algn="tl"/>
            </a:blip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endParaRPr sz="20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76" name="Google Shape;76;p5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" name="Google Shape;77;p59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tx="0" ty="-704850" sx="92000" sy="89000" flip="xy" algn="ctr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0" name="Google Shape;80;p60"/>
          <p:cNvSpPr txBox="1"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sz="3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60"/>
          <p:cNvSpPr>
            <a:spLocks noGrp="1"/>
          </p:cNvSpPr>
          <p:nvPr>
            <p:ph type="pic" idx="2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272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238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204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7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82" name="Google Shape;82;p60"/>
          <p:cNvSpPr txBox="1">
            <a:spLocks noGrp="1"/>
          </p:cNvSpPr>
          <p:nvPr>
            <p:ph type="body" idx="1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>
            <a:endParaRPr/>
          </a:p>
        </p:txBody>
      </p:sp>
      <p:sp>
        <p:nvSpPr>
          <p:cNvPr id="83" name="Google Shape;83;p60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4" name="Google Shape;84;p60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5" name="Google Shape;85;p60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tx="50800" ty="0" sx="85000" sy="85000" flip="none" algn="tl"/>
            </a:blip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endParaRPr sz="20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86" name="Google Shape;86;p6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60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1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61"/>
          <p:cNvSpPr txBox="1">
            <a:spLocks noGrp="1"/>
          </p:cNvSpPr>
          <p:nvPr>
            <p:ph type="body" idx="1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marL="1828800" lvl="3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6000" lvl="4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marL="3200400" lvl="6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marL="3657600" lvl="7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marL="4114800" lvl="8" indent="-325754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>
            <a:endParaRPr/>
          </a:p>
        </p:txBody>
      </p:sp>
      <p:sp>
        <p:nvSpPr>
          <p:cNvPr id="91" name="Google Shape;91;p61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61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61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2"/>
          <p:cNvSpPr txBox="1">
            <a:spLocks noGrp="1"/>
          </p:cNvSpPr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62"/>
          <p:cNvSpPr txBox="1">
            <a:spLocks noGrp="1"/>
          </p:cNvSpPr>
          <p:nvPr>
            <p:ph type="body" idx="1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marL="1828800" lvl="3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6000" lvl="4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marL="3200400" lvl="6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marL="3657600" lvl="7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marL="4114800" lvl="8" indent="-325754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>
            <a:endParaRPr/>
          </a:p>
        </p:txBody>
      </p:sp>
      <p:sp>
        <p:nvSpPr>
          <p:cNvPr id="97" name="Google Shape;97;p62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62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2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1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sz="5400" b="0" i="0" u="none" strike="noStrike" cap="non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1"/>
          <p:cNvSpPr txBox="1"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65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914400" marR="0" lvl="1" indent="-32575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1371600" marR="0" lvl="2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1828800" marR="0" lvl="3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2286000" marR="0" lvl="4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2743200" marR="0" lvl="5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14959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14959" algn="l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8" name="Google Shape;8;p51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9" name="Google Shape;9;p51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grpSp>
        <p:nvGrpSpPr>
          <p:cNvPr id="10" name="Google Shape;10;p51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Google Shape;11;p51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0">
                <a:alphaModFix/>
              </a:blip>
              <a:tile tx="50800" ty="0" sx="85000" sy="85000" flip="none" algn="tl"/>
            </a:blip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endParaRPr sz="20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" name="Google Shape;12;p51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Google Shape;13;p51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3">
            <a:extLst>
              <a:ext uri="{FF2B5EF4-FFF2-40B4-BE49-F238E27FC236}">
                <a16:creationId xmlns:a16="http://schemas.microsoft.com/office/drawing/2014/main" id="{1C09D629-885B-2247-9C9E-3F83D9D20C4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390278" y="1614720"/>
            <a:ext cx="7772400" cy="2971800"/>
          </a:xfrm>
        </p:spPr>
        <p:txBody>
          <a:bodyPr lIns="91421" tIns="45701" rIns="91421" bIns="45701" anchorCtr="1"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ar-AE" sz="9600" dirty="0">
                <a:solidFill>
                  <a:srgbClr val="002060"/>
                </a:solidFill>
                <a:latin typeface="Traditional Arabic"/>
                <a:cs typeface="Traditional Arabic"/>
              </a:rPr>
              <a:t>الامر و النّهي</a:t>
            </a:r>
            <a:endParaRPr lang="en-US" sz="9600" dirty="0">
              <a:solidFill>
                <a:srgbClr val="002060"/>
              </a:solidFill>
              <a:latin typeface="Traditional Arabic"/>
              <a:cs typeface="Traditional Arabic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6EC4FAA-12E5-BE40-A2AD-400FD2A8940E}"/>
              </a:ext>
            </a:extLst>
          </p:cNvPr>
          <p:cNvSpPr/>
          <p:nvPr/>
        </p:nvSpPr>
        <p:spPr>
          <a:xfrm>
            <a:off x="1334649" y="3416966"/>
            <a:ext cx="9522698" cy="233910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lnSpc>
                <a:spcPct val="90000"/>
              </a:lnSpc>
              <a:spcBef>
                <a:spcPts val="1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8000" kern="1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</a:rPr>
              <a:t>Imperative and prohibitive sentences</a:t>
            </a:r>
          </a:p>
        </p:txBody>
      </p:sp>
    </p:spTree>
    <p:extLst>
      <p:ext uri="{BB962C8B-B14F-4D97-AF65-F5344CB8AC3E}">
        <p14:creationId xmlns:p14="http://schemas.microsoft.com/office/powerpoint/2010/main" val="4103203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30"/>
          <p:cNvSpPr txBox="1">
            <a:spLocks noGrp="1"/>
          </p:cNvSpPr>
          <p:nvPr>
            <p:ph type="title"/>
          </p:nvPr>
        </p:nvSpPr>
        <p:spPr>
          <a:xfrm>
            <a:off x="2519087" y="512064"/>
            <a:ext cx="15292136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5400"/>
            </a:pPr>
            <a:r>
              <a:rPr lang="ar-AE" sz="9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بَلِّغُوا عَنِّيْ وَ لَوْ آيَةً </a:t>
            </a:r>
            <a:endParaRPr sz="9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90" name="Google Shape;590;p30"/>
          <p:cNvSpPr txBox="1"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7492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endParaRPr dirty="0"/>
          </a:p>
          <a:p>
            <a:pPr marL="182880" lvl="0" indent="-7492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endParaRPr dirty="0"/>
          </a:p>
          <a:p>
            <a:pPr marL="182880" lvl="0" indent="-7492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endParaRPr dirty="0"/>
          </a:p>
          <a:p>
            <a:pPr marL="182880" lvl="0" indent="-7492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endParaRPr dirty="0"/>
          </a:p>
          <a:p>
            <a:pPr marL="182880" lvl="0" indent="-7492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endParaRPr dirty="0"/>
          </a:p>
          <a:p>
            <a:pPr marL="182880" lvl="0" indent="-7492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endParaRPr dirty="0"/>
          </a:p>
          <a:p>
            <a:pPr marL="182880" lvl="0" indent="-7492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endParaRPr dirty="0"/>
          </a:p>
        </p:txBody>
      </p:sp>
      <p:sp>
        <p:nvSpPr>
          <p:cNvPr id="4" name="Google Shape;633;p33">
            <a:extLst>
              <a:ext uri="{FF2B5EF4-FFF2-40B4-BE49-F238E27FC236}">
                <a16:creationId xmlns:a16="http://schemas.microsoft.com/office/drawing/2014/main" id="{63B85F3E-2F6B-9141-98F2-2A73A80E2050}"/>
              </a:ext>
            </a:extLst>
          </p:cNvPr>
          <p:cNvSpPr txBox="1"/>
          <p:nvPr/>
        </p:nvSpPr>
        <p:spPr>
          <a:xfrm>
            <a:off x="37874" y="6160248"/>
            <a:ext cx="6050941" cy="12002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kern="1200" dirty="0">
                <a:latin typeface="Rockwell"/>
                <a:ea typeface="Rockwell"/>
                <a:cs typeface="Rockwell"/>
              </a:rPr>
              <a:t>139. Convey from me, even if only a verse. (Bukhari). 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kern="1200" dirty="0">
                <a:latin typeface="Rockwell"/>
                <a:ea typeface="Rockwell"/>
                <a:cs typeface="Rockwell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5" name="Google Shape;166;p7">
            <a:extLst>
              <a:ext uri="{FF2B5EF4-FFF2-40B4-BE49-F238E27FC236}">
                <a16:creationId xmlns:a16="http://schemas.microsoft.com/office/drawing/2014/main" id="{AC51F86A-8FE6-D543-81BD-29B55D33605E}"/>
              </a:ext>
            </a:extLst>
          </p:cNvPr>
          <p:cNvCxnSpPr>
            <a:cxnSpLocks/>
          </p:cNvCxnSpPr>
          <p:nvPr/>
        </p:nvCxnSpPr>
        <p:spPr>
          <a:xfrm flipH="1">
            <a:off x="5856669" y="1957887"/>
            <a:ext cx="30754" cy="170145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" name="Google Shape;166;p7">
            <a:extLst>
              <a:ext uri="{FF2B5EF4-FFF2-40B4-BE49-F238E27FC236}">
                <a16:creationId xmlns:a16="http://schemas.microsoft.com/office/drawing/2014/main" id="{E47367F0-B8BA-D040-AAFB-5BFEFF7AC436}"/>
              </a:ext>
            </a:extLst>
          </p:cNvPr>
          <p:cNvCxnSpPr>
            <a:cxnSpLocks/>
          </p:cNvCxnSpPr>
          <p:nvPr/>
        </p:nvCxnSpPr>
        <p:spPr>
          <a:xfrm flipH="1">
            <a:off x="6596665" y="1794365"/>
            <a:ext cx="30754" cy="186498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9B13267-EBDE-2647-805D-0191C556077D}"/>
              </a:ext>
            </a:extLst>
          </p:cNvPr>
          <p:cNvSpPr/>
          <p:nvPr/>
        </p:nvSpPr>
        <p:spPr>
          <a:xfrm>
            <a:off x="5906709" y="3500473"/>
            <a:ext cx="14414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B2F922-4AA1-2D46-9432-15BD53FB6FE1}"/>
              </a:ext>
            </a:extLst>
          </p:cNvPr>
          <p:cNvSpPr/>
          <p:nvPr/>
        </p:nvSpPr>
        <p:spPr>
          <a:xfrm>
            <a:off x="5208851" y="3526647"/>
            <a:ext cx="772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10" name="Google Shape;408;p18">
            <a:extLst>
              <a:ext uri="{FF2B5EF4-FFF2-40B4-BE49-F238E27FC236}">
                <a16:creationId xmlns:a16="http://schemas.microsoft.com/office/drawing/2014/main" id="{AE6B3CC0-B78C-EE40-9001-6EA7F0CD2A4A}"/>
              </a:ext>
            </a:extLst>
          </p:cNvPr>
          <p:cNvSpPr/>
          <p:nvPr/>
        </p:nvSpPr>
        <p:spPr>
          <a:xfrm rot="5400000">
            <a:off x="6047919" y="3143889"/>
            <a:ext cx="324526" cy="23106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42637D-D5EF-A442-93C4-CD4AD5109147}"/>
              </a:ext>
            </a:extLst>
          </p:cNvPr>
          <p:cNvSpPr/>
          <p:nvPr/>
        </p:nvSpPr>
        <p:spPr>
          <a:xfrm>
            <a:off x="5777210" y="4434589"/>
            <a:ext cx="865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802F41-45AD-C041-BEE2-F0AD6E56BEEE}"/>
              </a:ext>
            </a:extLst>
          </p:cNvPr>
          <p:cNvSpPr/>
          <p:nvPr/>
        </p:nvSpPr>
        <p:spPr>
          <a:xfrm>
            <a:off x="7818090" y="3175958"/>
            <a:ext cx="11240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</a:t>
            </a:r>
            <a:r>
              <a:rPr lang="ar-AE" sz="3600" b="1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أمر</a:t>
            </a:r>
            <a:endParaRPr lang="ar-AE"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3" name="Google Shape;502;p24">
            <a:extLst>
              <a:ext uri="{FF2B5EF4-FFF2-40B4-BE49-F238E27FC236}">
                <a16:creationId xmlns:a16="http://schemas.microsoft.com/office/drawing/2014/main" id="{721930FE-4432-0F4F-AFA2-273D5EB96E2F}"/>
              </a:ext>
            </a:extLst>
          </p:cNvPr>
          <p:cNvCxnSpPr>
            <a:cxnSpLocks/>
          </p:cNvCxnSpPr>
          <p:nvPr/>
        </p:nvCxnSpPr>
        <p:spPr>
          <a:xfrm>
            <a:off x="8061645" y="1837438"/>
            <a:ext cx="0" cy="154102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" name="Google Shape;502;p24">
            <a:extLst>
              <a:ext uri="{FF2B5EF4-FFF2-40B4-BE49-F238E27FC236}">
                <a16:creationId xmlns:a16="http://schemas.microsoft.com/office/drawing/2014/main" id="{AE1BEB1F-964E-EB47-9ADB-45B0A291217C}"/>
              </a:ext>
            </a:extLst>
          </p:cNvPr>
          <p:cNvCxnSpPr>
            <a:cxnSpLocks/>
          </p:cNvCxnSpPr>
          <p:nvPr/>
        </p:nvCxnSpPr>
        <p:spPr>
          <a:xfrm>
            <a:off x="3051977" y="1794365"/>
            <a:ext cx="0" cy="162437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02F1EBE1-FF17-0B4F-BB11-6DB1E80F06A4}"/>
              </a:ext>
            </a:extLst>
          </p:cNvPr>
          <p:cNvSpPr/>
          <p:nvPr/>
        </p:nvSpPr>
        <p:spPr>
          <a:xfrm>
            <a:off x="2497264" y="3500473"/>
            <a:ext cx="928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9CACA7-C139-174B-93B6-2AFB91AF7F8A}"/>
              </a:ext>
            </a:extLst>
          </p:cNvPr>
          <p:cNvSpPr/>
          <p:nvPr/>
        </p:nvSpPr>
        <p:spPr>
          <a:xfrm>
            <a:off x="3899595" y="3336179"/>
            <a:ext cx="7521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19" name="Google Shape;502;p24">
            <a:extLst>
              <a:ext uri="{FF2B5EF4-FFF2-40B4-BE49-F238E27FC236}">
                <a16:creationId xmlns:a16="http://schemas.microsoft.com/office/drawing/2014/main" id="{C9AB9B22-EB08-AE42-A8E9-6C6F91A42294}"/>
              </a:ext>
            </a:extLst>
          </p:cNvPr>
          <p:cNvCxnSpPr>
            <a:cxnSpLocks/>
          </p:cNvCxnSpPr>
          <p:nvPr/>
        </p:nvCxnSpPr>
        <p:spPr>
          <a:xfrm>
            <a:off x="4428743" y="1743952"/>
            <a:ext cx="0" cy="1756521"/>
          </a:xfrm>
          <a:prstGeom prst="straightConnector1">
            <a:avLst/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1" name="Curved Up Arrow 20">
            <a:extLst>
              <a:ext uri="{FF2B5EF4-FFF2-40B4-BE49-F238E27FC236}">
                <a16:creationId xmlns:a16="http://schemas.microsoft.com/office/drawing/2014/main" id="{6CC41F8F-FE44-FF44-BF07-4B3B9E3CED68}"/>
              </a:ext>
            </a:extLst>
          </p:cNvPr>
          <p:cNvSpPr/>
          <p:nvPr/>
        </p:nvSpPr>
        <p:spPr>
          <a:xfrm>
            <a:off x="6446200" y="4969908"/>
            <a:ext cx="1960932" cy="314072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A39A87-F4D8-D84B-ABBB-87CAF695497E}"/>
              </a:ext>
            </a:extLst>
          </p:cNvPr>
          <p:cNvSpPr/>
          <p:nvPr/>
        </p:nvSpPr>
        <p:spPr>
          <a:xfrm>
            <a:off x="7751157" y="4071674"/>
            <a:ext cx="18085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بَلَّغَ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يُبَلِّغُ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بَلِّغْ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4" name="Google Shape;125;p4">
            <a:extLst>
              <a:ext uri="{FF2B5EF4-FFF2-40B4-BE49-F238E27FC236}">
                <a16:creationId xmlns:a16="http://schemas.microsoft.com/office/drawing/2014/main" id="{46193C65-FE14-8249-981B-F1BD38DA90FD}"/>
              </a:ext>
            </a:extLst>
          </p:cNvPr>
          <p:cNvSpPr/>
          <p:nvPr/>
        </p:nvSpPr>
        <p:spPr>
          <a:xfrm rot="5400000">
            <a:off x="5720208" y="2464994"/>
            <a:ext cx="523223" cy="639471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406F7D-94FF-C649-B544-26ADC187F7CA}"/>
              </a:ext>
            </a:extLst>
          </p:cNvPr>
          <p:cNvSpPr/>
          <p:nvPr/>
        </p:nvSpPr>
        <p:spPr>
          <a:xfrm>
            <a:off x="5208851" y="5797131"/>
            <a:ext cx="2058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جملة فعلية خبرية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D79756-6E93-3A41-97E6-EF751E0FE902}"/>
              </a:ext>
            </a:extLst>
          </p:cNvPr>
          <p:cNvSpPr/>
          <p:nvPr/>
        </p:nvSpPr>
        <p:spPr>
          <a:xfrm>
            <a:off x="8185206" y="4634281"/>
            <a:ext cx="13468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convey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6C82FE-AB28-234E-9083-7313739F34D1}"/>
              </a:ext>
            </a:extLst>
          </p:cNvPr>
          <p:cNvSpPr/>
          <p:nvPr/>
        </p:nvSpPr>
        <p:spPr>
          <a:xfrm>
            <a:off x="8473500" y="3526205"/>
            <a:ext cx="11945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</a:t>
            </a: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فاعل</a:t>
            </a:r>
            <a:r>
              <a:rPr lang="en-GB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lang="ar-AE"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5" name="Google Shape;408;p18">
            <a:extLst>
              <a:ext uri="{FF2B5EF4-FFF2-40B4-BE49-F238E27FC236}">
                <a16:creationId xmlns:a16="http://schemas.microsoft.com/office/drawing/2014/main" id="{426AB3C6-9B4A-8545-9E19-70AE1A652CC2}"/>
              </a:ext>
            </a:extLst>
          </p:cNvPr>
          <p:cNvSpPr/>
          <p:nvPr/>
        </p:nvSpPr>
        <p:spPr>
          <a:xfrm rot="5400000">
            <a:off x="2681562" y="3537662"/>
            <a:ext cx="324528" cy="131948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16D126-C30A-9B43-9332-222AAB767C49}"/>
              </a:ext>
            </a:extLst>
          </p:cNvPr>
          <p:cNvSpPr/>
          <p:nvPr/>
        </p:nvSpPr>
        <p:spPr>
          <a:xfrm>
            <a:off x="2580619" y="4289259"/>
            <a:ext cx="7617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جزي</a:t>
            </a:r>
            <a:endParaRPr lang="en-GB" sz="36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1"/>
          <p:cNvSpPr txBox="1">
            <a:spLocks noGrp="1"/>
          </p:cNvSpPr>
          <p:nvPr>
            <p:ph type="title"/>
          </p:nvPr>
        </p:nvSpPr>
        <p:spPr>
          <a:xfrm>
            <a:off x="2759163" y="512064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5400"/>
            </a:pPr>
            <a:r>
              <a:rPr lang="ar-AE" sz="9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أَنْزِلُوا النَّاسَ مَنَازِلَهُمْ </a:t>
            </a:r>
            <a:endParaRPr sz="9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Google Shape;633;p33">
            <a:extLst>
              <a:ext uri="{FF2B5EF4-FFF2-40B4-BE49-F238E27FC236}">
                <a16:creationId xmlns:a16="http://schemas.microsoft.com/office/drawing/2014/main" id="{0822EA89-FE39-214E-AF5B-2BADB265EC8D}"/>
              </a:ext>
            </a:extLst>
          </p:cNvPr>
          <p:cNvSpPr txBox="1"/>
          <p:nvPr/>
        </p:nvSpPr>
        <p:spPr>
          <a:xfrm>
            <a:off x="37874" y="6160248"/>
            <a:ext cx="6050941" cy="17542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kern="1200" dirty="0">
                <a:latin typeface="Rockwell"/>
                <a:ea typeface="Rockwell"/>
                <a:cs typeface="Rockwell"/>
              </a:rPr>
              <a:t>140. Treat people according to their individual statuses (Abu Dawud). 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kern="1200" dirty="0">
              <a:latin typeface="Rockwell"/>
              <a:ea typeface="Rockwell"/>
              <a:cs typeface="Rockwell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kern="1200" dirty="0"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6" name="Google Shape;502;p24">
            <a:extLst>
              <a:ext uri="{FF2B5EF4-FFF2-40B4-BE49-F238E27FC236}">
                <a16:creationId xmlns:a16="http://schemas.microsoft.com/office/drawing/2014/main" id="{0EF67D6F-D2BD-1A4D-897F-DE159FC7338F}"/>
              </a:ext>
            </a:extLst>
          </p:cNvPr>
          <p:cNvCxnSpPr>
            <a:cxnSpLocks/>
          </p:cNvCxnSpPr>
          <p:nvPr/>
        </p:nvCxnSpPr>
        <p:spPr>
          <a:xfrm>
            <a:off x="8061646" y="2047160"/>
            <a:ext cx="0" cy="1124171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" name="Google Shape;502;p24">
            <a:extLst>
              <a:ext uri="{FF2B5EF4-FFF2-40B4-BE49-F238E27FC236}">
                <a16:creationId xmlns:a16="http://schemas.microsoft.com/office/drawing/2014/main" id="{205073A0-A967-8B45-8A27-6B6555948C4F}"/>
              </a:ext>
            </a:extLst>
          </p:cNvPr>
          <p:cNvCxnSpPr>
            <a:cxnSpLocks/>
          </p:cNvCxnSpPr>
          <p:nvPr/>
        </p:nvCxnSpPr>
        <p:spPr>
          <a:xfrm>
            <a:off x="6310337" y="1695803"/>
            <a:ext cx="0" cy="225626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" name="Google Shape;137;p5">
            <a:extLst>
              <a:ext uri="{FF2B5EF4-FFF2-40B4-BE49-F238E27FC236}">
                <a16:creationId xmlns:a16="http://schemas.microsoft.com/office/drawing/2014/main" id="{D1B69639-FF5D-0648-A214-EFA922FDFA94}"/>
              </a:ext>
            </a:extLst>
          </p:cNvPr>
          <p:cNvCxnSpPr>
            <a:cxnSpLocks/>
          </p:cNvCxnSpPr>
          <p:nvPr/>
        </p:nvCxnSpPr>
        <p:spPr>
          <a:xfrm>
            <a:off x="3463692" y="1824232"/>
            <a:ext cx="0" cy="1259931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" name="Google Shape;137;p5">
            <a:extLst>
              <a:ext uri="{FF2B5EF4-FFF2-40B4-BE49-F238E27FC236}">
                <a16:creationId xmlns:a16="http://schemas.microsoft.com/office/drawing/2014/main" id="{E96DC696-E6DF-5547-A7A2-30ACBAD831D4}"/>
              </a:ext>
            </a:extLst>
          </p:cNvPr>
          <p:cNvCxnSpPr>
            <a:cxnSpLocks/>
          </p:cNvCxnSpPr>
          <p:nvPr/>
        </p:nvCxnSpPr>
        <p:spPr>
          <a:xfrm>
            <a:off x="4545990" y="1695803"/>
            <a:ext cx="0" cy="138836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7E5F6DC-8248-CD4F-8537-CBD9A30BBAB1}"/>
              </a:ext>
            </a:extLst>
          </p:cNvPr>
          <p:cNvSpPr/>
          <p:nvPr/>
        </p:nvSpPr>
        <p:spPr>
          <a:xfrm>
            <a:off x="2256873" y="3171331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D9C4D9-F49A-A248-B359-7C5CB321044B}"/>
              </a:ext>
            </a:extLst>
          </p:cNvPr>
          <p:cNvSpPr/>
          <p:nvPr/>
        </p:nvSpPr>
        <p:spPr>
          <a:xfrm>
            <a:off x="4136079" y="3127507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C21E0C-4C3F-8248-872A-8128FF2778BF}"/>
              </a:ext>
            </a:extLst>
          </p:cNvPr>
          <p:cNvSpPr/>
          <p:nvPr/>
        </p:nvSpPr>
        <p:spPr>
          <a:xfrm>
            <a:off x="7281037" y="3136119"/>
            <a:ext cx="2082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</a:t>
            </a:r>
            <a:r>
              <a:rPr lang="ar-AE" sz="3600" b="1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أمر</a:t>
            </a: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و فاعل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27358A-513A-7B4A-A001-DCF826540CCB}"/>
              </a:ext>
            </a:extLst>
          </p:cNvPr>
          <p:cNvSpPr/>
          <p:nvPr/>
        </p:nvSpPr>
        <p:spPr>
          <a:xfrm>
            <a:off x="5683402" y="4090262"/>
            <a:ext cx="12538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 ١</a:t>
            </a:r>
            <a:endParaRPr lang="en-GB" sz="1600" dirty="0"/>
          </a:p>
        </p:txBody>
      </p:sp>
      <p:sp>
        <p:nvSpPr>
          <p:cNvPr id="18" name="Google Shape;408;p18">
            <a:extLst>
              <a:ext uri="{FF2B5EF4-FFF2-40B4-BE49-F238E27FC236}">
                <a16:creationId xmlns:a16="http://schemas.microsoft.com/office/drawing/2014/main" id="{70F16027-CAF5-344C-AEF8-E30AB5E8853A}"/>
              </a:ext>
            </a:extLst>
          </p:cNvPr>
          <p:cNvSpPr/>
          <p:nvPr/>
        </p:nvSpPr>
        <p:spPr>
          <a:xfrm rot="5400000">
            <a:off x="3674814" y="2823252"/>
            <a:ext cx="324526" cy="23106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F93DA3-791C-504A-8DA5-BC7FF46323EC}"/>
              </a:ext>
            </a:extLst>
          </p:cNvPr>
          <p:cNvSpPr/>
          <p:nvPr/>
        </p:nvSpPr>
        <p:spPr>
          <a:xfrm>
            <a:off x="3402816" y="4095643"/>
            <a:ext cx="12538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مَفْعُول</a:t>
            </a:r>
            <a:r>
              <a:rPr lang="en-GB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٢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0FFCCF-704E-DD47-AE6C-1728B302036D}"/>
              </a:ext>
            </a:extLst>
          </p:cNvPr>
          <p:cNvSpPr/>
          <p:nvPr/>
        </p:nvSpPr>
        <p:spPr>
          <a:xfrm>
            <a:off x="4992391" y="5255872"/>
            <a:ext cx="2058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جملة فعلية خبرية</a:t>
            </a:r>
          </a:p>
        </p:txBody>
      </p:sp>
      <p:sp>
        <p:nvSpPr>
          <p:cNvPr id="21" name="Google Shape;125;p4">
            <a:extLst>
              <a:ext uri="{FF2B5EF4-FFF2-40B4-BE49-F238E27FC236}">
                <a16:creationId xmlns:a16="http://schemas.microsoft.com/office/drawing/2014/main" id="{DE6CF9B5-925E-3F4E-AAA6-655BF7F6F7CE}"/>
              </a:ext>
            </a:extLst>
          </p:cNvPr>
          <p:cNvSpPr/>
          <p:nvPr/>
        </p:nvSpPr>
        <p:spPr>
          <a:xfrm rot="5400000">
            <a:off x="5581869" y="1791597"/>
            <a:ext cx="523223" cy="639471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738DC3-5D96-A743-AC34-95A1467C603A}"/>
              </a:ext>
            </a:extLst>
          </p:cNvPr>
          <p:cNvSpPr/>
          <p:nvPr/>
        </p:nvSpPr>
        <p:spPr>
          <a:xfrm>
            <a:off x="7158205" y="3736547"/>
            <a:ext cx="17331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نَزَلَ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يَنْزِلُ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اِنْزِلْ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A11D8FE-8563-F74B-9B97-5FEB547FA4C5}"/>
              </a:ext>
            </a:extLst>
          </p:cNvPr>
          <p:cNvSpPr/>
          <p:nvPr/>
        </p:nvSpPr>
        <p:spPr>
          <a:xfrm>
            <a:off x="7147832" y="4324278"/>
            <a:ext cx="18453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treat/ behave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32"/>
          <p:cNvSpPr txBox="1">
            <a:spLocks noGrp="1"/>
          </p:cNvSpPr>
          <p:nvPr>
            <p:ph type="title"/>
          </p:nvPr>
        </p:nvSpPr>
        <p:spPr>
          <a:xfrm>
            <a:off x="3077309" y="570316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5400"/>
            </a:pPr>
            <a:r>
              <a:rPr lang="ar-AE" sz="9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اِشْفَعُوْا فَلْتُوْجَرُوْا </a:t>
            </a:r>
            <a:endParaRPr sz="9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09" name="Google Shape;609;p32"/>
          <p:cNvSpPr txBox="1"/>
          <p:nvPr/>
        </p:nvSpPr>
        <p:spPr>
          <a:xfrm>
            <a:off x="5097854" y="3796133"/>
            <a:ext cx="134363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  <a:endParaRPr sz="3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4" name="Google Shape;633;p33">
            <a:extLst>
              <a:ext uri="{FF2B5EF4-FFF2-40B4-BE49-F238E27FC236}">
                <a16:creationId xmlns:a16="http://schemas.microsoft.com/office/drawing/2014/main" id="{600AC7BC-1A08-A24B-A4A6-62BA5E3C90C4}"/>
              </a:ext>
            </a:extLst>
          </p:cNvPr>
          <p:cNvSpPr txBox="1"/>
          <p:nvPr/>
        </p:nvSpPr>
        <p:spPr>
          <a:xfrm>
            <a:off x="37874" y="6160248"/>
            <a:ext cx="7902968" cy="14772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kern="1200" dirty="0">
                <a:latin typeface="Rockwell"/>
                <a:ea typeface="Rockwell"/>
                <a:cs typeface="Rockwell"/>
              </a:rPr>
              <a:t>141. Intercede so that you may be rewarded (Bukhari, Muslim). 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kern="1200" dirty="0">
                <a:latin typeface="Rockwell"/>
                <a:ea typeface="Rockwell"/>
                <a:cs typeface="Rockwell"/>
              </a:rPr>
              <a:t> 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kern="1200" dirty="0"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15" name="Google Shape;502;p24">
            <a:extLst>
              <a:ext uri="{FF2B5EF4-FFF2-40B4-BE49-F238E27FC236}">
                <a16:creationId xmlns:a16="http://schemas.microsoft.com/office/drawing/2014/main" id="{84EB3D76-654E-C64C-AA8A-918F432F6CF2}"/>
              </a:ext>
            </a:extLst>
          </p:cNvPr>
          <p:cNvCxnSpPr>
            <a:cxnSpLocks/>
          </p:cNvCxnSpPr>
          <p:nvPr/>
        </p:nvCxnSpPr>
        <p:spPr>
          <a:xfrm>
            <a:off x="7316579" y="1781121"/>
            <a:ext cx="0" cy="150884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42C3F-6DAC-7848-BC57-2FF66E52532E}"/>
              </a:ext>
            </a:extLst>
          </p:cNvPr>
          <p:cNvSpPr/>
          <p:nvPr/>
        </p:nvSpPr>
        <p:spPr>
          <a:xfrm>
            <a:off x="6689155" y="3204782"/>
            <a:ext cx="2082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</a:t>
            </a:r>
            <a:r>
              <a:rPr lang="ar-AE" sz="3600" b="1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أمر</a:t>
            </a: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و فاعل</a:t>
            </a:r>
          </a:p>
        </p:txBody>
      </p:sp>
      <p:cxnSp>
        <p:nvCxnSpPr>
          <p:cNvPr id="17" name="Google Shape;502;p24">
            <a:extLst>
              <a:ext uri="{FF2B5EF4-FFF2-40B4-BE49-F238E27FC236}">
                <a16:creationId xmlns:a16="http://schemas.microsoft.com/office/drawing/2014/main" id="{5232E749-F13D-1445-B42A-490CEE9DDE89}"/>
              </a:ext>
            </a:extLst>
          </p:cNvPr>
          <p:cNvCxnSpPr>
            <a:cxnSpLocks/>
          </p:cNvCxnSpPr>
          <p:nvPr/>
        </p:nvCxnSpPr>
        <p:spPr>
          <a:xfrm>
            <a:off x="5769673" y="1629573"/>
            <a:ext cx="0" cy="2324910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8" name="Google Shape;502;p24">
            <a:extLst>
              <a:ext uri="{FF2B5EF4-FFF2-40B4-BE49-F238E27FC236}">
                <a16:creationId xmlns:a16="http://schemas.microsoft.com/office/drawing/2014/main" id="{97B6F744-723C-7643-A9A9-485E468E2DDB}"/>
              </a:ext>
            </a:extLst>
          </p:cNvPr>
          <p:cNvCxnSpPr>
            <a:cxnSpLocks/>
          </p:cNvCxnSpPr>
          <p:nvPr/>
        </p:nvCxnSpPr>
        <p:spPr>
          <a:xfrm>
            <a:off x="4217779" y="1821053"/>
            <a:ext cx="0" cy="150884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BD0962C6-0A02-1B4E-A1D6-1764BEB14746}"/>
              </a:ext>
            </a:extLst>
          </p:cNvPr>
          <p:cNvSpPr/>
          <p:nvPr/>
        </p:nvSpPr>
        <p:spPr>
          <a:xfrm>
            <a:off x="1285488" y="3450423"/>
            <a:ext cx="32736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فعل مجهول + نائب فاعل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9A31CD-F3B5-AF43-B3F5-2BC66C610D1B}"/>
              </a:ext>
            </a:extLst>
          </p:cNvPr>
          <p:cNvSpPr/>
          <p:nvPr/>
        </p:nvSpPr>
        <p:spPr>
          <a:xfrm>
            <a:off x="6175393" y="3752165"/>
            <a:ext cx="20746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شَفَعَ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يَشْفَعُ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اِشْفَعْ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CB8FB3-E44E-E341-85D8-759BE57A374F}"/>
              </a:ext>
            </a:extLst>
          </p:cNvPr>
          <p:cNvSpPr/>
          <p:nvPr/>
        </p:nvSpPr>
        <p:spPr>
          <a:xfrm>
            <a:off x="2320435" y="4041749"/>
            <a:ext cx="18421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اَجَرَ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يَأْجَرُ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آجَرْ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A389A3-CA51-044A-B60B-E6596FCCA0EB}"/>
              </a:ext>
            </a:extLst>
          </p:cNvPr>
          <p:cNvSpPr/>
          <p:nvPr/>
        </p:nvSpPr>
        <p:spPr>
          <a:xfrm>
            <a:off x="6489224" y="4364914"/>
            <a:ext cx="15504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intercede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FE81BE-F821-8E40-A657-A42083ABAB5F}"/>
              </a:ext>
            </a:extLst>
          </p:cNvPr>
          <p:cNvSpPr/>
          <p:nvPr/>
        </p:nvSpPr>
        <p:spPr>
          <a:xfrm>
            <a:off x="2425750" y="4595746"/>
            <a:ext cx="18501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get a reward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0AC82B-6DB3-244C-82A9-899B43E204C5}"/>
              </a:ext>
            </a:extLst>
          </p:cNvPr>
          <p:cNvSpPr/>
          <p:nvPr/>
        </p:nvSpPr>
        <p:spPr>
          <a:xfrm>
            <a:off x="7079869" y="5047475"/>
            <a:ext cx="17219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54A17B-ED84-5642-A6B9-E94F591A0E3F}"/>
              </a:ext>
            </a:extLst>
          </p:cNvPr>
          <p:cNvSpPr/>
          <p:nvPr/>
        </p:nvSpPr>
        <p:spPr>
          <a:xfrm>
            <a:off x="3266207" y="5155034"/>
            <a:ext cx="11320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</a:p>
        </p:txBody>
      </p:sp>
      <p:sp>
        <p:nvSpPr>
          <p:cNvPr id="24" name="Google Shape;508;p24">
            <a:extLst>
              <a:ext uri="{FF2B5EF4-FFF2-40B4-BE49-F238E27FC236}">
                <a16:creationId xmlns:a16="http://schemas.microsoft.com/office/drawing/2014/main" id="{C6C6B47E-41CA-9647-B12A-F558A4198780}"/>
              </a:ext>
            </a:extLst>
          </p:cNvPr>
          <p:cNvSpPr/>
          <p:nvPr/>
        </p:nvSpPr>
        <p:spPr>
          <a:xfrm rot="5400000">
            <a:off x="7706039" y="3405625"/>
            <a:ext cx="146219" cy="315331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5" name="Google Shape;508;p24">
            <a:extLst>
              <a:ext uri="{FF2B5EF4-FFF2-40B4-BE49-F238E27FC236}">
                <a16:creationId xmlns:a16="http://schemas.microsoft.com/office/drawing/2014/main" id="{DFB29E1B-8623-0040-8E35-FAA79A86A0F4}"/>
              </a:ext>
            </a:extLst>
          </p:cNvPr>
          <p:cNvSpPr/>
          <p:nvPr/>
        </p:nvSpPr>
        <p:spPr>
          <a:xfrm rot="5400000">
            <a:off x="3136517" y="3352757"/>
            <a:ext cx="276004" cy="334227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" name="TextBox 78">
            <a:extLst>
              <a:ext uri="{FF2B5EF4-FFF2-40B4-BE49-F238E27FC236}">
                <a16:creationId xmlns:a16="http://schemas.microsoft.com/office/drawing/2014/main" id="{41048343-D882-C64C-A16C-AC22E02D32BD}"/>
              </a:ext>
            </a:extLst>
          </p:cNvPr>
          <p:cNvSpPr txBox="1"/>
          <p:nvPr/>
        </p:nvSpPr>
        <p:spPr>
          <a:xfrm>
            <a:off x="6061072" y="5732428"/>
            <a:ext cx="4088026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000000"/>
                </a:solidFill>
                <a:uFillTx/>
                <a:latin typeface="Traditional Arabic" pitchFamily="18"/>
                <a:cs typeface="Traditional Arabic" pitchFamily="18"/>
              </a:rPr>
              <a:t>اَلْجُمْلَةُ الْمَعْطُوْفِيَّة</a:t>
            </a:r>
            <a:endParaRPr lang="en-GB" sz="3600" b="0" i="0" u="none" strike="noStrike" kern="1200" cap="none" spc="0" baseline="0" dirty="0">
              <a:solidFill>
                <a:srgbClr val="000000"/>
              </a:solidFill>
              <a:uFillTx/>
              <a:latin typeface="Traditional Arabic" pitchFamily="18"/>
              <a:cs typeface="Traditional Arabic" pitchFamily="18"/>
            </a:endParaRPr>
          </a:p>
        </p:txBody>
      </p:sp>
      <p:sp>
        <p:nvSpPr>
          <p:cNvPr id="27" name="Google Shape;508;p24">
            <a:extLst>
              <a:ext uri="{FF2B5EF4-FFF2-40B4-BE49-F238E27FC236}">
                <a16:creationId xmlns:a16="http://schemas.microsoft.com/office/drawing/2014/main" id="{79203CD6-3314-AC40-BDBB-E62A76F6758E}"/>
              </a:ext>
            </a:extLst>
          </p:cNvPr>
          <p:cNvSpPr/>
          <p:nvPr/>
        </p:nvSpPr>
        <p:spPr>
          <a:xfrm rot="5400000">
            <a:off x="6269147" y="2016105"/>
            <a:ext cx="101847" cy="735790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32"/>
          <p:cNvSpPr txBox="1">
            <a:spLocks noGrp="1"/>
          </p:cNvSpPr>
          <p:nvPr>
            <p:ph type="title"/>
          </p:nvPr>
        </p:nvSpPr>
        <p:spPr>
          <a:xfrm>
            <a:off x="1993575" y="602065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5400"/>
            </a:pPr>
            <a:r>
              <a:rPr lang="ar-AE" sz="9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قُلْ آمَنْتُ بِاللهِ ثُمَّ اسْتَقِمْ</a:t>
            </a:r>
            <a:endParaRPr sz="9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4" name="Google Shape;633;p33">
            <a:extLst>
              <a:ext uri="{FF2B5EF4-FFF2-40B4-BE49-F238E27FC236}">
                <a16:creationId xmlns:a16="http://schemas.microsoft.com/office/drawing/2014/main" id="{600AC7BC-1A08-A24B-A4A6-62BA5E3C90C4}"/>
              </a:ext>
            </a:extLst>
          </p:cNvPr>
          <p:cNvSpPr txBox="1"/>
          <p:nvPr/>
        </p:nvSpPr>
        <p:spPr>
          <a:xfrm>
            <a:off x="37874" y="6160248"/>
            <a:ext cx="6050941" cy="17542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kern="1200" dirty="0">
                <a:latin typeface="Rockwell"/>
                <a:ea typeface="Rockwell"/>
                <a:cs typeface="Rockwell"/>
              </a:rPr>
              <a:t>142. Say, "I believe in Allah;' and then stand firm. (Muslim, </a:t>
            </a:r>
            <a:r>
              <a:rPr lang="en-GB" sz="1800" kern="1200" dirty="0" err="1">
                <a:latin typeface="Rockwell"/>
                <a:ea typeface="Rockwell"/>
                <a:cs typeface="Rockwell"/>
              </a:rPr>
              <a:t>Tirmidhi</a:t>
            </a:r>
            <a:r>
              <a:rPr lang="en-GB" sz="1800" kern="1200" dirty="0">
                <a:latin typeface="Rockwell"/>
                <a:ea typeface="Rockwell"/>
                <a:cs typeface="Rockwell"/>
              </a:rPr>
              <a:t>). 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kern="1200" dirty="0">
                <a:latin typeface="Rockwell"/>
                <a:ea typeface="Rockwell"/>
                <a:cs typeface="Rockwell"/>
              </a:rPr>
              <a:t> 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kern="1200" dirty="0"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15" name="Google Shape;502;p24">
            <a:extLst>
              <a:ext uri="{FF2B5EF4-FFF2-40B4-BE49-F238E27FC236}">
                <a16:creationId xmlns:a16="http://schemas.microsoft.com/office/drawing/2014/main" id="{84EB3D76-654E-C64C-AA8A-918F432F6CF2}"/>
              </a:ext>
            </a:extLst>
          </p:cNvPr>
          <p:cNvCxnSpPr>
            <a:cxnSpLocks/>
          </p:cNvCxnSpPr>
          <p:nvPr/>
        </p:nvCxnSpPr>
        <p:spPr>
          <a:xfrm>
            <a:off x="8790211" y="1920160"/>
            <a:ext cx="0" cy="150884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42C3F-6DAC-7848-BC57-2FF66E52532E}"/>
              </a:ext>
            </a:extLst>
          </p:cNvPr>
          <p:cNvSpPr/>
          <p:nvPr/>
        </p:nvSpPr>
        <p:spPr>
          <a:xfrm>
            <a:off x="8339886" y="3414568"/>
            <a:ext cx="2082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</a:t>
            </a:r>
            <a:r>
              <a:rPr lang="ar-AE" sz="3600" b="1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أمر</a:t>
            </a: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و فاعل</a:t>
            </a:r>
          </a:p>
        </p:txBody>
      </p:sp>
      <p:cxnSp>
        <p:nvCxnSpPr>
          <p:cNvPr id="18" name="Google Shape;502;p24">
            <a:extLst>
              <a:ext uri="{FF2B5EF4-FFF2-40B4-BE49-F238E27FC236}">
                <a16:creationId xmlns:a16="http://schemas.microsoft.com/office/drawing/2014/main" id="{97B6F744-723C-7643-A9A9-485E468E2DDB}"/>
              </a:ext>
            </a:extLst>
          </p:cNvPr>
          <p:cNvCxnSpPr>
            <a:cxnSpLocks/>
          </p:cNvCxnSpPr>
          <p:nvPr/>
        </p:nvCxnSpPr>
        <p:spPr>
          <a:xfrm>
            <a:off x="2710713" y="1823205"/>
            <a:ext cx="0" cy="150884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679A31CD-F3B5-AF43-B3F5-2BC66C610D1B}"/>
              </a:ext>
            </a:extLst>
          </p:cNvPr>
          <p:cNvSpPr/>
          <p:nvPr/>
        </p:nvSpPr>
        <p:spPr>
          <a:xfrm>
            <a:off x="7932542" y="4000279"/>
            <a:ext cx="16930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قَالَ- يَقُولُ- قُلْ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CB8FB3-E44E-E341-85D8-759BE57A374F}"/>
              </a:ext>
            </a:extLst>
          </p:cNvPr>
          <p:cNvSpPr/>
          <p:nvPr/>
        </p:nvSpPr>
        <p:spPr>
          <a:xfrm>
            <a:off x="750684" y="3816012"/>
            <a:ext cx="24080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اِسْتَقَامَ- يَسْتَقِيمُ- اِسْتَقِمْ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12" name="Google Shape;502;p24">
            <a:extLst>
              <a:ext uri="{FF2B5EF4-FFF2-40B4-BE49-F238E27FC236}">
                <a16:creationId xmlns:a16="http://schemas.microsoft.com/office/drawing/2014/main" id="{1ACF9CC5-DB4A-864E-BECE-C5033789710A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7410069" y="1599427"/>
            <a:ext cx="0" cy="158831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79E19ED-976E-5645-82D5-73419EBD7F1C}"/>
              </a:ext>
            </a:extLst>
          </p:cNvPr>
          <p:cNvSpPr/>
          <p:nvPr/>
        </p:nvSpPr>
        <p:spPr>
          <a:xfrm>
            <a:off x="6635717" y="3187746"/>
            <a:ext cx="1548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ماضي و فاعل</a:t>
            </a:r>
          </a:p>
        </p:txBody>
      </p:sp>
      <p:cxnSp>
        <p:nvCxnSpPr>
          <p:cNvPr id="19" name="Google Shape;635;p33">
            <a:extLst>
              <a:ext uri="{FF2B5EF4-FFF2-40B4-BE49-F238E27FC236}">
                <a16:creationId xmlns:a16="http://schemas.microsoft.com/office/drawing/2014/main" id="{90923253-BAC5-584E-BC65-1962FDDD3428}"/>
              </a:ext>
            </a:extLst>
          </p:cNvPr>
          <p:cNvCxnSpPr/>
          <p:nvPr/>
        </p:nvCxnSpPr>
        <p:spPr>
          <a:xfrm>
            <a:off x="5921657" y="2067791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0" name="Google Shape;635;p33">
            <a:extLst>
              <a:ext uri="{FF2B5EF4-FFF2-40B4-BE49-F238E27FC236}">
                <a16:creationId xmlns:a16="http://schemas.microsoft.com/office/drawing/2014/main" id="{C9DCD8A6-9912-CA44-A09B-F82726764B9D}"/>
              </a:ext>
            </a:extLst>
          </p:cNvPr>
          <p:cNvCxnSpPr/>
          <p:nvPr/>
        </p:nvCxnSpPr>
        <p:spPr>
          <a:xfrm>
            <a:off x="5091924" y="1920160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1" name="Google Shape;619;p33">
            <a:extLst>
              <a:ext uri="{FF2B5EF4-FFF2-40B4-BE49-F238E27FC236}">
                <a16:creationId xmlns:a16="http://schemas.microsoft.com/office/drawing/2014/main" id="{1A15F38A-F8E4-5F41-A3BC-1ADAC77E8A5F}"/>
              </a:ext>
            </a:extLst>
          </p:cNvPr>
          <p:cNvSpPr txBox="1"/>
          <p:nvPr/>
        </p:nvSpPr>
        <p:spPr>
          <a:xfrm>
            <a:off x="5407342" y="2876792"/>
            <a:ext cx="14414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 </a:t>
            </a:r>
            <a:endParaRPr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2" name="Google Shape;618;p33">
            <a:extLst>
              <a:ext uri="{FF2B5EF4-FFF2-40B4-BE49-F238E27FC236}">
                <a16:creationId xmlns:a16="http://schemas.microsoft.com/office/drawing/2014/main" id="{6CCBED06-94D3-A044-8101-F75727237EF7}"/>
              </a:ext>
            </a:extLst>
          </p:cNvPr>
          <p:cNvSpPr txBox="1"/>
          <p:nvPr/>
        </p:nvSpPr>
        <p:spPr>
          <a:xfrm>
            <a:off x="4587580" y="2865841"/>
            <a:ext cx="121228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 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3" name="Google Shape;620;p33">
            <a:extLst>
              <a:ext uri="{FF2B5EF4-FFF2-40B4-BE49-F238E27FC236}">
                <a16:creationId xmlns:a16="http://schemas.microsoft.com/office/drawing/2014/main" id="{24091F3D-A3B7-EF42-B920-86D59B2A3F8D}"/>
              </a:ext>
            </a:extLst>
          </p:cNvPr>
          <p:cNvSpPr/>
          <p:nvPr/>
        </p:nvSpPr>
        <p:spPr>
          <a:xfrm rot="5400000">
            <a:off x="5389183" y="2583939"/>
            <a:ext cx="283561" cy="1994030"/>
          </a:xfrm>
          <a:prstGeom prst="rightBrace">
            <a:avLst>
              <a:gd name="adj1" fmla="val 59306"/>
              <a:gd name="adj2" fmla="val 52722"/>
            </a:avLst>
          </a:prstGeom>
          <a:noFill/>
          <a:ln w="5715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9CE0B1-5DA2-C44A-B39F-3837A71E400F}"/>
              </a:ext>
            </a:extLst>
          </p:cNvPr>
          <p:cNvSpPr/>
          <p:nvPr/>
        </p:nvSpPr>
        <p:spPr>
          <a:xfrm>
            <a:off x="4861330" y="3766563"/>
            <a:ext cx="865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cxnSp>
        <p:nvCxnSpPr>
          <p:cNvPr id="25" name="Google Shape;502;p24">
            <a:extLst>
              <a:ext uri="{FF2B5EF4-FFF2-40B4-BE49-F238E27FC236}">
                <a16:creationId xmlns:a16="http://schemas.microsoft.com/office/drawing/2014/main" id="{B80202C9-3270-074C-8E0F-BB38D59F9BE1}"/>
              </a:ext>
            </a:extLst>
          </p:cNvPr>
          <p:cNvCxnSpPr>
            <a:cxnSpLocks/>
          </p:cNvCxnSpPr>
          <p:nvPr/>
        </p:nvCxnSpPr>
        <p:spPr>
          <a:xfrm>
            <a:off x="4257455" y="2065033"/>
            <a:ext cx="1184" cy="2581577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F041980E-4778-624F-BCD5-33F3D7CC135D}"/>
              </a:ext>
            </a:extLst>
          </p:cNvPr>
          <p:cNvSpPr/>
          <p:nvPr/>
        </p:nvSpPr>
        <p:spPr>
          <a:xfrm>
            <a:off x="3422130" y="4555620"/>
            <a:ext cx="1670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93C2E5-286E-0149-AD91-6B676AF51190}"/>
              </a:ext>
            </a:extLst>
          </p:cNvPr>
          <p:cNvSpPr/>
          <p:nvPr/>
        </p:nvSpPr>
        <p:spPr>
          <a:xfrm>
            <a:off x="7326621" y="4985405"/>
            <a:ext cx="17219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AC0F270-5CFE-7845-A10A-7401DDBDD834}"/>
              </a:ext>
            </a:extLst>
          </p:cNvPr>
          <p:cNvSpPr/>
          <p:nvPr/>
        </p:nvSpPr>
        <p:spPr>
          <a:xfrm>
            <a:off x="1706874" y="4998158"/>
            <a:ext cx="11320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237A4B-4458-2D4D-B126-9A700426893D}"/>
              </a:ext>
            </a:extLst>
          </p:cNvPr>
          <p:cNvSpPr/>
          <p:nvPr/>
        </p:nvSpPr>
        <p:spPr>
          <a:xfrm>
            <a:off x="1451930" y="3274157"/>
            <a:ext cx="2082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</a:t>
            </a:r>
            <a:r>
              <a:rPr lang="ar-AE" sz="3600" b="1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أمر</a:t>
            </a: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و فاعل</a:t>
            </a:r>
          </a:p>
        </p:txBody>
      </p:sp>
      <p:sp>
        <p:nvSpPr>
          <p:cNvPr id="30" name="Curved Up Arrow 29">
            <a:extLst>
              <a:ext uri="{FF2B5EF4-FFF2-40B4-BE49-F238E27FC236}">
                <a16:creationId xmlns:a16="http://schemas.microsoft.com/office/drawing/2014/main" id="{D2E4282C-14E9-664A-B1E5-0933EA538D4C}"/>
              </a:ext>
            </a:extLst>
          </p:cNvPr>
          <p:cNvSpPr/>
          <p:nvPr/>
        </p:nvSpPr>
        <p:spPr>
          <a:xfrm>
            <a:off x="5407342" y="4287943"/>
            <a:ext cx="1960932" cy="314072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1" name="Google Shape;508;p24">
            <a:extLst>
              <a:ext uri="{FF2B5EF4-FFF2-40B4-BE49-F238E27FC236}">
                <a16:creationId xmlns:a16="http://schemas.microsoft.com/office/drawing/2014/main" id="{98FAA8F7-5E5D-254C-B644-1BA6070CE388}"/>
              </a:ext>
            </a:extLst>
          </p:cNvPr>
          <p:cNvSpPr/>
          <p:nvPr/>
        </p:nvSpPr>
        <p:spPr>
          <a:xfrm rot="5400000">
            <a:off x="7731667" y="2224643"/>
            <a:ext cx="279583" cy="522733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2" name="Google Shape;508;p24">
            <a:extLst>
              <a:ext uri="{FF2B5EF4-FFF2-40B4-BE49-F238E27FC236}">
                <a16:creationId xmlns:a16="http://schemas.microsoft.com/office/drawing/2014/main" id="{31D4EF60-32CC-0F46-A595-BB770AC03AA0}"/>
              </a:ext>
            </a:extLst>
          </p:cNvPr>
          <p:cNvSpPr/>
          <p:nvPr/>
        </p:nvSpPr>
        <p:spPr>
          <a:xfrm rot="5400000">
            <a:off x="1772152" y="3429423"/>
            <a:ext cx="380882" cy="291907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6C2F2EE-E5AB-984D-A68E-E8F8F7E09CA1}"/>
              </a:ext>
            </a:extLst>
          </p:cNvPr>
          <p:cNvSpPr/>
          <p:nvPr/>
        </p:nvSpPr>
        <p:spPr>
          <a:xfrm>
            <a:off x="8057576" y="4441732"/>
            <a:ext cx="16930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say/ declare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441E0F9-D0B9-E54E-860C-752F8258030A}"/>
              </a:ext>
            </a:extLst>
          </p:cNvPr>
          <p:cNvSpPr/>
          <p:nvPr/>
        </p:nvSpPr>
        <p:spPr>
          <a:xfrm>
            <a:off x="1013708" y="4388075"/>
            <a:ext cx="15552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stand firm</a:t>
            </a:r>
          </a:p>
        </p:txBody>
      </p:sp>
      <p:sp>
        <p:nvSpPr>
          <p:cNvPr id="35" name="Google Shape;508;p24">
            <a:extLst>
              <a:ext uri="{FF2B5EF4-FFF2-40B4-BE49-F238E27FC236}">
                <a16:creationId xmlns:a16="http://schemas.microsoft.com/office/drawing/2014/main" id="{8199B62E-1D84-AA40-BE19-0EA66E801A0B}"/>
              </a:ext>
            </a:extLst>
          </p:cNvPr>
          <p:cNvSpPr/>
          <p:nvPr/>
        </p:nvSpPr>
        <p:spPr>
          <a:xfrm rot="5400013">
            <a:off x="6011443" y="850380"/>
            <a:ext cx="154743" cy="963648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6" name="TextBox 78">
            <a:extLst>
              <a:ext uri="{FF2B5EF4-FFF2-40B4-BE49-F238E27FC236}">
                <a16:creationId xmlns:a16="http://schemas.microsoft.com/office/drawing/2014/main" id="{E44C03E4-0648-B647-AFBD-88863436604F}"/>
              </a:ext>
            </a:extLst>
          </p:cNvPr>
          <p:cNvSpPr txBox="1"/>
          <p:nvPr/>
        </p:nvSpPr>
        <p:spPr>
          <a:xfrm>
            <a:off x="6013563" y="5780354"/>
            <a:ext cx="4088026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000000"/>
                </a:solidFill>
                <a:uFillTx/>
                <a:latin typeface="Traditional Arabic" pitchFamily="18"/>
                <a:cs typeface="Traditional Arabic" pitchFamily="18"/>
              </a:rPr>
              <a:t>اَلْجُمْلَةُ الْمَعْطُوْفِيَّة</a:t>
            </a:r>
            <a:endParaRPr lang="en-GB" sz="3600" b="0" i="0" u="none" strike="noStrike" kern="1200" cap="none" spc="0" baseline="0" dirty="0">
              <a:solidFill>
                <a:srgbClr val="000000"/>
              </a:solidFill>
              <a:uFillTx/>
              <a:latin typeface="Traditional Arabic" pitchFamily="18"/>
              <a:cs typeface="Traditional Arabic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228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3"/>
          <p:cNvSpPr txBox="1">
            <a:spLocks noGrp="1"/>
          </p:cNvSpPr>
          <p:nvPr>
            <p:ph type="title"/>
          </p:nvPr>
        </p:nvSpPr>
        <p:spPr>
          <a:xfrm>
            <a:off x="-1584452" y="-480568"/>
            <a:ext cx="14630400" cy="3082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buSzPts val="9600"/>
            </a:pPr>
            <a:r>
              <a:rPr lang="ar-AE" sz="9600" dirty="0">
                <a:latin typeface="Traditional Arabic"/>
                <a:ea typeface="Traditional Arabic"/>
                <a:cs typeface="Traditional Arabic"/>
                <a:sym typeface="Traditional Arabic"/>
              </a:rPr>
              <a:t>دَعْ مَا يُرِيْبُكَ إِلَى مَا لَا  يُرِيْبُكَ  </a:t>
            </a:r>
            <a:endParaRPr sz="9600" dirty="0"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18" name="Google Shape;618;p33"/>
          <p:cNvSpPr txBox="1"/>
          <p:nvPr/>
        </p:nvSpPr>
        <p:spPr>
          <a:xfrm>
            <a:off x="2945478" y="4128624"/>
            <a:ext cx="12122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 </a:t>
            </a:r>
            <a:endParaRPr sz="24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19" name="Google Shape;619;p33"/>
          <p:cNvSpPr txBox="1"/>
          <p:nvPr/>
        </p:nvSpPr>
        <p:spPr>
          <a:xfrm>
            <a:off x="5488732" y="4042556"/>
            <a:ext cx="144142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 </a:t>
            </a:r>
            <a:endParaRPr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621" name="Google Shape;621;p33"/>
          <p:cNvCxnSpPr/>
          <p:nvPr/>
        </p:nvCxnSpPr>
        <p:spPr>
          <a:xfrm>
            <a:off x="10176159" y="1746911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22" name="Google Shape;622;p33"/>
          <p:cNvSpPr txBox="1"/>
          <p:nvPr/>
        </p:nvSpPr>
        <p:spPr>
          <a:xfrm>
            <a:off x="9291305" y="2645845"/>
            <a:ext cx="2024913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أمر</a:t>
            </a:r>
            <a:r>
              <a:rPr lang="en-GB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 </a:t>
            </a:r>
            <a:b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</a:b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 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26" name="Google Shape;626;p33"/>
          <p:cNvSpPr txBox="1"/>
          <p:nvPr/>
        </p:nvSpPr>
        <p:spPr>
          <a:xfrm>
            <a:off x="6614391" y="2028253"/>
            <a:ext cx="2150674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مضارع </a:t>
            </a: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 فاعل </a:t>
            </a: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29" name="Google Shape;629;p33"/>
          <p:cNvSpPr txBox="1"/>
          <p:nvPr/>
        </p:nvSpPr>
        <p:spPr>
          <a:xfrm>
            <a:off x="1789408" y="2451933"/>
            <a:ext cx="2735405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مضارع+ فاعل 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33" name="Google Shape;633;p33"/>
          <p:cNvSpPr txBox="1"/>
          <p:nvPr/>
        </p:nvSpPr>
        <p:spPr>
          <a:xfrm>
            <a:off x="170543" y="6259286"/>
            <a:ext cx="8367316" cy="141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143. </a:t>
            </a:r>
            <a:r>
              <a:rPr lang="ar-AE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Leave that which puts you in doubt for that which does not put you in doubt </a:t>
            </a: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(</a:t>
            </a:r>
            <a:r>
              <a:rPr lang="en-GB" sz="1800" dirty="0" err="1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Tirmidhi</a:t>
            </a: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, Ahmad, </a:t>
            </a:r>
            <a:r>
              <a:rPr lang="en-GB" sz="1800" dirty="0" err="1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Mustadrak</a:t>
            </a: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). </a:t>
            </a:r>
          </a:p>
          <a:p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34" name="Google Shape;634;p33"/>
          <p:cNvCxnSpPr>
            <a:cxnSpLocks/>
          </p:cNvCxnSpPr>
          <p:nvPr/>
        </p:nvCxnSpPr>
        <p:spPr>
          <a:xfrm>
            <a:off x="7897821" y="1537789"/>
            <a:ext cx="0" cy="70713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5" name="Google Shape;635;p33"/>
          <p:cNvCxnSpPr>
            <a:cxnSpLocks/>
          </p:cNvCxnSpPr>
          <p:nvPr/>
        </p:nvCxnSpPr>
        <p:spPr>
          <a:xfrm>
            <a:off x="6195982" y="1589436"/>
            <a:ext cx="0" cy="253918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39" name="Google Shape;639;p33"/>
          <p:cNvSpPr txBox="1"/>
          <p:nvPr/>
        </p:nvSpPr>
        <p:spPr>
          <a:xfrm>
            <a:off x="8092152" y="4939329"/>
            <a:ext cx="12122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E1D72E8-3437-5B4B-9396-2629C698AECC}"/>
              </a:ext>
            </a:extLst>
          </p:cNvPr>
          <p:cNvSpPr/>
          <p:nvPr/>
        </p:nvSpPr>
        <p:spPr>
          <a:xfrm>
            <a:off x="8797278" y="3608933"/>
            <a:ext cx="12122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FB02DF-A0ED-1546-8F6B-B27A201A5323}"/>
              </a:ext>
            </a:extLst>
          </p:cNvPr>
          <p:cNvSpPr/>
          <p:nvPr/>
        </p:nvSpPr>
        <p:spPr>
          <a:xfrm>
            <a:off x="9788360" y="3656353"/>
            <a:ext cx="15520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وَدَعَ، يَدَعُ، دَعْ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192DCD-3A75-F245-9FF0-A89CD90ED893}"/>
              </a:ext>
            </a:extLst>
          </p:cNvPr>
          <p:cNvSpPr/>
          <p:nvPr/>
        </p:nvSpPr>
        <p:spPr>
          <a:xfrm>
            <a:off x="9973378" y="4158590"/>
            <a:ext cx="1125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leave </a:t>
            </a:r>
            <a:endParaRPr lang="en-GB" sz="2000" dirty="0"/>
          </a:p>
        </p:txBody>
      </p:sp>
      <p:cxnSp>
        <p:nvCxnSpPr>
          <p:cNvPr id="28" name="Google Shape;634;p33">
            <a:extLst>
              <a:ext uri="{FF2B5EF4-FFF2-40B4-BE49-F238E27FC236}">
                <a16:creationId xmlns:a16="http://schemas.microsoft.com/office/drawing/2014/main" id="{C51CC13B-EB00-4E45-9943-5FC7FA3E4F56}"/>
              </a:ext>
            </a:extLst>
          </p:cNvPr>
          <p:cNvCxnSpPr>
            <a:cxnSpLocks/>
          </p:cNvCxnSpPr>
          <p:nvPr/>
        </p:nvCxnSpPr>
        <p:spPr>
          <a:xfrm flipH="1">
            <a:off x="2397640" y="1463663"/>
            <a:ext cx="1" cy="104018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" name="Google Shape;634;p33">
            <a:extLst>
              <a:ext uri="{FF2B5EF4-FFF2-40B4-BE49-F238E27FC236}">
                <a16:creationId xmlns:a16="http://schemas.microsoft.com/office/drawing/2014/main" id="{DA190892-3C19-F54B-9B2C-7939DDB713BF}"/>
              </a:ext>
            </a:extLst>
          </p:cNvPr>
          <p:cNvCxnSpPr>
            <a:cxnSpLocks/>
          </p:cNvCxnSpPr>
          <p:nvPr/>
        </p:nvCxnSpPr>
        <p:spPr>
          <a:xfrm>
            <a:off x="1599546" y="1345679"/>
            <a:ext cx="0" cy="55079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7D89F2D-A6E1-7441-8939-878CD0AD88BA}"/>
              </a:ext>
            </a:extLst>
          </p:cNvPr>
          <p:cNvSpPr/>
          <p:nvPr/>
        </p:nvSpPr>
        <p:spPr>
          <a:xfrm>
            <a:off x="4086076" y="3257864"/>
            <a:ext cx="17615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sp>
        <p:nvSpPr>
          <p:cNvPr id="31" name="Google Shape;508;p24">
            <a:extLst>
              <a:ext uri="{FF2B5EF4-FFF2-40B4-BE49-F238E27FC236}">
                <a16:creationId xmlns:a16="http://schemas.microsoft.com/office/drawing/2014/main" id="{84D60D33-0696-AE41-8443-12A8563BCEE2}"/>
              </a:ext>
            </a:extLst>
          </p:cNvPr>
          <p:cNvSpPr/>
          <p:nvPr/>
        </p:nvSpPr>
        <p:spPr>
          <a:xfrm rot="5400013">
            <a:off x="7506478" y="3080132"/>
            <a:ext cx="377367" cy="166702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3" name="Google Shape;508;p24">
            <a:extLst>
              <a:ext uri="{FF2B5EF4-FFF2-40B4-BE49-F238E27FC236}">
                <a16:creationId xmlns:a16="http://schemas.microsoft.com/office/drawing/2014/main" id="{373B08A3-B5D6-184D-9A6E-3AACFEE8784A}"/>
              </a:ext>
            </a:extLst>
          </p:cNvPr>
          <p:cNvSpPr/>
          <p:nvPr/>
        </p:nvSpPr>
        <p:spPr>
          <a:xfrm rot="5400013">
            <a:off x="2208957" y="1530690"/>
            <a:ext cx="377367" cy="339184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760527-7C34-914D-AD43-C17C1707F466}"/>
              </a:ext>
            </a:extLst>
          </p:cNvPr>
          <p:cNvSpPr/>
          <p:nvPr/>
        </p:nvSpPr>
        <p:spPr>
          <a:xfrm>
            <a:off x="7473072" y="4173895"/>
            <a:ext cx="619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200" kern="1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</a:rPr>
              <a:t>صلة</a:t>
            </a:r>
            <a:endParaRPr lang="ar-AE" sz="3600" kern="12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A25438E-D46E-A549-A0C2-B81AF3BA8338}"/>
              </a:ext>
            </a:extLst>
          </p:cNvPr>
          <p:cNvSpPr/>
          <p:nvPr/>
        </p:nvSpPr>
        <p:spPr>
          <a:xfrm>
            <a:off x="2237889" y="3422854"/>
            <a:ext cx="619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200" kern="1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</a:rPr>
              <a:t>صلة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FC3DCC-AC2F-F14A-A987-DF49E54BFD88}"/>
              </a:ext>
            </a:extLst>
          </p:cNvPr>
          <p:cNvSpPr/>
          <p:nvPr/>
        </p:nvSpPr>
        <p:spPr>
          <a:xfrm>
            <a:off x="892550" y="1804232"/>
            <a:ext cx="928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1600" dirty="0"/>
          </a:p>
        </p:txBody>
      </p:sp>
      <p:sp>
        <p:nvSpPr>
          <p:cNvPr id="37" name="Google Shape;408;p18">
            <a:extLst>
              <a:ext uri="{FF2B5EF4-FFF2-40B4-BE49-F238E27FC236}">
                <a16:creationId xmlns:a16="http://schemas.microsoft.com/office/drawing/2014/main" id="{336340E8-8A67-7442-9D54-BEEA94666369}"/>
              </a:ext>
            </a:extLst>
          </p:cNvPr>
          <p:cNvSpPr/>
          <p:nvPr/>
        </p:nvSpPr>
        <p:spPr>
          <a:xfrm rot="5400000">
            <a:off x="3095152" y="1966910"/>
            <a:ext cx="324526" cy="419484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40" name="Google Shape;502;p24">
            <a:extLst>
              <a:ext uri="{FF2B5EF4-FFF2-40B4-BE49-F238E27FC236}">
                <a16:creationId xmlns:a16="http://schemas.microsoft.com/office/drawing/2014/main" id="{2A88DD69-5855-BC41-BE74-BF3E3922EB77}"/>
              </a:ext>
            </a:extLst>
          </p:cNvPr>
          <p:cNvCxnSpPr>
            <a:cxnSpLocks/>
          </p:cNvCxnSpPr>
          <p:nvPr/>
        </p:nvCxnSpPr>
        <p:spPr>
          <a:xfrm>
            <a:off x="9297794" y="1345679"/>
            <a:ext cx="0" cy="2316338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cxnSp>
        <p:nvCxnSpPr>
          <p:cNvPr id="41" name="Google Shape;502;p24">
            <a:extLst>
              <a:ext uri="{FF2B5EF4-FFF2-40B4-BE49-F238E27FC236}">
                <a16:creationId xmlns:a16="http://schemas.microsoft.com/office/drawing/2014/main" id="{155DB756-D8CC-934E-9D57-DBDFA707BD32}"/>
              </a:ext>
            </a:extLst>
          </p:cNvPr>
          <p:cNvCxnSpPr>
            <a:cxnSpLocks/>
            <a:endCxn id="30" idx="0"/>
          </p:cNvCxnSpPr>
          <p:nvPr/>
        </p:nvCxnSpPr>
        <p:spPr>
          <a:xfrm>
            <a:off x="4966875" y="1231989"/>
            <a:ext cx="0" cy="2025875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3CFB522D-26D0-5B42-9178-F78FA3E61BBD}"/>
              </a:ext>
            </a:extLst>
          </p:cNvPr>
          <p:cNvSpPr/>
          <p:nvPr/>
        </p:nvSpPr>
        <p:spPr>
          <a:xfrm>
            <a:off x="6800664" y="3006798"/>
            <a:ext cx="18421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رَابَ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يُرِيبُ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رِبْ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AF4E280-D931-614A-A8FF-C28805D131D2}"/>
              </a:ext>
            </a:extLst>
          </p:cNvPr>
          <p:cNvSpPr/>
          <p:nvPr/>
        </p:nvSpPr>
        <p:spPr>
          <a:xfrm>
            <a:off x="6960481" y="3454533"/>
            <a:ext cx="12137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</a:t>
            </a:r>
            <a:r>
              <a:rPr lang="en-GB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doubt</a:t>
            </a:r>
            <a:r>
              <a:rPr lang="ar-AE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lang="en-GB" sz="2000" dirty="0"/>
          </a:p>
        </p:txBody>
      </p:sp>
      <p:sp>
        <p:nvSpPr>
          <p:cNvPr id="51" name="Google Shape;508;p24">
            <a:extLst>
              <a:ext uri="{FF2B5EF4-FFF2-40B4-BE49-F238E27FC236}">
                <a16:creationId xmlns:a16="http://schemas.microsoft.com/office/drawing/2014/main" id="{A9D6F0A2-D270-0341-A431-AAD50EDBDC03}"/>
              </a:ext>
            </a:extLst>
          </p:cNvPr>
          <p:cNvSpPr/>
          <p:nvPr/>
        </p:nvSpPr>
        <p:spPr>
          <a:xfrm rot="5400013">
            <a:off x="8231956" y="3368124"/>
            <a:ext cx="377367" cy="291337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070C0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52" name="Google Shape;508;p24">
            <a:extLst>
              <a:ext uri="{FF2B5EF4-FFF2-40B4-BE49-F238E27FC236}">
                <a16:creationId xmlns:a16="http://schemas.microsoft.com/office/drawing/2014/main" id="{845EE36D-CA92-864A-9FFA-B8B82ABBE5A3}"/>
              </a:ext>
            </a:extLst>
          </p:cNvPr>
          <p:cNvSpPr/>
          <p:nvPr/>
        </p:nvSpPr>
        <p:spPr>
          <a:xfrm rot="5400013">
            <a:off x="3564680" y="2179703"/>
            <a:ext cx="377367" cy="518674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070C0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450E727-71F0-0941-81F0-8024BBCB6D42}"/>
              </a:ext>
            </a:extLst>
          </p:cNvPr>
          <p:cNvSpPr/>
          <p:nvPr/>
        </p:nvSpPr>
        <p:spPr>
          <a:xfrm>
            <a:off x="3533043" y="4961768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1200" dirty="0">
              <a:solidFill>
                <a:srgbClr val="0070C0"/>
              </a:solidFill>
            </a:endParaRPr>
          </a:p>
        </p:txBody>
      </p:sp>
      <p:sp>
        <p:nvSpPr>
          <p:cNvPr id="54" name="Curved Up Arrow 53">
            <a:extLst>
              <a:ext uri="{FF2B5EF4-FFF2-40B4-BE49-F238E27FC236}">
                <a16:creationId xmlns:a16="http://schemas.microsoft.com/office/drawing/2014/main" id="{AF505B50-FD74-3E48-9802-09D98556151A}"/>
              </a:ext>
            </a:extLst>
          </p:cNvPr>
          <p:cNvSpPr/>
          <p:nvPr/>
        </p:nvSpPr>
        <p:spPr>
          <a:xfrm>
            <a:off x="4354201" y="5311939"/>
            <a:ext cx="6197494" cy="314072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5" name="Google Shape;125;p4">
            <a:extLst>
              <a:ext uri="{FF2B5EF4-FFF2-40B4-BE49-F238E27FC236}">
                <a16:creationId xmlns:a16="http://schemas.microsoft.com/office/drawing/2014/main" id="{AD5BE007-5939-C145-9849-313967317DC5}"/>
              </a:ext>
            </a:extLst>
          </p:cNvPr>
          <p:cNvSpPr/>
          <p:nvPr/>
        </p:nvSpPr>
        <p:spPr>
          <a:xfrm rot="5400000">
            <a:off x="6055443" y="705836"/>
            <a:ext cx="523223" cy="1024996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1C76B5F-2E1C-9D49-9A4F-07A97A6F7329}"/>
              </a:ext>
            </a:extLst>
          </p:cNvPr>
          <p:cNvSpPr/>
          <p:nvPr/>
        </p:nvSpPr>
        <p:spPr>
          <a:xfrm>
            <a:off x="6673322" y="5800038"/>
            <a:ext cx="18533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FF93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جملة فعلية خبرية</a:t>
            </a:r>
          </a:p>
        </p:txBody>
      </p:sp>
      <p:cxnSp>
        <p:nvCxnSpPr>
          <p:cNvPr id="38" name="Google Shape;634;p33">
            <a:extLst>
              <a:ext uri="{FF2B5EF4-FFF2-40B4-BE49-F238E27FC236}">
                <a16:creationId xmlns:a16="http://schemas.microsoft.com/office/drawing/2014/main" id="{00C72BE9-7EC2-4043-9FE6-374B5DCCD901}"/>
              </a:ext>
            </a:extLst>
          </p:cNvPr>
          <p:cNvCxnSpPr>
            <a:cxnSpLocks/>
          </p:cNvCxnSpPr>
          <p:nvPr/>
        </p:nvCxnSpPr>
        <p:spPr>
          <a:xfrm>
            <a:off x="6930152" y="1313416"/>
            <a:ext cx="0" cy="55079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CCD7DB90-465F-FD49-B808-461758BF3EAD}"/>
              </a:ext>
            </a:extLst>
          </p:cNvPr>
          <p:cNvSpPr/>
          <p:nvPr/>
        </p:nvSpPr>
        <p:spPr>
          <a:xfrm>
            <a:off x="6279757" y="1811319"/>
            <a:ext cx="928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4"/>
          <p:cNvSpPr txBox="1">
            <a:spLocks noGrp="1"/>
          </p:cNvSpPr>
          <p:nvPr>
            <p:ph type="title"/>
          </p:nvPr>
        </p:nvSpPr>
        <p:spPr>
          <a:xfrm>
            <a:off x="-4146549" y="57407"/>
            <a:ext cx="15694024" cy="240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>
              <a:buSzPts val="6600"/>
            </a:pPr>
            <a:r>
              <a:rPr lang="ar-AE" sz="6600" dirty="0">
                <a:latin typeface="Traditional Arabic"/>
                <a:ea typeface="Traditional Arabic"/>
                <a:cs typeface="Traditional Arabic"/>
                <a:sym typeface="Traditional Arabic"/>
              </a:rPr>
              <a:t>اِتَّقِ اللهَ حَيْثُ مَا كُنْتَ، و أَتْبِعِ السَّيِّئَةَ الْحَسَنَةَ تَمْحُهَا</a:t>
            </a:r>
            <a:endParaRPr sz="6600" dirty="0"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45" name="Google Shape;645;p34"/>
          <p:cNvSpPr/>
          <p:nvPr/>
        </p:nvSpPr>
        <p:spPr>
          <a:xfrm rot="5400000">
            <a:off x="8392949" y="3093482"/>
            <a:ext cx="336580" cy="1901842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46" name="Google Shape;646;p34"/>
          <p:cNvSpPr txBox="1"/>
          <p:nvPr/>
        </p:nvSpPr>
        <p:spPr>
          <a:xfrm>
            <a:off x="7359568" y="3360568"/>
            <a:ext cx="183055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 </a:t>
            </a:r>
            <a:endParaRPr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47" name="Google Shape;647;p34"/>
          <p:cNvSpPr txBox="1"/>
          <p:nvPr/>
        </p:nvSpPr>
        <p:spPr>
          <a:xfrm>
            <a:off x="8918288" y="3305020"/>
            <a:ext cx="11464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r>
              <a:rPr lang="ar-AE" sz="3600" dirty="0">
                <a:solidFill>
                  <a:srgbClr val="945200"/>
                </a:solidFill>
                <a:latin typeface="Rockwell"/>
                <a:ea typeface="Rockwell"/>
                <a:cs typeface="Rockwell"/>
                <a:sym typeface="Rockwell"/>
              </a:rPr>
              <a:t> </a:t>
            </a:r>
            <a:endParaRPr sz="3600" dirty="0">
              <a:solidFill>
                <a:srgbClr val="9452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48" name="Google Shape;648;p34"/>
          <p:cNvSpPr txBox="1"/>
          <p:nvPr/>
        </p:nvSpPr>
        <p:spPr>
          <a:xfrm>
            <a:off x="9792880" y="4250217"/>
            <a:ext cx="118351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651" name="Google Shape;651;p34"/>
          <p:cNvCxnSpPr>
            <a:cxnSpLocks/>
          </p:cNvCxnSpPr>
          <p:nvPr/>
        </p:nvCxnSpPr>
        <p:spPr>
          <a:xfrm>
            <a:off x="10064756" y="1480504"/>
            <a:ext cx="0" cy="286765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52" name="Google Shape;652;p34"/>
          <p:cNvCxnSpPr>
            <a:cxnSpLocks/>
          </p:cNvCxnSpPr>
          <p:nvPr/>
        </p:nvCxnSpPr>
        <p:spPr>
          <a:xfrm>
            <a:off x="9202795" y="1563756"/>
            <a:ext cx="0" cy="1883091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53" name="Google Shape;653;p34"/>
          <p:cNvCxnSpPr/>
          <p:nvPr/>
        </p:nvCxnSpPr>
        <p:spPr>
          <a:xfrm>
            <a:off x="11236609" y="1718474"/>
            <a:ext cx="12700" cy="136828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54" name="Google Shape;654;p34"/>
          <p:cNvSpPr txBox="1"/>
          <p:nvPr/>
        </p:nvSpPr>
        <p:spPr>
          <a:xfrm>
            <a:off x="10067004" y="2881080"/>
            <a:ext cx="2300599" cy="218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أمر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 + فاعل </a:t>
            </a: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</a:br>
            <a:endParaRPr sz="3600" b="1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57" name="Google Shape;657;p34"/>
          <p:cNvSpPr/>
          <p:nvPr/>
        </p:nvSpPr>
        <p:spPr>
          <a:xfrm rot="5400000">
            <a:off x="7899956" y="2465025"/>
            <a:ext cx="249001" cy="1621458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rgbClr val="9E36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9E361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58" name="Google Shape;658;p34"/>
          <p:cNvSpPr txBox="1"/>
          <p:nvPr/>
        </p:nvSpPr>
        <p:spPr>
          <a:xfrm>
            <a:off x="7876470" y="4248320"/>
            <a:ext cx="145021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 فيه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659" name="Google Shape;659;p34"/>
          <p:cNvCxnSpPr/>
          <p:nvPr/>
        </p:nvCxnSpPr>
        <p:spPr>
          <a:xfrm>
            <a:off x="858895" y="1613970"/>
            <a:ext cx="12700" cy="74598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660" name="Google Shape;660;p34"/>
          <p:cNvCxnSpPr/>
          <p:nvPr/>
        </p:nvCxnSpPr>
        <p:spPr>
          <a:xfrm>
            <a:off x="1653336" y="1601118"/>
            <a:ext cx="0" cy="707961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661" name="Google Shape;661;p34"/>
          <p:cNvCxnSpPr>
            <a:cxnSpLocks/>
          </p:cNvCxnSpPr>
          <p:nvPr/>
        </p:nvCxnSpPr>
        <p:spPr>
          <a:xfrm>
            <a:off x="2816509" y="1486818"/>
            <a:ext cx="0" cy="238088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662" name="Google Shape;662;p34"/>
          <p:cNvCxnSpPr>
            <a:cxnSpLocks/>
          </p:cNvCxnSpPr>
          <p:nvPr/>
        </p:nvCxnSpPr>
        <p:spPr>
          <a:xfrm>
            <a:off x="4273380" y="1673271"/>
            <a:ext cx="0" cy="160248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663" name="Google Shape;663;p34"/>
          <p:cNvCxnSpPr/>
          <p:nvPr/>
        </p:nvCxnSpPr>
        <p:spPr>
          <a:xfrm>
            <a:off x="5679540" y="1829949"/>
            <a:ext cx="0" cy="61883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665" name="Google Shape;665;p34"/>
          <p:cNvSpPr txBox="1"/>
          <p:nvPr/>
        </p:nvSpPr>
        <p:spPr>
          <a:xfrm>
            <a:off x="3838284" y="3202357"/>
            <a:ext cx="118351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 اول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66" name="Google Shape;666;p34"/>
          <p:cNvSpPr txBox="1"/>
          <p:nvPr/>
        </p:nvSpPr>
        <p:spPr>
          <a:xfrm>
            <a:off x="2338134" y="3805641"/>
            <a:ext cx="137525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 ثاني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67" name="Google Shape;667;p34"/>
          <p:cNvSpPr txBox="1"/>
          <p:nvPr/>
        </p:nvSpPr>
        <p:spPr>
          <a:xfrm>
            <a:off x="1110940" y="2505301"/>
            <a:ext cx="1309974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ماضي</a:t>
            </a:r>
            <a:b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</a:b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 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68" name="Google Shape;668;p34"/>
          <p:cNvSpPr txBox="1"/>
          <p:nvPr/>
        </p:nvSpPr>
        <p:spPr>
          <a:xfrm>
            <a:off x="171023" y="2511360"/>
            <a:ext cx="137525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69" name="Google Shape;669;p34"/>
          <p:cNvSpPr txBox="1"/>
          <p:nvPr/>
        </p:nvSpPr>
        <p:spPr>
          <a:xfrm>
            <a:off x="-133349" y="6318879"/>
            <a:ext cx="1096355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144. </a:t>
            </a:r>
            <a:r>
              <a:rPr lang="ar-AE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Fear Allah whereever you may be, Follow up a bad deed with a good deed and it will erase it </a:t>
            </a:r>
            <a:endParaRPr dirty="0"/>
          </a:p>
        </p:txBody>
      </p: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ACA51B24-9F6D-C143-96C3-FD9F1575186B}"/>
              </a:ext>
            </a:extLst>
          </p:cNvPr>
          <p:cNvCxnSpPr>
            <a:cxnSpLocks/>
          </p:cNvCxnSpPr>
          <p:nvPr/>
        </p:nvCxnSpPr>
        <p:spPr>
          <a:xfrm>
            <a:off x="6404093" y="1613970"/>
            <a:ext cx="0" cy="3186630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01ACADCE-ED12-F24F-8E65-7EE244429404}"/>
              </a:ext>
            </a:extLst>
          </p:cNvPr>
          <p:cNvSpPr/>
          <p:nvPr/>
        </p:nvSpPr>
        <p:spPr>
          <a:xfrm>
            <a:off x="10413949" y="3865089"/>
            <a:ext cx="17780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 اِتَّقَى، يَتَّقِي، إِتَّقِ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A1A3AA-F7A8-A84B-954C-38F2D1FF2354}"/>
              </a:ext>
            </a:extLst>
          </p:cNvPr>
          <p:cNvSpPr/>
          <p:nvPr/>
        </p:nvSpPr>
        <p:spPr>
          <a:xfrm>
            <a:off x="11002737" y="4413324"/>
            <a:ext cx="9204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fear</a:t>
            </a:r>
            <a:endParaRPr lang="ar-AE" sz="20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2" name="Google Shape;502;p24">
            <a:extLst>
              <a:ext uri="{FF2B5EF4-FFF2-40B4-BE49-F238E27FC236}">
                <a16:creationId xmlns:a16="http://schemas.microsoft.com/office/drawing/2014/main" id="{D20472BD-F8DC-7E49-BD0A-779B826ABABC}"/>
              </a:ext>
            </a:extLst>
          </p:cNvPr>
          <p:cNvCxnSpPr>
            <a:cxnSpLocks/>
          </p:cNvCxnSpPr>
          <p:nvPr/>
        </p:nvCxnSpPr>
        <p:spPr>
          <a:xfrm>
            <a:off x="8180036" y="1387362"/>
            <a:ext cx="0" cy="1219983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cxnSp>
        <p:nvCxnSpPr>
          <p:cNvPr id="33" name="Google Shape;502;p24">
            <a:extLst>
              <a:ext uri="{FF2B5EF4-FFF2-40B4-BE49-F238E27FC236}">
                <a16:creationId xmlns:a16="http://schemas.microsoft.com/office/drawing/2014/main" id="{6BBE2A67-D29D-8040-A76F-FCF1E29F7EA8}"/>
              </a:ext>
            </a:extLst>
          </p:cNvPr>
          <p:cNvCxnSpPr>
            <a:cxnSpLocks/>
          </p:cNvCxnSpPr>
          <p:nvPr/>
        </p:nvCxnSpPr>
        <p:spPr>
          <a:xfrm>
            <a:off x="7359568" y="1486818"/>
            <a:ext cx="0" cy="1184552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1B03FE4-A627-5A43-9435-68BAD6275CA0}"/>
              </a:ext>
            </a:extLst>
          </p:cNvPr>
          <p:cNvSpPr/>
          <p:nvPr/>
        </p:nvSpPr>
        <p:spPr>
          <a:xfrm>
            <a:off x="7610318" y="2534438"/>
            <a:ext cx="17163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8719513-FE15-C349-800E-88DCF097D4F6}"/>
              </a:ext>
            </a:extLst>
          </p:cNvPr>
          <p:cNvSpPr/>
          <p:nvPr/>
        </p:nvSpPr>
        <p:spPr>
          <a:xfrm>
            <a:off x="6967451" y="2574124"/>
            <a:ext cx="619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200" kern="1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</a:rPr>
              <a:t>صلة</a:t>
            </a:r>
            <a:endParaRPr lang="ar-AE" sz="3600" kern="12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2F80C47-5D94-894F-BD3E-D008C8D2F89C}"/>
              </a:ext>
            </a:extLst>
          </p:cNvPr>
          <p:cNvSpPr/>
          <p:nvPr/>
        </p:nvSpPr>
        <p:spPr>
          <a:xfrm>
            <a:off x="5629655" y="4800600"/>
            <a:ext cx="15087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76FD22-3FE9-0740-AC70-85FD949ACA9B}"/>
              </a:ext>
            </a:extLst>
          </p:cNvPr>
          <p:cNvSpPr/>
          <p:nvPr/>
        </p:nvSpPr>
        <p:spPr>
          <a:xfrm>
            <a:off x="4666600" y="3443348"/>
            <a:ext cx="18630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 أَتْبَعَ، يُتْبِعُ، أَتْبِعْ  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2860799-F9B1-6B42-9181-A18548A4360E}"/>
              </a:ext>
            </a:extLst>
          </p:cNvPr>
          <p:cNvSpPr/>
          <p:nvPr/>
        </p:nvSpPr>
        <p:spPr>
          <a:xfrm>
            <a:off x="4868910" y="4043037"/>
            <a:ext cx="11993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follow</a:t>
            </a:r>
            <a:endParaRPr lang="ar-AE" sz="20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3" name="Google Shape;654;p34">
            <a:extLst>
              <a:ext uri="{FF2B5EF4-FFF2-40B4-BE49-F238E27FC236}">
                <a16:creationId xmlns:a16="http://schemas.microsoft.com/office/drawing/2014/main" id="{311189AC-8521-2444-B373-859E0638CC6B}"/>
              </a:ext>
            </a:extLst>
          </p:cNvPr>
          <p:cNvSpPr txBox="1"/>
          <p:nvPr/>
        </p:nvSpPr>
        <p:spPr>
          <a:xfrm>
            <a:off x="4538070" y="2275768"/>
            <a:ext cx="2300599" cy="218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أمر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 + فاعل </a:t>
            </a:r>
            <a:endParaRPr sz="32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</a:br>
            <a:endParaRPr sz="3600" b="1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6" name="Google Shape;508;p24">
            <a:extLst>
              <a:ext uri="{FF2B5EF4-FFF2-40B4-BE49-F238E27FC236}">
                <a16:creationId xmlns:a16="http://schemas.microsoft.com/office/drawing/2014/main" id="{37C6E1F8-32BF-C741-9FCA-2E6CC87F5A21}"/>
              </a:ext>
            </a:extLst>
          </p:cNvPr>
          <p:cNvSpPr/>
          <p:nvPr/>
        </p:nvSpPr>
        <p:spPr>
          <a:xfrm rot="5400000">
            <a:off x="9431441" y="2667857"/>
            <a:ext cx="361363" cy="479679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" name="Google Shape;508;p24">
            <a:extLst>
              <a:ext uri="{FF2B5EF4-FFF2-40B4-BE49-F238E27FC236}">
                <a16:creationId xmlns:a16="http://schemas.microsoft.com/office/drawing/2014/main" id="{B745266A-5E2F-9F4E-A465-24ECFF77D406}"/>
              </a:ext>
            </a:extLst>
          </p:cNvPr>
          <p:cNvSpPr/>
          <p:nvPr/>
        </p:nvSpPr>
        <p:spPr>
          <a:xfrm rot="5400000">
            <a:off x="2874561" y="2381981"/>
            <a:ext cx="279583" cy="522733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729BB7B-EF2A-1440-9AD8-41566A9BB912}"/>
              </a:ext>
            </a:extLst>
          </p:cNvPr>
          <p:cNvSpPr/>
          <p:nvPr/>
        </p:nvSpPr>
        <p:spPr>
          <a:xfrm>
            <a:off x="9104279" y="5185869"/>
            <a:ext cx="1552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F5B7CEF-6D84-EE48-B701-0EB2DED16D44}"/>
              </a:ext>
            </a:extLst>
          </p:cNvPr>
          <p:cNvSpPr/>
          <p:nvPr/>
        </p:nvSpPr>
        <p:spPr>
          <a:xfrm>
            <a:off x="2494123" y="5092987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lang="ar-AE" sz="36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8" name="Google Shape;508;p24">
            <a:extLst>
              <a:ext uri="{FF2B5EF4-FFF2-40B4-BE49-F238E27FC236}">
                <a16:creationId xmlns:a16="http://schemas.microsoft.com/office/drawing/2014/main" id="{0BE4E1F7-309D-0048-8521-22ECA8D17C29}"/>
              </a:ext>
            </a:extLst>
          </p:cNvPr>
          <p:cNvSpPr/>
          <p:nvPr/>
        </p:nvSpPr>
        <p:spPr>
          <a:xfrm rot="5400013">
            <a:off x="6011443" y="850380"/>
            <a:ext cx="154743" cy="963648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39" name="TextBox 78">
            <a:extLst>
              <a:ext uri="{FF2B5EF4-FFF2-40B4-BE49-F238E27FC236}">
                <a16:creationId xmlns:a16="http://schemas.microsoft.com/office/drawing/2014/main" id="{410E8741-A043-4E4D-ABA9-52129F2097B1}"/>
              </a:ext>
            </a:extLst>
          </p:cNvPr>
          <p:cNvSpPr txBox="1"/>
          <p:nvPr/>
        </p:nvSpPr>
        <p:spPr>
          <a:xfrm>
            <a:off x="6013563" y="5780354"/>
            <a:ext cx="4088026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200" b="0" i="0" u="none" strike="noStrike" kern="1200" cap="none" spc="0" baseline="0" dirty="0">
                <a:solidFill>
                  <a:srgbClr val="000000"/>
                </a:solidFill>
                <a:uFillTx/>
                <a:latin typeface="Traditional Arabic" pitchFamily="18"/>
                <a:cs typeface="Traditional Arabic" pitchFamily="18"/>
              </a:rPr>
              <a:t>اَلْجُمْلَةُ الْمَعْطُوْفِيَّة</a:t>
            </a:r>
            <a:endParaRPr lang="en-GB" sz="3200" b="0" i="0" u="none" strike="noStrike" kern="1200" cap="none" spc="0" baseline="0" dirty="0">
              <a:solidFill>
                <a:srgbClr val="000000"/>
              </a:solidFill>
              <a:uFillTx/>
              <a:latin typeface="Traditional Arabic" pitchFamily="18"/>
              <a:cs typeface="Traditional Arabic" pitchFamily="1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F532B25-3D2E-4845-B06C-DDDD8C3F5A9D}"/>
              </a:ext>
            </a:extLst>
          </p:cNvPr>
          <p:cNvSpPr/>
          <p:nvPr/>
        </p:nvSpPr>
        <p:spPr>
          <a:xfrm>
            <a:off x="1172089" y="3610833"/>
            <a:ext cx="10406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erase</a:t>
            </a:r>
            <a:endParaRPr lang="ar-AE" sz="20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5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Font typeface="Traditional Arabic"/>
              <a:buNone/>
            </a:pPr>
            <a:r>
              <a:rPr lang="ar-AE" sz="9600" dirty="0">
                <a:latin typeface="Traditional Arabic"/>
                <a:ea typeface="Traditional Arabic"/>
                <a:cs typeface="Traditional Arabic"/>
                <a:sym typeface="Traditional Arabic"/>
              </a:rPr>
              <a:t> و خَالِقِ النَّاسَ بِخُلُقٍ حَسَنٍ </a:t>
            </a:r>
            <a:endParaRPr sz="9600" dirty="0"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675" name="Google Shape;675;p35"/>
          <p:cNvCxnSpPr/>
          <p:nvPr/>
        </p:nvCxnSpPr>
        <p:spPr>
          <a:xfrm>
            <a:off x="3257607" y="1938298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676" name="Google Shape;676;p35"/>
          <p:cNvCxnSpPr/>
          <p:nvPr/>
        </p:nvCxnSpPr>
        <p:spPr>
          <a:xfrm>
            <a:off x="5082553" y="1948863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677" name="Google Shape;677;p35"/>
          <p:cNvCxnSpPr>
            <a:cxnSpLocks/>
          </p:cNvCxnSpPr>
          <p:nvPr/>
        </p:nvCxnSpPr>
        <p:spPr>
          <a:xfrm>
            <a:off x="6093109" y="1938298"/>
            <a:ext cx="2891" cy="170896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678" name="Google Shape;678;p35"/>
          <p:cNvCxnSpPr/>
          <p:nvPr/>
        </p:nvCxnSpPr>
        <p:spPr>
          <a:xfrm>
            <a:off x="7366738" y="1893370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679" name="Google Shape;679;p35"/>
          <p:cNvCxnSpPr/>
          <p:nvPr/>
        </p:nvCxnSpPr>
        <p:spPr>
          <a:xfrm>
            <a:off x="9536624" y="1774697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680" name="Google Shape;680;p35"/>
          <p:cNvSpPr txBox="1"/>
          <p:nvPr/>
        </p:nvSpPr>
        <p:spPr>
          <a:xfrm>
            <a:off x="7461381" y="2612667"/>
            <a:ext cx="412500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أمر</a:t>
            </a:r>
            <a:b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</a:b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 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81" name="Google Shape;681;p35"/>
          <p:cNvSpPr txBox="1"/>
          <p:nvPr/>
        </p:nvSpPr>
        <p:spPr>
          <a:xfrm>
            <a:off x="6926341" y="2905780"/>
            <a:ext cx="133591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82" name="Google Shape;682;p35"/>
          <p:cNvSpPr txBox="1"/>
          <p:nvPr/>
        </p:nvSpPr>
        <p:spPr>
          <a:xfrm>
            <a:off x="5246963" y="3647265"/>
            <a:ext cx="14414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83" name="Google Shape;683;p35"/>
          <p:cNvSpPr txBox="1"/>
          <p:nvPr/>
        </p:nvSpPr>
        <p:spPr>
          <a:xfrm>
            <a:off x="3590937" y="3680459"/>
            <a:ext cx="107258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 </a:t>
            </a:r>
            <a:endParaRPr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84" name="Google Shape;684;p35"/>
          <p:cNvSpPr txBox="1"/>
          <p:nvPr/>
        </p:nvSpPr>
        <p:spPr>
          <a:xfrm>
            <a:off x="4431004" y="2799729"/>
            <a:ext cx="129875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موصوف </a:t>
            </a:r>
            <a:endParaRPr sz="36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85" name="Google Shape;685;p35"/>
          <p:cNvSpPr txBox="1"/>
          <p:nvPr/>
        </p:nvSpPr>
        <p:spPr>
          <a:xfrm>
            <a:off x="2843871" y="2887029"/>
            <a:ext cx="82747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صفة </a:t>
            </a:r>
            <a:endParaRPr sz="3600" dirty="0">
              <a:solidFill>
                <a:srgbClr val="00B05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86" name="Google Shape;686;p35"/>
          <p:cNvSpPr/>
          <p:nvPr/>
        </p:nvSpPr>
        <p:spPr>
          <a:xfrm rot="5400000">
            <a:off x="4051258" y="2536766"/>
            <a:ext cx="238066" cy="2042882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C000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8" name="Google Shape;669;p34">
            <a:extLst>
              <a:ext uri="{FF2B5EF4-FFF2-40B4-BE49-F238E27FC236}">
                <a16:creationId xmlns:a16="http://schemas.microsoft.com/office/drawing/2014/main" id="{CFC24A8E-21B0-D44D-9495-71D78AC9367E}"/>
              </a:ext>
            </a:extLst>
          </p:cNvPr>
          <p:cNvSpPr txBox="1"/>
          <p:nvPr/>
        </p:nvSpPr>
        <p:spPr>
          <a:xfrm>
            <a:off x="164690" y="6239345"/>
            <a:ext cx="1096355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145. Treat people with good character </a:t>
            </a:r>
          </a:p>
          <a:p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6BF091-D99A-8442-8EC7-165527FC3EC0}"/>
              </a:ext>
            </a:extLst>
          </p:cNvPr>
          <p:cNvSpPr/>
          <p:nvPr/>
        </p:nvSpPr>
        <p:spPr>
          <a:xfrm>
            <a:off x="8801964" y="3810834"/>
            <a:ext cx="18710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خَالَقَ، يُخَالِقُ،خَالِقْ</a:t>
            </a:r>
            <a:endParaRPr lang="en-GB" sz="2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BC01A1-CCEB-534D-B666-D70EC898CFF2}"/>
              </a:ext>
            </a:extLst>
          </p:cNvPr>
          <p:cNvSpPr/>
          <p:nvPr/>
        </p:nvSpPr>
        <p:spPr>
          <a:xfrm>
            <a:off x="8941431" y="4298068"/>
            <a:ext cx="10021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treat</a:t>
            </a:r>
            <a:endParaRPr lang="en-GB" sz="2000" dirty="0"/>
          </a:p>
        </p:txBody>
      </p:sp>
      <p:sp>
        <p:nvSpPr>
          <p:cNvPr id="22" name="Google Shape;645;p34">
            <a:extLst>
              <a:ext uri="{FF2B5EF4-FFF2-40B4-BE49-F238E27FC236}">
                <a16:creationId xmlns:a16="http://schemas.microsoft.com/office/drawing/2014/main" id="{A1D08A0B-DD56-1142-9011-4709E2CED80E}"/>
              </a:ext>
            </a:extLst>
          </p:cNvPr>
          <p:cNvSpPr/>
          <p:nvPr/>
        </p:nvSpPr>
        <p:spPr>
          <a:xfrm rot="5400000">
            <a:off x="4789215" y="2595633"/>
            <a:ext cx="246722" cy="3551613"/>
          </a:xfrm>
          <a:prstGeom prst="rightBrace">
            <a:avLst>
              <a:gd name="adj1" fmla="val 59306"/>
              <a:gd name="adj2" fmla="val 52722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2AC7C2-194B-DE44-ADAA-F18A439967CD}"/>
              </a:ext>
            </a:extLst>
          </p:cNvPr>
          <p:cNvSpPr/>
          <p:nvPr/>
        </p:nvSpPr>
        <p:spPr>
          <a:xfrm>
            <a:off x="4647408" y="4438160"/>
            <a:ext cx="865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24" name="Curved Up Arrow 23">
            <a:extLst>
              <a:ext uri="{FF2B5EF4-FFF2-40B4-BE49-F238E27FC236}">
                <a16:creationId xmlns:a16="http://schemas.microsoft.com/office/drawing/2014/main" id="{8555AD59-DF31-8147-B06B-1404F004A2EC}"/>
              </a:ext>
            </a:extLst>
          </p:cNvPr>
          <p:cNvSpPr/>
          <p:nvPr/>
        </p:nvSpPr>
        <p:spPr>
          <a:xfrm>
            <a:off x="5389818" y="4889394"/>
            <a:ext cx="3551613" cy="382508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Google Shape;125;p4">
            <a:extLst>
              <a:ext uri="{FF2B5EF4-FFF2-40B4-BE49-F238E27FC236}">
                <a16:creationId xmlns:a16="http://schemas.microsoft.com/office/drawing/2014/main" id="{75522859-1B6C-2D40-9E38-4AAA3C169CA0}"/>
              </a:ext>
            </a:extLst>
          </p:cNvPr>
          <p:cNvSpPr/>
          <p:nvPr/>
        </p:nvSpPr>
        <p:spPr>
          <a:xfrm rot="5400000">
            <a:off x="6776819" y="1466132"/>
            <a:ext cx="525276" cy="805112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34CA1FD-6633-DF4C-802B-EDD43E58D7B2}"/>
              </a:ext>
            </a:extLst>
          </p:cNvPr>
          <p:cNvSpPr/>
          <p:nvPr/>
        </p:nvSpPr>
        <p:spPr>
          <a:xfrm>
            <a:off x="7319467" y="5575399"/>
            <a:ext cx="2058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جملة فعلية خبرية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4" name="Google Shape;694;p36"/>
          <p:cNvGraphicFramePr/>
          <p:nvPr/>
        </p:nvGraphicFramePr>
        <p:xfrm>
          <a:off x="1363980" y="1674876"/>
          <a:ext cx="9924650" cy="4710125"/>
        </p:xfrm>
        <a:graphic>
          <a:graphicData uri="http://schemas.openxmlformats.org/drawingml/2006/table">
            <a:tbl>
              <a:tblPr firstRow="1" bandRow="1">
                <a:noFill/>
                <a:tableStyleId>{0D9BB289-DBB7-42B3-A11B-00410D77AECB}</a:tableStyleId>
              </a:tblPr>
              <a:tblGrid>
                <a:gridCol w="4962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2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2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Arabic Typesetting"/>
                          <a:ea typeface="Arabic Typesetting"/>
                          <a:cs typeface="Arabic Typesetting"/>
                          <a:sym typeface="Arabic Typesetting"/>
                        </a:rPr>
                        <a:t>نفي</a:t>
                      </a:r>
                      <a:endParaRPr sz="4800" u="none" strike="noStrike" cap="none">
                        <a:latin typeface="Arabic Typesetting"/>
                        <a:ea typeface="Arabic Typesetting"/>
                        <a:cs typeface="Arabic Typesetting"/>
                        <a:sym typeface="Arabic Typesetting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Arabic Typesetting"/>
                          <a:ea typeface="Arabic Typesetting"/>
                          <a:cs typeface="Arabic Typesetting"/>
                          <a:sym typeface="Arabic Typesetting"/>
                        </a:rPr>
                        <a:t>نهي </a:t>
                      </a:r>
                      <a:endParaRPr sz="4800" u="none" strike="noStrike" cap="none">
                        <a:latin typeface="Arabic Typesetting"/>
                        <a:ea typeface="Arabic Typesetting"/>
                        <a:cs typeface="Arabic Typesetting"/>
                        <a:sym typeface="Arabic Typesetting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Arabic Typesetting"/>
                          <a:ea typeface="Arabic Typesetting"/>
                          <a:cs typeface="Arabic Typesetting"/>
                          <a:sym typeface="Arabic Typesetting"/>
                        </a:rPr>
                        <a:t>Negative </a:t>
                      </a:r>
                      <a:endParaRPr sz="4800" u="none" strike="noStrike" cap="none">
                        <a:latin typeface="Arabic Typesetting"/>
                        <a:ea typeface="Arabic Typesetting"/>
                        <a:cs typeface="Arabic Typesetting"/>
                        <a:sym typeface="Arabic Typesetting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Arabic Typesetting"/>
                          <a:ea typeface="Arabic Typesetting"/>
                          <a:cs typeface="Arabic Typesetting"/>
                          <a:sym typeface="Arabic Typesetting"/>
                        </a:rPr>
                        <a:t>Command</a:t>
                      </a:r>
                      <a:endParaRPr sz="4800" u="none" strike="noStrike" cap="none">
                        <a:latin typeface="Arabic Typesetting"/>
                        <a:ea typeface="Arabic Typesetting"/>
                        <a:cs typeface="Arabic Typesetting"/>
                        <a:sym typeface="Arabic Typesetting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2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Arabic Typesetting"/>
                          <a:ea typeface="Arabic Typesetting"/>
                          <a:cs typeface="Arabic Typesetting"/>
                          <a:sym typeface="Arabic Typesetting"/>
                        </a:rPr>
                        <a:t>You are not eating sweets </a:t>
                      </a:r>
                      <a:endParaRPr sz="4800" u="none" strike="noStrike" cap="none">
                        <a:latin typeface="Arabic Typesetting"/>
                        <a:ea typeface="Arabic Typesetting"/>
                        <a:cs typeface="Arabic Typesetting"/>
                        <a:sym typeface="Arabic Typesetting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Arabic Typesetting"/>
                          <a:ea typeface="Arabic Typesetting"/>
                          <a:cs typeface="Arabic Typesetting"/>
                          <a:sym typeface="Arabic Typesetting"/>
                        </a:rPr>
                        <a:t>You must NOT eat sweets</a:t>
                      </a:r>
                      <a:endParaRPr sz="4800" u="none" strike="noStrike" cap="none">
                        <a:latin typeface="Arabic Typesetting"/>
                        <a:ea typeface="Arabic Typesetting"/>
                        <a:cs typeface="Arabic Typesetting"/>
                        <a:sym typeface="Arabic Typesetting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2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Arabic Typesetting"/>
                          <a:ea typeface="Arabic Typesetting"/>
                          <a:cs typeface="Arabic Typesetting"/>
                          <a:sym typeface="Arabic Typesetting"/>
                        </a:rPr>
                        <a:t>Dhamma at the end </a:t>
                      </a:r>
                      <a:endParaRPr sz="4800" u="none" strike="noStrike" cap="none">
                        <a:latin typeface="Arabic Typesetting"/>
                        <a:ea typeface="Arabic Typesetting"/>
                        <a:cs typeface="Arabic Typesetting"/>
                        <a:sym typeface="Arabic Typesetting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Arabic Typesetting"/>
                          <a:ea typeface="Arabic Typesetting"/>
                          <a:cs typeface="Arabic Typesetting"/>
                          <a:sym typeface="Arabic Typesetting"/>
                        </a:rPr>
                        <a:t>Sakoon at the end </a:t>
                      </a:r>
                      <a:endParaRPr sz="4800" u="none" strike="noStrike" cap="none">
                        <a:latin typeface="Arabic Typesetting"/>
                        <a:ea typeface="Arabic Typesetting"/>
                        <a:cs typeface="Arabic Typesetting"/>
                        <a:sym typeface="Arabic Typesetting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2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800"/>
                        <a:buFont typeface="Arabic Typesetting"/>
                        <a:buNone/>
                      </a:pPr>
                      <a:r>
                        <a:rPr lang="ar-AE" sz="4800" b="0" i="0" u="none" strike="noStrike" cap="none">
                          <a:latin typeface="Arabic Typesetting"/>
                          <a:ea typeface="Arabic Typesetting"/>
                          <a:cs typeface="Arabic Typesetting"/>
                          <a:sym typeface="Arabic Typesetting"/>
                        </a:rPr>
                        <a:t>لا تَأكُلُ حلويات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AE" sz="4800" u="none" strike="noStrike" cap="none">
                          <a:latin typeface="Arabic Typesetting"/>
                          <a:ea typeface="Arabic Typesetting"/>
                          <a:cs typeface="Arabic Typesetting"/>
                          <a:sym typeface="Arabic Typesetting"/>
                        </a:rPr>
                        <a:t>لا تَأكُلْ </a:t>
                      </a:r>
                      <a:r>
                        <a:rPr lang="ar-AE" sz="4800" b="0" i="0" u="none" strike="noStrike" cap="none">
                          <a:latin typeface="Arabic Typesetting"/>
                          <a:ea typeface="Arabic Typesetting"/>
                          <a:cs typeface="Arabic Typesetting"/>
                          <a:sym typeface="Arabic Typesetting"/>
                        </a:rPr>
                        <a:t>حلويات</a:t>
                      </a:r>
                      <a:endParaRPr sz="4800" u="none" strike="noStrike" cap="none">
                        <a:latin typeface="Arabic Typesetting"/>
                        <a:ea typeface="Arabic Typesetting"/>
                        <a:cs typeface="Arabic Typesetting"/>
                        <a:sym typeface="Arabic Typesetting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95" name="Google Shape;695;p36"/>
          <p:cNvSpPr txBox="1">
            <a:spLocks noGrp="1"/>
          </p:cNvSpPr>
          <p:nvPr>
            <p:ph type="title"/>
          </p:nvPr>
        </p:nvSpPr>
        <p:spPr>
          <a:xfrm>
            <a:off x="371348" y="103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ar-AE"/>
              <a:t>WHATS THE DIFFERENCE? 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37"/>
          <p:cNvSpPr txBox="1">
            <a:spLocks noGrp="1"/>
          </p:cNvSpPr>
          <p:nvPr>
            <p:ph type="title"/>
          </p:nvPr>
        </p:nvSpPr>
        <p:spPr>
          <a:xfrm>
            <a:off x="6729285" y="-193881"/>
            <a:ext cx="14046199" cy="2384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9600"/>
            </a:pPr>
            <a:r>
              <a:rPr lang="ar-AE" sz="7200" dirty="0">
                <a:latin typeface="Traditional Arabic"/>
                <a:ea typeface="Traditional Arabic"/>
                <a:cs typeface="Traditional Arabic"/>
                <a:sym typeface="Traditional Arabic"/>
              </a:rPr>
              <a:t>لَا تُصَاحِبْ إِلَّا مُؤْمِنًا</a:t>
            </a:r>
            <a:endParaRPr sz="7200" dirty="0"/>
          </a:p>
        </p:txBody>
      </p:sp>
      <p:cxnSp>
        <p:nvCxnSpPr>
          <p:cNvPr id="703" name="Google Shape;703;p37"/>
          <p:cNvCxnSpPr/>
          <p:nvPr/>
        </p:nvCxnSpPr>
        <p:spPr>
          <a:xfrm>
            <a:off x="8476401" y="1356277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521B9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704" name="Google Shape;704;p37"/>
          <p:cNvCxnSpPr/>
          <p:nvPr/>
        </p:nvCxnSpPr>
        <p:spPr>
          <a:xfrm>
            <a:off x="10208490" y="1240976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705" name="Google Shape;705;p37"/>
          <p:cNvSpPr txBox="1"/>
          <p:nvPr/>
        </p:nvSpPr>
        <p:spPr>
          <a:xfrm>
            <a:off x="7965621" y="2235379"/>
            <a:ext cx="133591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521B93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استثتاء</a:t>
            </a:r>
            <a:endParaRPr sz="1200" dirty="0">
              <a:solidFill>
                <a:srgbClr val="521B93"/>
              </a:solidFill>
            </a:endParaRPr>
          </a:p>
        </p:txBody>
      </p:sp>
      <p:sp>
        <p:nvSpPr>
          <p:cNvPr id="707" name="Google Shape;707;p37"/>
          <p:cNvSpPr txBox="1"/>
          <p:nvPr/>
        </p:nvSpPr>
        <p:spPr>
          <a:xfrm>
            <a:off x="6967341" y="2558455"/>
            <a:ext cx="118351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708" name="Google Shape;708;p37"/>
          <p:cNvSpPr txBox="1"/>
          <p:nvPr/>
        </p:nvSpPr>
        <p:spPr>
          <a:xfrm>
            <a:off x="8421995" y="2884925"/>
            <a:ext cx="4102961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صَاحَبَ، يُصاحِبُ،  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1" name="Google Shape;669;p34">
            <a:extLst>
              <a:ext uri="{FF2B5EF4-FFF2-40B4-BE49-F238E27FC236}">
                <a16:creationId xmlns:a16="http://schemas.microsoft.com/office/drawing/2014/main" id="{EAAE5E60-8C02-E64D-A7C1-9BA20E1CFA3D}"/>
              </a:ext>
            </a:extLst>
          </p:cNvPr>
          <p:cNvSpPr txBox="1"/>
          <p:nvPr/>
        </p:nvSpPr>
        <p:spPr>
          <a:xfrm>
            <a:off x="164690" y="6239345"/>
            <a:ext cx="10963558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146. Do not befriend any one except a believer And let not anyone but a God fearing person eat your food (Abu Dawud, </a:t>
            </a:r>
            <a:r>
              <a:rPr lang="en-GB" sz="1800" dirty="0" err="1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Tirmidhl</a:t>
            </a: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). </a:t>
            </a:r>
          </a:p>
          <a:p>
            <a:endParaRPr lang="en-GB"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  </a:t>
            </a:r>
          </a:p>
          <a:p>
            <a:endParaRPr lang="en-GB"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endParaRPr dirty="0"/>
          </a:p>
        </p:txBody>
      </p:sp>
      <p:sp>
        <p:nvSpPr>
          <p:cNvPr id="12" name="Google Shape;713;p38">
            <a:extLst>
              <a:ext uri="{FF2B5EF4-FFF2-40B4-BE49-F238E27FC236}">
                <a16:creationId xmlns:a16="http://schemas.microsoft.com/office/drawing/2014/main" id="{56C69360-B538-7C4E-99EB-7A8B4B48A657}"/>
              </a:ext>
            </a:extLst>
          </p:cNvPr>
          <p:cNvSpPr txBox="1">
            <a:spLocks/>
          </p:cNvSpPr>
          <p:nvPr/>
        </p:nvSpPr>
        <p:spPr>
          <a:xfrm>
            <a:off x="-258635" y="-456720"/>
            <a:ext cx="10528300" cy="1914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ckwell"/>
              <a:buNone/>
              <a:defRPr sz="5400" b="0" i="0" u="none" strike="noStrike" cap="non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8800"/>
            </a:pPr>
            <a:br>
              <a:rPr lang="ar-AE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ar-AE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وَّ لَا يَأْكُلْ طَعَامَكَ إِلَّا تَقِيٌّ  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72A129-5890-5C43-99DD-E8284E92C368}"/>
              </a:ext>
            </a:extLst>
          </p:cNvPr>
          <p:cNvSpPr/>
          <p:nvPr/>
        </p:nvSpPr>
        <p:spPr>
          <a:xfrm>
            <a:off x="10371640" y="2215765"/>
            <a:ext cx="11705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نهي 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711B39-E13D-D64C-8470-18040BA820DB}"/>
              </a:ext>
            </a:extLst>
          </p:cNvPr>
          <p:cNvSpPr/>
          <p:nvPr/>
        </p:nvSpPr>
        <p:spPr>
          <a:xfrm>
            <a:off x="9541214" y="2273216"/>
            <a:ext cx="9829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</a:t>
            </a:r>
          </a:p>
        </p:txBody>
      </p:sp>
      <p:sp>
        <p:nvSpPr>
          <p:cNvPr id="15" name="Google Shape;708;p37">
            <a:extLst>
              <a:ext uri="{FF2B5EF4-FFF2-40B4-BE49-F238E27FC236}">
                <a16:creationId xmlns:a16="http://schemas.microsoft.com/office/drawing/2014/main" id="{2177DAE0-A3D8-F745-AC7D-1662AB88DF12}"/>
              </a:ext>
            </a:extLst>
          </p:cNvPr>
          <p:cNvSpPr txBox="1"/>
          <p:nvPr/>
        </p:nvSpPr>
        <p:spPr>
          <a:xfrm>
            <a:off x="8378354" y="3448632"/>
            <a:ext cx="410296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befriend </a:t>
            </a:r>
            <a:endParaRPr sz="20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6" name="Google Shape;703;p37">
            <a:extLst>
              <a:ext uri="{FF2B5EF4-FFF2-40B4-BE49-F238E27FC236}">
                <a16:creationId xmlns:a16="http://schemas.microsoft.com/office/drawing/2014/main" id="{25DC6140-92C3-6C4C-9029-60F124B8ABC2}"/>
              </a:ext>
            </a:extLst>
          </p:cNvPr>
          <p:cNvCxnSpPr/>
          <p:nvPr/>
        </p:nvCxnSpPr>
        <p:spPr>
          <a:xfrm>
            <a:off x="7342926" y="1457424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8" name="Google Shape;502;p24">
            <a:extLst>
              <a:ext uri="{FF2B5EF4-FFF2-40B4-BE49-F238E27FC236}">
                <a16:creationId xmlns:a16="http://schemas.microsoft.com/office/drawing/2014/main" id="{29B09C91-D5AD-4940-9519-841BB4B80C2D}"/>
              </a:ext>
            </a:extLst>
          </p:cNvPr>
          <p:cNvCxnSpPr>
            <a:cxnSpLocks/>
          </p:cNvCxnSpPr>
          <p:nvPr/>
        </p:nvCxnSpPr>
        <p:spPr>
          <a:xfrm>
            <a:off x="6289793" y="1457424"/>
            <a:ext cx="0" cy="2714041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E5C11A9-BF7E-5A4E-BBE9-3A79C467220A}"/>
              </a:ext>
            </a:extLst>
          </p:cNvPr>
          <p:cNvSpPr/>
          <p:nvPr/>
        </p:nvSpPr>
        <p:spPr>
          <a:xfrm>
            <a:off x="5646469" y="4345922"/>
            <a:ext cx="15087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sp>
        <p:nvSpPr>
          <p:cNvPr id="21" name="Google Shape;508;p24">
            <a:extLst>
              <a:ext uri="{FF2B5EF4-FFF2-40B4-BE49-F238E27FC236}">
                <a16:creationId xmlns:a16="http://schemas.microsoft.com/office/drawing/2014/main" id="{8F5B4EC2-FBF0-E142-8DBF-E6389AE98065}"/>
              </a:ext>
            </a:extLst>
          </p:cNvPr>
          <p:cNvSpPr/>
          <p:nvPr/>
        </p:nvSpPr>
        <p:spPr>
          <a:xfrm rot="5400000">
            <a:off x="9373380" y="1655871"/>
            <a:ext cx="273038" cy="536420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C0326BF-8C9C-7E47-8B8F-EFA1F6F0C854}"/>
              </a:ext>
            </a:extLst>
          </p:cNvPr>
          <p:cNvSpPr/>
          <p:nvPr/>
        </p:nvSpPr>
        <p:spPr>
          <a:xfrm>
            <a:off x="8897593" y="4557544"/>
            <a:ext cx="1552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02E9C7-A7CF-B442-8F41-2349EF690675}"/>
              </a:ext>
            </a:extLst>
          </p:cNvPr>
          <p:cNvSpPr/>
          <p:nvPr/>
        </p:nvSpPr>
        <p:spPr>
          <a:xfrm>
            <a:off x="4157592" y="2337219"/>
            <a:ext cx="183896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نهي</a:t>
            </a: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</a:t>
            </a:r>
          </a:p>
          <a:p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 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24" name="Google Shape;704;p37">
            <a:extLst>
              <a:ext uri="{FF2B5EF4-FFF2-40B4-BE49-F238E27FC236}">
                <a16:creationId xmlns:a16="http://schemas.microsoft.com/office/drawing/2014/main" id="{2DA8B962-73A0-D644-A095-22AEB5D87B42}"/>
              </a:ext>
            </a:extLst>
          </p:cNvPr>
          <p:cNvCxnSpPr/>
          <p:nvPr/>
        </p:nvCxnSpPr>
        <p:spPr>
          <a:xfrm>
            <a:off x="5005515" y="1356277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6420DDEF-57AC-6347-B2B2-86FC5597501F}"/>
              </a:ext>
            </a:extLst>
          </p:cNvPr>
          <p:cNvSpPr/>
          <p:nvPr/>
        </p:nvSpPr>
        <p:spPr>
          <a:xfrm>
            <a:off x="4314238" y="2949249"/>
            <a:ext cx="1220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أكل، يَأْكُلُ</a:t>
            </a:r>
            <a:endParaRPr lang="ar-AE" sz="2800" dirty="0"/>
          </a:p>
        </p:txBody>
      </p:sp>
      <p:sp>
        <p:nvSpPr>
          <p:cNvPr id="26" name="Google Shape;708;p37">
            <a:extLst>
              <a:ext uri="{FF2B5EF4-FFF2-40B4-BE49-F238E27FC236}">
                <a16:creationId xmlns:a16="http://schemas.microsoft.com/office/drawing/2014/main" id="{D924DC73-171E-3147-9D0F-6FDAD08FE6E9}"/>
              </a:ext>
            </a:extLst>
          </p:cNvPr>
          <p:cNvSpPr txBox="1"/>
          <p:nvPr/>
        </p:nvSpPr>
        <p:spPr>
          <a:xfrm>
            <a:off x="2701942" y="3537749"/>
            <a:ext cx="410296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eat </a:t>
            </a:r>
            <a:endParaRPr sz="20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7" name="Google Shape;137;p5">
            <a:extLst>
              <a:ext uri="{FF2B5EF4-FFF2-40B4-BE49-F238E27FC236}">
                <a16:creationId xmlns:a16="http://schemas.microsoft.com/office/drawing/2014/main" id="{9F113BD0-78EC-3949-932A-C031A34A604B}"/>
              </a:ext>
            </a:extLst>
          </p:cNvPr>
          <p:cNvCxnSpPr>
            <a:cxnSpLocks/>
          </p:cNvCxnSpPr>
          <p:nvPr/>
        </p:nvCxnSpPr>
        <p:spPr>
          <a:xfrm flipH="1">
            <a:off x="2520525" y="1267277"/>
            <a:ext cx="20888" cy="142785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8" name="Google Shape;137;p5">
            <a:extLst>
              <a:ext uri="{FF2B5EF4-FFF2-40B4-BE49-F238E27FC236}">
                <a16:creationId xmlns:a16="http://schemas.microsoft.com/office/drawing/2014/main" id="{21BE83B8-21B8-AE4D-91FC-0DBAF68F84A1}"/>
              </a:ext>
            </a:extLst>
          </p:cNvPr>
          <p:cNvCxnSpPr>
            <a:cxnSpLocks/>
          </p:cNvCxnSpPr>
          <p:nvPr/>
        </p:nvCxnSpPr>
        <p:spPr>
          <a:xfrm>
            <a:off x="3173664" y="1267277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4B82030-C596-E64C-911C-A5D22A5ED7EE}"/>
              </a:ext>
            </a:extLst>
          </p:cNvPr>
          <p:cNvSpPr/>
          <p:nvPr/>
        </p:nvSpPr>
        <p:spPr>
          <a:xfrm>
            <a:off x="1861446" y="2583441"/>
            <a:ext cx="1459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278A91-D572-9A46-BEEB-2CA2BAA6AA69}"/>
              </a:ext>
            </a:extLst>
          </p:cNvPr>
          <p:cNvSpPr/>
          <p:nvPr/>
        </p:nvSpPr>
        <p:spPr>
          <a:xfrm>
            <a:off x="2781557" y="2220880"/>
            <a:ext cx="9396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33" name="Google Shape;707;p37">
            <a:extLst>
              <a:ext uri="{FF2B5EF4-FFF2-40B4-BE49-F238E27FC236}">
                <a16:creationId xmlns:a16="http://schemas.microsoft.com/office/drawing/2014/main" id="{70662CF1-5AE2-E04B-9CDE-A5716121010C}"/>
              </a:ext>
            </a:extLst>
          </p:cNvPr>
          <p:cNvSpPr txBox="1"/>
          <p:nvPr/>
        </p:nvSpPr>
        <p:spPr>
          <a:xfrm>
            <a:off x="277191" y="2433953"/>
            <a:ext cx="118351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4" name="Google Shape;703;p37">
            <a:extLst>
              <a:ext uri="{FF2B5EF4-FFF2-40B4-BE49-F238E27FC236}">
                <a16:creationId xmlns:a16="http://schemas.microsoft.com/office/drawing/2014/main" id="{897DC5A4-0147-6C4B-9428-532DE9152361}"/>
              </a:ext>
            </a:extLst>
          </p:cNvPr>
          <p:cNvCxnSpPr/>
          <p:nvPr/>
        </p:nvCxnSpPr>
        <p:spPr>
          <a:xfrm>
            <a:off x="1627926" y="1457423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521B9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5" name="Google Shape;703;p37">
            <a:extLst>
              <a:ext uri="{FF2B5EF4-FFF2-40B4-BE49-F238E27FC236}">
                <a16:creationId xmlns:a16="http://schemas.microsoft.com/office/drawing/2014/main" id="{66775B91-A9F8-D540-A23F-46E0EFF958B5}"/>
              </a:ext>
            </a:extLst>
          </p:cNvPr>
          <p:cNvCxnSpPr/>
          <p:nvPr/>
        </p:nvCxnSpPr>
        <p:spPr>
          <a:xfrm>
            <a:off x="742101" y="1457423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7" name="Google Shape;705;p37">
            <a:extLst>
              <a:ext uri="{FF2B5EF4-FFF2-40B4-BE49-F238E27FC236}">
                <a16:creationId xmlns:a16="http://schemas.microsoft.com/office/drawing/2014/main" id="{9E09D4E3-D1D8-BA43-876F-9F5AF85A1EAE}"/>
              </a:ext>
            </a:extLst>
          </p:cNvPr>
          <p:cNvSpPr txBox="1"/>
          <p:nvPr/>
        </p:nvSpPr>
        <p:spPr>
          <a:xfrm>
            <a:off x="1146209" y="2345025"/>
            <a:ext cx="133591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521B93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استثتاء</a:t>
            </a:r>
            <a:endParaRPr sz="1200" dirty="0">
              <a:solidFill>
                <a:srgbClr val="521B93"/>
              </a:solidFill>
            </a:endParaRPr>
          </a:p>
        </p:txBody>
      </p:sp>
      <p:sp>
        <p:nvSpPr>
          <p:cNvPr id="38" name="Google Shape;508;p24">
            <a:extLst>
              <a:ext uri="{FF2B5EF4-FFF2-40B4-BE49-F238E27FC236}">
                <a16:creationId xmlns:a16="http://schemas.microsoft.com/office/drawing/2014/main" id="{D02BD594-3E57-7047-BCCE-62F552AD7513}"/>
              </a:ext>
            </a:extLst>
          </p:cNvPr>
          <p:cNvSpPr/>
          <p:nvPr/>
        </p:nvSpPr>
        <p:spPr>
          <a:xfrm rot="5400000">
            <a:off x="2772011" y="1681580"/>
            <a:ext cx="273038" cy="536420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349AC4F-5576-214D-98F9-F459D03EE2A1}"/>
              </a:ext>
            </a:extLst>
          </p:cNvPr>
          <p:cNvSpPr/>
          <p:nvPr/>
        </p:nvSpPr>
        <p:spPr>
          <a:xfrm>
            <a:off x="2520525" y="4494063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</a:p>
        </p:txBody>
      </p:sp>
      <p:sp>
        <p:nvSpPr>
          <p:cNvPr id="39" name="Google Shape;508;p24">
            <a:extLst>
              <a:ext uri="{FF2B5EF4-FFF2-40B4-BE49-F238E27FC236}">
                <a16:creationId xmlns:a16="http://schemas.microsoft.com/office/drawing/2014/main" id="{FAA3D79E-17EF-F748-8EAE-D0995B28B2E3}"/>
              </a:ext>
            </a:extLst>
          </p:cNvPr>
          <p:cNvSpPr/>
          <p:nvPr/>
        </p:nvSpPr>
        <p:spPr>
          <a:xfrm rot="5400013">
            <a:off x="6018629" y="404749"/>
            <a:ext cx="154743" cy="963648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41" name="TextBox 78">
            <a:extLst>
              <a:ext uri="{FF2B5EF4-FFF2-40B4-BE49-F238E27FC236}">
                <a16:creationId xmlns:a16="http://schemas.microsoft.com/office/drawing/2014/main" id="{75F7B191-70C2-0E4A-9AD5-AE47E41A8050}"/>
              </a:ext>
            </a:extLst>
          </p:cNvPr>
          <p:cNvSpPr txBox="1"/>
          <p:nvPr/>
        </p:nvSpPr>
        <p:spPr>
          <a:xfrm>
            <a:off x="5582007" y="5366618"/>
            <a:ext cx="4088026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200" b="0" i="0" u="none" strike="noStrike" kern="1200" cap="none" spc="0" baseline="0" dirty="0">
                <a:solidFill>
                  <a:srgbClr val="000000"/>
                </a:solidFill>
                <a:uFillTx/>
                <a:latin typeface="Traditional Arabic" pitchFamily="18"/>
                <a:cs typeface="Traditional Arabic" pitchFamily="18"/>
              </a:rPr>
              <a:t>اَلْجُمْلَةُ الْمَعْطُوْفِيَّة</a:t>
            </a:r>
            <a:endParaRPr lang="en-GB" sz="3200" b="0" i="0" u="none" strike="noStrike" kern="1200" cap="none" spc="0" baseline="0" dirty="0">
              <a:solidFill>
                <a:srgbClr val="000000"/>
              </a:solidFill>
              <a:uFillTx/>
              <a:latin typeface="Traditional Arabic" pitchFamily="18"/>
              <a:cs typeface="Traditional Arabic" pitchFamily="1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39"/>
          <p:cNvSpPr txBox="1">
            <a:spLocks noGrp="1"/>
          </p:cNvSpPr>
          <p:nvPr>
            <p:ph type="title"/>
          </p:nvPr>
        </p:nvSpPr>
        <p:spPr>
          <a:xfrm>
            <a:off x="650748" y="484632"/>
            <a:ext cx="10477500" cy="1622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ar-AE"/>
              <a:t> WHEN IS  </a:t>
            </a:r>
            <a:r>
              <a:rPr lang="ar-AE">
                <a:latin typeface="Arial"/>
                <a:ea typeface="Arial"/>
                <a:cs typeface="Arial"/>
                <a:sym typeface="Arial"/>
              </a:rPr>
              <a:t>مستثنى</a:t>
            </a:r>
            <a:r>
              <a:rPr lang="ar-AE"/>
              <a:t> </a:t>
            </a:r>
            <a:r>
              <a:rPr lang="ar-AE">
                <a:latin typeface="Arial"/>
                <a:ea typeface="Arial"/>
                <a:cs typeface="Arial"/>
                <a:sym typeface="Arial"/>
              </a:rPr>
              <a:t>منه</a:t>
            </a:r>
            <a:r>
              <a:rPr lang="ar-AE"/>
              <a:t> MISSING    </a:t>
            </a:r>
            <a:endParaRPr/>
          </a:p>
        </p:txBody>
      </p:sp>
      <p:sp>
        <p:nvSpPr>
          <p:cNvPr id="733" name="Google Shape;733;p39"/>
          <p:cNvSpPr txBox="1">
            <a:spLocks noGrp="1"/>
          </p:cNvSpPr>
          <p:nvPr>
            <p:ph type="body" idx="1"/>
          </p:nvPr>
        </p:nvSpPr>
        <p:spPr>
          <a:xfrm>
            <a:off x="853948" y="21087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20"/>
              <a:buNone/>
            </a:pPr>
            <a:r>
              <a:rPr lang="ar-AE" sz="3200">
                <a:latin typeface="Aharoni"/>
                <a:ea typeface="Aharoni"/>
                <a:cs typeface="Aharoni"/>
                <a:sym typeface="Aharoni"/>
              </a:rPr>
              <a:t>And 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20"/>
              <a:buNone/>
            </a:pPr>
            <a:r>
              <a:rPr lang="ar-AE" sz="3200">
                <a:latin typeface="Aharoni"/>
                <a:ea typeface="Aharoni"/>
                <a:cs typeface="Aharoni"/>
                <a:sym typeface="Aharoni"/>
              </a:rPr>
              <a:t>There is negation in the sentence 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20"/>
              <a:buNone/>
            </a:pPr>
            <a:r>
              <a:rPr lang="ar-AE" sz="3200">
                <a:latin typeface="Aharoni"/>
                <a:ea typeface="Aharoni"/>
                <a:cs typeface="Aharoni"/>
                <a:sym typeface="Aharoni"/>
              </a:rPr>
              <a:t>And </a:t>
            </a:r>
            <a:endParaRPr/>
          </a:p>
          <a:p>
            <a:pPr marL="182880" lvl="0" indent="-18288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20"/>
              <a:buNone/>
            </a:pPr>
            <a:r>
              <a:rPr lang="ar-AE" sz="3200">
                <a:latin typeface="Aharoni"/>
                <a:ea typeface="Aharoni"/>
                <a:cs typeface="Aharoni"/>
                <a:sym typeface="Aharoni"/>
              </a:rPr>
              <a:t>مُستثنَى  is included in the first part of the sentence</a:t>
            </a:r>
            <a:endParaRPr sz="3200">
              <a:latin typeface="Aharoni"/>
              <a:ea typeface="Aharoni"/>
              <a:cs typeface="Aharoni"/>
              <a:sym typeface="Aharoni"/>
            </a:endParaRPr>
          </a:p>
          <a:p>
            <a:pPr marL="182880" lvl="0" indent="-18288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20"/>
              <a:buNone/>
            </a:pPr>
            <a:r>
              <a:rPr lang="ar-AE" sz="3200">
                <a:latin typeface="Aharoni"/>
                <a:ea typeface="Aharoni"/>
                <a:cs typeface="Aharoni"/>
                <a:sym typeface="Aharoni"/>
              </a:rPr>
              <a:t>Then ...... </a:t>
            </a:r>
            <a:endParaRPr/>
          </a:p>
          <a:p>
            <a:pPr marL="182880" lvl="0" indent="-18288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20"/>
              <a:buNone/>
            </a:pPr>
            <a:r>
              <a:rPr lang="ar-AE" sz="3200">
                <a:latin typeface="Aharoni"/>
                <a:ea typeface="Aharoni"/>
                <a:cs typeface="Aharoni"/>
                <a:sym typeface="Aharoni"/>
              </a:rPr>
              <a:t>The Iraab follows the governing Amil عامل 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20"/>
              <a:buNone/>
            </a:pPr>
            <a:endParaRPr sz="3200">
              <a:latin typeface="Aharoni"/>
              <a:ea typeface="Aharoni"/>
              <a:cs typeface="Aharoni"/>
              <a:sym typeface="Aharon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40"/>
          <p:cNvSpPr txBox="1">
            <a:spLocks noGrp="1"/>
          </p:cNvSpPr>
          <p:nvPr>
            <p:ph type="title"/>
          </p:nvPr>
        </p:nvSpPr>
        <p:spPr>
          <a:xfrm>
            <a:off x="250886" y="335600"/>
            <a:ext cx="12192641" cy="164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6000"/>
            </a:pPr>
            <a:r>
              <a:rPr lang="ar-AE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أَدِّ الْأَمَانَةَ إِلَى مَنِ ائْتَمَنَكَ، و لَا تَخُن مَّنْ خَا نَكَ   </a:t>
            </a:r>
            <a:endParaRPr sz="6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40" name="Google Shape;740;p40"/>
          <p:cNvCxnSpPr>
            <a:cxnSpLocks/>
          </p:cNvCxnSpPr>
          <p:nvPr/>
        </p:nvCxnSpPr>
        <p:spPr>
          <a:xfrm>
            <a:off x="3857372" y="1402203"/>
            <a:ext cx="0" cy="105936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743" name="Google Shape;743;p40"/>
          <p:cNvCxnSpPr>
            <a:cxnSpLocks/>
          </p:cNvCxnSpPr>
          <p:nvPr/>
        </p:nvCxnSpPr>
        <p:spPr>
          <a:xfrm>
            <a:off x="9573542" y="1491600"/>
            <a:ext cx="0" cy="199541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744" name="Google Shape;744;p40"/>
          <p:cNvCxnSpPr>
            <a:cxnSpLocks/>
          </p:cNvCxnSpPr>
          <p:nvPr/>
        </p:nvCxnSpPr>
        <p:spPr>
          <a:xfrm>
            <a:off x="10806961" y="1524558"/>
            <a:ext cx="0" cy="124282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745" name="Google Shape;745;p40"/>
          <p:cNvSpPr txBox="1"/>
          <p:nvPr/>
        </p:nvSpPr>
        <p:spPr>
          <a:xfrm>
            <a:off x="9157266" y="3535934"/>
            <a:ext cx="118351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1" name="Google Shape;669;p34">
            <a:extLst>
              <a:ext uri="{FF2B5EF4-FFF2-40B4-BE49-F238E27FC236}">
                <a16:creationId xmlns:a16="http://schemas.microsoft.com/office/drawing/2014/main" id="{559F9117-3C10-2947-BB66-C976E50D7D00}"/>
              </a:ext>
            </a:extLst>
          </p:cNvPr>
          <p:cNvSpPr txBox="1"/>
          <p:nvPr/>
        </p:nvSpPr>
        <p:spPr>
          <a:xfrm>
            <a:off x="162380" y="6100762"/>
            <a:ext cx="10963558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147. </a:t>
            </a:r>
            <a:r>
              <a:rPr lang="en-GB" sz="1800" dirty="0" err="1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Fulfill</a:t>
            </a: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the trust of the one who has entrusted you and do not betray the one who has betrayed you (Abu Dawud, </a:t>
            </a:r>
            <a:r>
              <a:rPr lang="en-GB" sz="1800" dirty="0" err="1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Darimi</a:t>
            </a: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). </a:t>
            </a:r>
          </a:p>
          <a:p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 </a:t>
            </a:r>
          </a:p>
          <a:p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  </a:t>
            </a:r>
          </a:p>
          <a:p>
            <a:endParaRPr lang="en-GB"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endParaRPr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A5886C-A87F-2F49-AE9E-D0BA7CBA0532}"/>
              </a:ext>
            </a:extLst>
          </p:cNvPr>
          <p:cNvSpPr/>
          <p:nvPr/>
        </p:nvSpPr>
        <p:spPr>
          <a:xfrm>
            <a:off x="8268377" y="4368702"/>
            <a:ext cx="13051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cxnSp>
        <p:nvCxnSpPr>
          <p:cNvPr id="15" name="Google Shape;502;p24">
            <a:extLst>
              <a:ext uri="{FF2B5EF4-FFF2-40B4-BE49-F238E27FC236}">
                <a16:creationId xmlns:a16="http://schemas.microsoft.com/office/drawing/2014/main" id="{9C9BFD63-281F-8643-9B2E-AFBB5D939754}"/>
              </a:ext>
            </a:extLst>
          </p:cNvPr>
          <p:cNvCxnSpPr>
            <a:cxnSpLocks/>
          </p:cNvCxnSpPr>
          <p:nvPr/>
        </p:nvCxnSpPr>
        <p:spPr>
          <a:xfrm>
            <a:off x="7818210" y="1600514"/>
            <a:ext cx="11328" cy="2250366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0ADB14D4-770A-E54C-8555-3E6E2042E292}"/>
              </a:ext>
            </a:extLst>
          </p:cNvPr>
          <p:cNvSpPr/>
          <p:nvPr/>
        </p:nvSpPr>
        <p:spPr>
          <a:xfrm>
            <a:off x="6347207" y="3946608"/>
            <a:ext cx="619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200" kern="1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</a:rPr>
              <a:t>صلة</a:t>
            </a:r>
            <a:endParaRPr lang="ar-AE" sz="3600" kern="12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64E3A5-C99E-D040-A5B4-B5851316CF58}"/>
              </a:ext>
            </a:extLst>
          </p:cNvPr>
          <p:cNvSpPr/>
          <p:nvPr/>
        </p:nvSpPr>
        <p:spPr>
          <a:xfrm>
            <a:off x="1874562" y="3834074"/>
            <a:ext cx="14943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sp>
        <p:nvSpPr>
          <p:cNvPr id="19" name="Google Shape;408;p18">
            <a:extLst>
              <a:ext uri="{FF2B5EF4-FFF2-40B4-BE49-F238E27FC236}">
                <a16:creationId xmlns:a16="http://schemas.microsoft.com/office/drawing/2014/main" id="{4F56BD48-EB56-4D41-8764-B3364D49EE42}"/>
              </a:ext>
            </a:extLst>
          </p:cNvPr>
          <p:cNvSpPr/>
          <p:nvPr/>
        </p:nvSpPr>
        <p:spPr>
          <a:xfrm rot="5400000">
            <a:off x="7015809" y="3281916"/>
            <a:ext cx="324526" cy="23106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566D86-C1AC-C448-8785-4D15AB763DCF}"/>
              </a:ext>
            </a:extLst>
          </p:cNvPr>
          <p:cNvSpPr/>
          <p:nvPr/>
        </p:nvSpPr>
        <p:spPr>
          <a:xfrm>
            <a:off x="6837788" y="4470150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cxnSp>
        <p:nvCxnSpPr>
          <p:cNvPr id="21" name="Google Shape;502;p24">
            <a:extLst>
              <a:ext uri="{FF2B5EF4-FFF2-40B4-BE49-F238E27FC236}">
                <a16:creationId xmlns:a16="http://schemas.microsoft.com/office/drawing/2014/main" id="{63006B20-51AA-2347-8010-A95C730D841C}"/>
              </a:ext>
            </a:extLst>
          </p:cNvPr>
          <p:cNvCxnSpPr>
            <a:cxnSpLocks/>
          </p:cNvCxnSpPr>
          <p:nvPr/>
        </p:nvCxnSpPr>
        <p:spPr>
          <a:xfrm>
            <a:off x="5332530" y="1559200"/>
            <a:ext cx="0" cy="3787343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830B2D1B-1ED5-C546-A16B-ED01418CE3B4}"/>
              </a:ext>
            </a:extLst>
          </p:cNvPr>
          <p:cNvSpPr/>
          <p:nvPr/>
        </p:nvSpPr>
        <p:spPr>
          <a:xfrm>
            <a:off x="3021093" y="2395075"/>
            <a:ext cx="18389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نهي</a:t>
            </a: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A2D176-008F-824D-9FC3-D945BE5E7733}"/>
              </a:ext>
            </a:extLst>
          </p:cNvPr>
          <p:cNvSpPr/>
          <p:nvPr/>
        </p:nvSpPr>
        <p:spPr>
          <a:xfrm>
            <a:off x="7266230" y="3872910"/>
            <a:ext cx="14943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36054E-1CD5-3742-B04F-97CFF5D1621A}"/>
              </a:ext>
            </a:extLst>
          </p:cNvPr>
          <p:cNvSpPr/>
          <p:nvPr/>
        </p:nvSpPr>
        <p:spPr>
          <a:xfrm>
            <a:off x="360959" y="2361364"/>
            <a:ext cx="21739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ماضي و فاعل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5B8DCB-5222-7343-BC11-A7BE27B8365B}"/>
              </a:ext>
            </a:extLst>
          </p:cNvPr>
          <p:cNvSpPr/>
          <p:nvPr/>
        </p:nvSpPr>
        <p:spPr>
          <a:xfrm>
            <a:off x="1019434" y="3877603"/>
            <a:ext cx="619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200" kern="1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</a:rPr>
              <a:t>صلة</a:t>
            </a:r>
            <a:endParaRPr lang="ar-AE" sz="3600" kern="12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0CBD5E-3D09-0D4C-BE3B-3C6ADD43650B}"/>
              </a:ext>
            </a:extLst>
          </p:cNvPr>
          <p:cNvSpPr/>
          <p:nvPr/>
        </p:nvSpPr>
        <p:spPr>
          <a:xfrm>
            <a:off x="1587260" y="4614230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6359B9-D996-1B48-ADA4-FA4404F2E7BB}"/>
              </a:ext>
            </a:extLst>
          </p:cNvPr>
          <p:cNvSpPr/>
          <p:nvPr/>
        </p:nvSpPr>
        <p:spPr>
          <a:xfrm>
            <a:off x="7818210" y="2795692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أمر</a:t>
            </a:r>
            <a:b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</a:b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239FAA-52AD-6C44-BC0F-6AA44465B91B}"/>
              </a:ext>
            </a:extLst>
          </p:cNvPr>
          <p:cNvSpPr/>
          <p:nvPr/>
        </p:nvSpPr>
        <p:spPr>
          <a:xfrm>
            <a:off x="10093428" y="3801875"/>
            <a:ext cx="1745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أَدَّى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يُؤَدِّي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أَدِّ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2110B09-891A-C84D-8D9F-5484D6AD2997}"/>
              </a:ext>
            </a:extLst>
          </p:cNvPr>
          <p:cNvSpPr/>
          <p:nvPr/>
        </p:nvSpPr>
        <p:spPr>
          <a:xfrm>
            <a:off x="10368318" y="4432409"/>
            <a:ext cx="10743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fulfill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3" name="Google Shape;166;p7">
            <a:extLst>
              <a:ext uri="{FF2B5EF4-FFF2-40B4-BE49-F238E27FC236}">
                <a16:creationId xmlns:a16="http://schemas.microsoft.com/office/drawing/2014/main" id="{4C87A3B0-1F4E-6446-8757-6695373DEB23}"/>
              </a:ext>
            </a:extLst>
          </p:cNvPr>
          <p:cNvCxnSpPr>
            <a:cxnSpLocks/>
          </p:cNvCxnSpPr>
          <p:nvPr/>
        </p:nvCxnSpPr>
        <p:spPr>
          <a:xfrm>
            <a:off x="8870032" y="1716080"/>
            <a:ext cx="0" cy="274160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7" name="Google Shape;743;p40">
            <a:extLst>
              <a:ext uri="{FF2B5EF4-FFF2-40B4-BE49-F238E27FC236}">
                <a16:creationId xmlns:a16="http://schemas.microsoft.com/office/drawing/2014/main" id="{1BBEB352-70C5-9242-B1A1-84C3319AB066}"/>
              </a:ext>
            </a:extLst>
          </p:cNvPr>
          <p:cNvCxnSpPr>
            <a:cxnSpLocks/>
          </p:cNvCxnSpPr>
          <p:nvPr/>
        </p:nvCxnSpPr>
        <p:spPr>
          <a:xfrm>
            <a:off x="6642604" y="1491600"/>
            <a:ext cx="0" cy="108197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8" name="Google Shape;743;p40">
            <a:extLst>
              <a:ext uri="{FF2B5EF4-FFF2-40B4-BE49-F238E27FC236}">
                <a16:creationId xmlns:a16="http://schemas.microsoft.com/office/drawing/2014/main" id="{D51979CB-B166-8F40-BDCE-B6B048AB82C0}"/>
              </a:ext>
            </a:extLst>
          </p:cNvPr>
          <p:cNvCxnSpPr>
            <a:cxnSpLocks/>
          </p:cNvCxnSpPr>
          <p:nvPr/>
        </p:nvCxnSpPr>
        <p:spPr>
          <a:xfrm>
            <a:off x="6096000" y="1372158"/>
            <a:ext cx="0" cy="162056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82410452-DD5F-AC4D-A49C-065EE5942639}"/>
              </a:ext>
            </a:extLst>
          </p:cNvPr>
          <p:cNvSpPr/>
          <p:nvPr/>
        </p:nvSpPr>
        <p:spPr>
          <a:xfrm>
            <a:off x="5424047" y="2842020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43BC8F7-61FE-3542-A4D9-80BDE5A6BA8E}"/>
              </a:ext>
            </a:extLst>
          </p:cNvPr>
          <p:cNvSpPr/>
          <p:nvPr/>
        </p:nvSpPr>
        <p:spPr>
          <a:xfrm>
            <a:off x="4684600" y="5325775"/>
            <a:ext cx="15087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1C21B3-4C9E-E44A-812D-260510F8CA24}"/>
              </a:ext>
            </a:extLst>
          </p:cNvPr>
          <p:cNvSpPr/>
          <p:nvPr/>
        </p:nvSpPr>
        <p:spPr>
          <a:xfrm>
            <a:off x="379870" y="2871954"/>
            <a:ext cx="18533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خَانَ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يَخُونُ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خُنْ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3491AF1-266D-8049-994D-447C4F98F657}"/>
              </a:ext>
            </a:extLst>
          </p:cNvPr>
          <p:cNvSpPr/>
          <p:nvPr/>
        </p:nvSpPr>
        <p:spPr>
          <a:xfrm>
            <a:off x="747273" y="3325641"/>
            <a:ext cx="12378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betray </a:t>
            </a:r>
          </a:p>
        </p:txBody>
      </p:sp>
      <p:sp>
        <p:nvSpPr>
          <p:cNvPr id="49" name="Google Shape;508;p24">
            <a:extLst>
              <a:ext uri="{FF2B5EF4-FFF2-40B4-BE49-F238E27FC236}">
                <a16:creationId xmlns:a16="http://schemas.microsoft.com/office/drawing/2014/main" id="{38E51814-CE83-9C4B-9FE5-A134E353A082}"/>
              </a:ext>
            </a:extLst>
          </p:cNvPr>
          <p:cNvSpPr/>
          <p:nvPr/>
        </p:nvSpPr>
        <p:spPr>
          <a:xfrm rot="5400013">
            <a:off x="6335996" y="2812194"/>
            <a:ext cx="367551" cy="207737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53" name="Google Shape;502;p24">
            <a:extLst>
              <a:ext uri="{FF2B5EF4-FFF2-40B4-BE49-F238E27FC236}">
                <a16:creationId xmlns:a16="http://schemas.microsoft.com/office/drawing/2014/main" id="{4A1D0B05-CCB9-CB42-8DE4-25DCEDEAAFA9}"/>
              </a:ext>
            </a:extLst>
          </p:cNvPr>
          <p:cNvCxnSpPr>
            <a:cxnSpLocks/>
          </p:cNvCxnSpPr>
          <p:nvPr/>
        </p:nvCxnSpPr>
        <p:spPr>
          <a:xfrm>
            <a:off x="2726695" y="1716080"/>
            <a:ext cx="0" cy="2279944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sp>
        <p:nvSpPr>
          <p:cNvPr id="55" name="Google Shape;408;p18">
            <a:extLst>
              <a:ext uri="{FF2B5EF4-FFF2-40B4-BE49-F238E27FC236}">
                <a16:creationId xmlns:a16="http://schemas.microsoft.com/office/drawing/2014/main" id="{F83160FE-0BEC-6C4E-9F0F-0514884B64CF}"/>
              </a:ext>
            </a:extLst>
          </p:cNvPr>
          <p:cNvSpPr/>
          <p:nvPr/>
        </p:nvSpPr>
        <p:spPr>
          <a:xfrm rot="5400000">
            <a:off x="1731815" y="2799919"/>
            <a:ext cx="300911" cy="343978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F57CDAF-2176-9045-A700-477D7BACE19C}"/>
              </a:ext>
            </a:extLst>
          </p:cNvPr>
          <p:cNvSpPr/>
          <p:nvPr/>
        </p:nvSpPr>
        <p:spPr>
          <a:xfrm>
            <a:off x="6637520" y="1390970"/>
            <a:ext cx="10628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آمَنَ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يُؤْمِنُ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آمِنْ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D99DF65-71B6-7A41-BA53-59F8FA36F4E2}"/>
              </a:ext>
            </a:extLst>
          </p:cNvPr>
          <p:cNvSpPr/>
          <p:nvPr/>
        </p:nvSpPr>
        <p:spPr>
          <a:xfrm>
            <a:off x="6304247" y="2619749"/>
            <a:ext cx="15316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trust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FE15C5B-3A2D-8849-8B78-D161908E194F}"/>
              </a:ext>
            </a:extLst>
          </p:cNvPr>
          <p:cNvSpPr/>
          <p:nvPr/>
        </p:nvSpPr>
        <p:spPr>
          <a:xfrm>
            <a:off x="6224473" y="2834531"/>
            <a:ext cx="14952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ماضي</a:t>
            </a: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 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1" name="Google Shape;508;p24">
            <a:extLst>
              <a:ext uri="{FF2B5EF4-FFF2-40B4-BE49-F238E27FC236}">
                <a16:creationId xmlns:a16="http://schemas.microsoft.com/office/drawing/2014/main" id="{55B10C12-D06D-8349-980C-20D3CD2C9B7F}"/>
              </a:ext>
            </a:extLst>
          </p:cNvPr>
          <p:cNvSpPr/>
          <p:nvPr/>
        </p:nvSpPr>
        <p:spPr>
          <a:xfrm rot="5400013">
            <a:off x="993148" y="2743811"/>
            <a:ext cx="367551" cy="207737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64" name="Google Shape;408;p18">
            <a:extLst>
              <a:ext uri="{FF2B5EF4-FFF2-40B4-BE49-F238E27FC236}">
                <a16:creationId xmlns:a16="http://schemas.microsoft.com/office/drawing/2014/main" id="{AC3D1D38-F00D-2D47-85A9-E0527A92F15B}"/>
              </a:ext>
            </a:extLst>
          </p:cNvPr>
          <p:cNvSpPr/>
          <p:nvPr/>
        </p:nvSpPr>
        <p:spPr>
          <a:xfrm rot="5400000">
            <a:off x="7452980" y="3267025"/>
            <a:ext cx="300911" cy="343978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03388D8-0C32-6D4B-8670-74D21233D2B8}"/>
              </a:ext>
            </a:extLst>
          </p:cNvPr>
          <p:cNvSpPr/>
          <p:nvPr/>
        </p:nvSpPr>
        <p:spPr>
          <a:xfrm>
            <a:off x="7708676" y="4965098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6" name="Curved Up Arrow 65">
            <a:extLst>
              <a:ext uri="{FF2B5EF4-FFF2-40B4-BE49-F238E27FC236}">
                <a16:creationId xmlns:a16="http://schemas.microsoft.com/office/drawing/2014/main" id="{D9731A10-1EC2-664B-87E0-B10809B14CBE}"/>
              </a:ext>
            </a:extLst>
          </p:cNvPr>
          <p:cNvSpPr/>
          <p:nvPr/>
        </p:nvSpPr>
        <p:spPr>
          <a:xfrm>
            <a:off x="8519693" y="5144258"/>
            <a:ext cx="2516486" cy="201214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8" name="Google Shape;508;p24">
            <a:extLst>
              <a:ext uri="{FF2B5EF4-FFF2-40B4-BE49-F238E27FC236}">
                <a16:creationId xmlns:a16="http://schemas.microsoft.com/office/drawing/2014/main" id="{733EE414-A2FF-6348-BAA3-29EE81AE896C}"/>
              </a:ext>
            </a:extLst>
          </p:cNvPr>
          <p:cNvSpPr/>
          <p:nvPr/>
        </p:nvSpPr>
        <p:spPr>
          <a:xfrm rot="5400000">
            <a:off x="8624031" y="2854519"/>
            <a:ext cx="273038" cy="536420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50F5087-0817-514C-B9F5-1B5C810D0B85}"/>
              </a:ext>
            </a:extLst>
          </p:cNvPr>
          <p:cNvSpPr/>
          <p:nvPr/>
        </p:nvSpPr>
        <p:spPr>
          <a:xfrm>
            <a:off x="8493601" y="5631995"/>
            <a:ext cx="1552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42237BB-5AC7-EF48-A4EB-FB7AFBABF327}"/>
              </a:ext>
            </a:extLst>
          </p:cNvPr>
          <p:cNvSpPr/>
          <p:nvPr/>
        </p:nvSpPr>
        <p:spPr>
          <a:xfrm>
            <a:off x="2783423" y="2938967"/>
            <a:ext cx="2271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تَخَنَ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يَتْخُنُ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لَا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يَتْخُنْ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04A01F5-4590-EC44-9FE5-ECF7B34F602B}"/>
              </a:ext>
            </a:extLst>
          </p:cNvPr>
          <p:cNvSpPr/>
          <p:nvPr/>
        </p:nvSpPr>
        <p:spPr>
          <a:xfrm>
            <a:off x="3298837" y="3448076"/>
            <a:ext cx="12378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betray </a:t>
            </a:r>
          </a:p>
        </p:txBody>
      </p:sp>
      <p:sp>
        <p:nvSpPr>
          <p:cNvPr id="79" name="Google Shape;508;p24">
            <a:extLst>
              <a:ext uri="{FF2B5EF4-FFF2-40B4-BE49-F238E27FC236}">
                <a16:creationId xmlns:a16="http://schemas.microsoft.com/office/drawing/2014/main" id="{AA4433F8-81AF-5B43-9AE8-0834C2D98744}"/>
              </a:ext>
            </a:extLst>
          </p:cNvPr>
          <p:cNvSpPr/>
          <p:nvPr/>
        </p:nvSpPr>
        <p:spPr>
          <a:xfrm rot="5400000">
            <a:off x="2285657" y="3191820"/>
            <a:ext cx="273038" cy="468625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8F5B174-C2A4-DC4D-88A1-B09F07E160B0}"/>
              </a:ext>
            </a:extLst>
          </p:cNvPr>
          <p:cNvSpPr/>
          <p:nvPr/>
        </p:nvSpPr>
        <p:spPr>
          <a:xfrm>
            <a:off x="2148448" y="5618162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lang="ar-AE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82" name="Google Shape;740;p40">
            <a:extLst>
              <a:ext uri="{FF2B5EF4-FFF2-40B4-BE49-F238E27FC236}">
                <a16:creationId xmlns:a16="http://schemas.microsoft.com/office/drawing/2014/main" id="{636CBC01-19B6-1747-A237-FB274A17DEC0}"/>
              </a:ext>
            </a:extLst>
          </p:cNvPr>
          <p:cNvCxnSpPr>
            <a:cxnSpLocks/>
          </p:cNvCxnSpPr>
          <p:nvPr/>
        </p:nvCxnSpPr>
        <p:spPr>
          <a:xfrm>
            <a:off x="1828373" y="1524558"/>
            <a:ext cx="0" cy="937014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83" name="Google Shape;740;p40">
            <a:extLst>
              <a:ext uri="{FF2B5EF4-FFF2-40B4-BE49-F238E27FC236}">
                <a16:creationId xmlns:a16="http://schemas.microsoft.com/office/drawing/2014/main" id="{84D416B5-F2DE-F247-8CB4-B0A4A0C6E269}"/>
              </a:ext>
            </a:extLst>
          </p:cNvPr>
          <p:cNvCxnSpPr>
            <a:cxnSpLocks/>
          </p:cNvCxnSpPr>
          <p:nvPr/>
        </p:nvCxnSpPr>
        <p:spPr>
          <a:xfrm>
            <a:off x="1019007" y="1390970"/>
            <a:ext cx="0" cy="633401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C2761F76-8CC4-0145-B56E-7466FD09F8F3}"/>
              </a:ext>
            </a:extLst>
          </p:cNvPr>
          <p:cNvSpPr/>
          <p:nvPr/>
        </p:nvSpPr>
        <p:spPr>
          <a:xfrm>
            <a:off x="238121" y="1814822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41"/>
          <p:cNvSpPr txBox="1">
            <a:spLocks noGrp="1"/>
          </p:cNvSpPr>
          <p:nvPr>
            <p:ph type="title"/>
          </p:nvPr>
        </p:nvSpPr>
        <p:spPr>
          <a:xfrm>
            <a:off x="391454" y="132927"/>
            <a:ext cx="12636500" cy="2180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8000"/>
            </a:pPr>
            <a:r>
              <a:rPr lang="ar-AE" sz="9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لِيُؤَذِّنْ لَكُمْ خِيَارُكُمْ وَلْيَؤُمُّكُمْ ق</a:t>
            </a:r>
            <a:r>
              <a:rPr lang="ar-SA" sz="9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ُ</a:t>
            </a:r>
            <a:r>
              <a:rPr lang="ar-AE" sz="9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رَّائُكُمْ </a:t>
            </a:r>
            <a:endParaRPr sz="9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52" name="Google Shape;752;p41"/>
          <p:cNvSpPr txBox="1"/>
          <p:nvPr/>
        </p:nvSpPr>
        <p:spPr>
          <a:xfrm>
            <a:off x="511815" y="5639716"/>
            <a:ext cx="10337800" cy="786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90000"/>
              </a:lnSpc>
              <a:buClr>
                <a:srgbClr val="9E3611"/>
              </a:buClr>
              <a:buSzPts val="1700"/>
            </a:pP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148. </a:t>
            </a:r>
            <a:r>
              <a:rPr lang="ar-AE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The most virtous from among you should make the call to prayer for you, and the fine reciters from among you should lead you in prayer </a:t>
            </a:r>
            <a:r>
              <a:rPr lang="en-GB" sz="1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. (Abu Dawud, Ibn Maja). </a:t>
            </a:r>
          </a:p>
          <a:p>
            <a:pPr>
              <a:lnSpc>
                <a:spcPct val="90000"/>
              </a:lnSpc>
              <a:buClr>
                <a:srgbClr val="9E3611"/>
              </a:buClr>
              <a:buSzPts val="1700"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19" name="Google Shape;744;p40">
            <a:extLst>
              <a:ext uri="{FF2B5EF4-FFF2-40B4-BE49-F238E27FC236}">
                <a16:creationId xmlns:a16="http://schemas.microsoft.com/office/drawing/2014/main" id="{F27A88AF-C7E9-B34A-9BDB-A291AF2971B6}"/>
              </a:ext>
            </a:extLst>
          </p:cNvPr>
          <p:cNvCxnSpPr>
            <a:cxnSpLocks/>
          </p:cNvCxnSpPr>
          <p:nvPr/>
        </p:nvCxnSpPr>
        <p:spPr>
          <a:xfrm>
            <a:off x="10861711" y="1692361"/>
            <a:ext cx="0" cy="124282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060F2E3-2212-EB46-8B78-9043A84326AC}"/>
              </a:ext>
            </a:extLst>
          </p:cNvPr>
          <p:cNvSpPr/>
          <p:nvPr/>
        </p:nvSpPr>
        <p:spPr>
          <a:xfrm>
            <a:off x="8715569" y="3124162"/>
            <a:ext cx="13051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078E0E-CE26-064A-BBD4-168639A80D67}"/>
              </a:ext>
            </a:extLst>
          </p:cNvPr>
          <p:cNvSpPr/>
          <p:nvPr/>
        </p:nvSpPr>
        <p:spPr>
          <a:xfrm>
            <a:off x="8041093" y="3172429"/>
            <a:ext cx="772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cxnSp>
        <p:nvCxnSpPr>
          <p:cNvPr id="22" name="Google Shape;166;p7">
            <a:extLst>
              <a:ext uri="{FF2B5EF4-FFF2-40B4-BE49-F238E27FC236}">
                <a16:creationId xmlns:a16="http://schemas.microsoft.com/office/drawing/2014/main" id="{85A44666-ACCD-DB47-8730-D85D362C5F81}"/>
              </a:ext>
            </a:extLst>
          </p:cNvPr>
          <p:cNvCxnSpPr>
            <a:cxnSpLocks/>
          </p:cNvCxnSpPr>
          <p:nvPr/>
        </p:nvCxnSpPr>
        <p:spPr>
          <a:xfrm>
            <a:off x="8512083" y="1564020"/>
            <a:ext cx="0" cy="163918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" name="Google Shape;166;p7">
            <a:extLst>
              <a:ext uri="{FF2B5EF4-FFF2-40B4-BE49-F238E27FC236}">
                <a16:creationId xmlns:a16="http://schemas.microsoft.com/office/drawing/2014/main" id="{91D72B72-DCCB-8E44-AD51-B7D24D04F812}"/>
              </a:ext>
            </a:extLst>
          </p:cNvPr>
          <p:cNvCxnSpPr>
            <a:cxnSpLocks/>
          </p:cNvCxnSpPr>
          <p:nvPr/>
        </p:nvCxnSpPr>
        <p:spPr>
          <a:xfrm>
            <a:off x="9276368" y="1564020"/>
            <a:ext cx="0" cy="1608409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56672405-716C-2141-90CD-0B30412C8958}"/>
              </a:ext>
            </a:extLst>
          </p:cNvPr>
          <p:cNvSpPr/>
          <p:nvPr/>
        </p:nvSpPr>
        <p:spPr>
          <a:xfrm>
            <a:off x="5495582" y="2782669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03E25-E0A2-644C-8D69-3AD9BD20DDEF}"/>
              </a:ext>
            </a:extLst>
          </p:cNvPr>
          <p:cNvSpPr/>
          <p:nvPr/>
        </p:nvSpPr>
        <p:spPr>
          <a:xfrm>
            <a:off x="6926741" y="2435324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cxnSp>
        <p:nvCxnSpPr>
          <p:cNvPr id="28" name="Google Shape;137;p5">
            <a:extLst>
              <a:ext uri="{FF2B5EF4-FFF2-40B4-BE49-F238E27FC236}">
                <a16:creationId xmlns:a16="http://schemas.microsoft.com/office/drawing/2014/main" id="{AA045964-4C00-2141-B8B9-233B8A9007DF}"/>
              </a:ext>
            </a:extLst>
          </p:cNvPr>
          <p:cNvCxnSpPr>
            <a:cxnSpLocks/>
          </p:cNvCxnSpPr>
          <p:nvPr/>
        </p:nvCxnSpPr>
        <p:spPr>
          <a:xfrm>
            <a:off x="6259875" y="1692361"/>
            <a:ext cx="0" cy="124282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" name="Google Shape;137;p5">
            <a:extLst>
              <a:ext uri="{FF2B5EF4-FFF2-40B4-BE49-F238E27FC236}">
                <a16:creationId xmlns:a16="http://schemas.microsoft.com/office/drawing/2014/main" id="{4257971D-33AD-B640-9F97-825A0C99CFCA}"/>
              </a:ext>
            </a:extLst>
          </p:cNvPr>
          <p:cNvCxnSpPr>
            <a:cxnSpLocks/>
          </p:cNvCxnSpPr>
          <p:nvPr/>
        </p:nvCxnSpPr>
        <p:spPr>
          <a:xfrm>
            <a:off x="7305410" y="1692361"/>
            <a:ext cx="0" cy="82755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F43DD0BD-DC16-0449-85CC-6E5FF5AF81C5}"/>
              </a:ext>
            </a:extLst>
          </p:cNvPr>
          <p:cNvSpPr/>
          <p:nvPr/>
        </p:nvSpPr>
        <p:spPr>
          <a:xfrm>
            <a:off x="7715848" y="287897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أمر 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A5F05B-EDCB-AF4E-B1BB-88003EB24044}"/>
              </a:ext>
            </a:extLst>
          </p:cNvPr>
          <p:cNvSpPr/>
          <p:nvPr/>
        </p:nvSpPr>
        <p:spPr>
          <a:xfrm>
            <a:off x="6525191" y="3720951"/>
            <a:ext cx="756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فاعل</a:t>
            </a:r>
            <a:endParaRPr lang="en-GB" sz="3600" dirty="0"/>
          </a:p>
        </p:txBody>
      </p:sp>
      <p:sp>
        <p:nvSpPr>
          <p:cNvPr id="34" name="Google Shape;508;p24">
            <a:extLst>
              <a:ext uri="{FF2B5EF4-FFF2-40B4-BE49-F238E27FC236}">
                <a16:creationId xmlns:a16="http://schemas.microsoft.com/office/drawing/2014/main" id="{9402CE5B-4005-EA40-B100-8AA0BE669D3A}"/>
              </a:ext>
            </a:extLst>
          </p:cNvPr>
          <p:cNvSpPr/>
          <p:nvPr/>
        </p:nvSpPr>
        <p:spPr>
          <a:xfrm rot="5400000">
            <a:off x="6730694" y="2476395"/>
            <a:ext cx="177119" cy="227707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5" name="Google Shape;408;p18">
            <a:extLst>
              <a:ext uri="{FF2B5EF4-FFF2-40B4-BE49-F238E27FC236}">
                <a16:creationId xmlns:a16="http://schemas.microsoft.com/office/drawing/2014/main" id="{E47D39E8-6F72-564F-B269-05E8262ABEED}"/>
              </a:ext>
            </a:extLst>
          </p:cNvPr>
          <p:cNvSpPr/>
          <p:nvPr/>
        </p:nvSpPr>
        <p:spPr>
          <a:xfrm rot="5400000">
            <a:off x="8933001" y="2888217"/>
            <a:ext cx="253045" cy="187693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D7589-84C8-9C42-99D1-CC46B890703E}"/>
              </a:ext>
            </a:extLst>
          </p:cNvPr>
          <p:cNvSpPr/>
          <p:nvPr/>
        </p:nvSpPr>
        <p:spPr>
          <a:xfrm>
            <a:off x="8626551" y="3967741"/>
            <a:ext cx="865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40" name="Curved Up Arrow 39">
            <a:extLst>
              <a:ext uri="{FF2B5EF4-FFF2-40B4-BE49-F238E27FC236}">
                <a16:creationId xmlns:a16="http://schemas.microsoft.com/office/drawing/2014/main" id="{FEDBB4FC-EA2D-254A-AB83-E7E5421F2ED1}"/>
              </a:ext>
            </a:extLst>
          </p:cNvPr>
          <p:cNvSpPr/>
          <p:nvPr/>
        </p:nvSpPr>
        <p:spPr>
          <a:xfrm>
            <a:off x="9368151" y="4376375"/>
            <a:ext cx="1960932" cy="314072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EF3B7E-716B-8E4C-9695-72560C701B00}"/>
              </a:ext>
            </a:extLst>
          </p:cNvPr>
          <p:cNvSpPr/>
          <p:nvPr/>
        </p:nvSpPr>
        <p:spPr>
          <a:xfrm>
            <a:off x="10077954" y="3388640"/>
            <a:ext cx="1729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اَذَّنَ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يُأَذِّنُ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اَذِّنْ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EF30B4F-ECC6-644E-9757-98CC616DD3B8}"/>
              </a:ext>
            </a:extLst>
          </p:cNvPr>
          <p:cNvSpPr/>
          <p:nvPr/>
        </p:nvSpPr>
        <p:spPr>
          <a:xfrm>
            <a:off x="10070156" y="3867643"/>
            <a:ext cx="19127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call to prayer </a:t>
            </a:r>
          </a:p>
        </p:txBody>
      </p:sp>
      <p:cxnSp>
        <p:nvCxnSpPr>
          <p:cNvPr id="43" name="Google Shape;502;p24">
            <a:extLst>
              <a:ext uri="{FF2B5EF4-FFF2-40B4-BE49-F238E27FC236}">
                <a16:creationId xmlns:a16="http://schemas.microsoft.com/office/drawing/2014/main" id="{FD8F903C-DD2C-794A-92E5-D125B6F01299}"/>
              </a:ext>
            </a:extLst>
          </p:cNvPr>
          <p:cNvCxnSpPr>
            <a:cxnSpLocks/>
          </p:cNvCxnSpPr>
          <p:nvPr/>
        </p:nvCxnSpPr>
        <p:spPr>
          <a:xfrm>
            <a:off x="5306813" y="1645163"/>
            <a:ext cx="0" cy="2538217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453A84E8-2384-234B-B198-C1B248389DA9}"/>
              </a:ext>
            </a:extLst>
          </p:cNvPr>
          <p:cNvSpPr/>
          <p:nvPr/>
        </p:nvSpPr>
        <p:spPr>
          <a:xfrm>
            <a:off x="4508545" y="4169838"/>
            <a:ext cx="1670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65B8BDC-BBC9-E24B-9304-40E30A9634FC}"/>
              </a:ext>
            </a:extLst>
          </p:cNvPr>
          <p:cNvSpPr/>
          <p:nvPr/>
        </p:nvSpPr>
        <p:spPr>
          <a:xfrm>
            <a:off x="3479742" y="2893691"/>
            <a:ext cx="1280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أمر</a:t>
            </a:r>
            <a:b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</a:br>
            <a:endParaRPr lang="ar-AE"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9FC3EF3-763D-1D49-A4B1-413E7E86746D}"/>
              </a:ext>
            </a:extLst>
          </p:cNvPr>
          <p:cNvSpPr/>
          <p:nvPr/>
        </p:nvSpPr>
        <p:spPr>
          <a:xfrm>
            <a:off x="2453062" y="3503520"/>
            <a:ext cx="928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cxnSp>
        <p:nvCxnSpPr>
          <p:cNvPr id="48" name="Google Shape;744;p40">
            <a:extLst>
              <a:ext uri="{FF2B5EF4-FFF2-40B4-BE49-F238E27FC236}">
                <a16:creationId xmlns:a16="http://schemas.microsoft.com/office/drawing/2014/main" id="{41DFEA1E-155C-8949-821E-079394D335CF}"/>
              </a:ext>
            </a:extLst>
          </p:cNvPr>
          <p:cNvCxnSpPr>
            <a:cxnSpLocks/>
          </p:cNvCxnSpPr>
          <p:nvPr/>
        </p:nvCxnSpPr>
        <p:spPr>
          <a:xfrm>
            <a:off x="3187517" y="1539849"/>
            <a:ext cx="0" cy="1963671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49" name="Google Shape;744;p40">
            <a:extLst>
              <a:ext uri="{FF2B5EF4-FFF2-40B4-BE49-F238E27FC236}">
                <a16:creationId xmlns:a16="http://schemas.microsoft.com/office/drawing/2014/main" id="{D9B4CFB4-59B6-154F-8686-FBAA0D490CD0}"/>
              </a:ext>
            </a:extLst>
          </p:cNvPr>
          <p:cNvCxnSpPr>
            <a:cxnSpLocks/>
          </p:cNvCxnSpPr>
          <p:nvPr/>
        </p:nvCxnSpPr>
        <p:spPr>
          <a:xfrm>
            <a:off x="4194211" y="1692361"/>
            <a:ext cx="0" cy="124282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51" name="Google Shape;137;p5">
            <a:extLst>
              <a:ext uri="{FF2B5EF4-FFF2-40B4-BE49-F238E27FC236}">
                <a16:creationId xmlns:a16="http://schemas.microsoft.com/office/drawing/2014/main" id="{36E5EC7B-027C-9D4F-9B78-113F491C982A}"/>
              </a:ext>
            </a:extLst>
          </p:cNvPr>
          <p:cNvCxnSpPr>
            <a:cxnSpLocks/>
          </p:cNvCxnSpPr>
          <p:nvPr/>
        </p:nvCxnSpPr>
        <p:spPr>
          <a:xfrm>
            <a:off x="1045580" y="1645163"/>
            <a:ext cx="0" cy="1592316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" name="Google Shape;137;p5">
            <a:extLst>
              <a:ext uri="{FF2B5EF4-FFF2-40B4-BE49-F238E27FC236}">
                <a16:creationId xmlns:a16="http://schemas.microsoft.com/office/drawing/2014/main" id="{83CBD56D-4A24-314B-8841-52733A5E5CF7}"/>
              </a:ext>
            </a:extLst>
          </p:cNvPr>
          <p:cNvCxnSpPr>
            <a:cxnSpLocks/>
          </p:cNvCxnSpPr>
          <p:nvPr/>
        </p:nvCxnSpPr>
        <p:spPr>
          <a:xfrm>
            <a:off x="2146670" y="1758703"/>
            <a:ext cx="0" cy="1176478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3DAAE5F5-18B2-7C46-8A62-0D6C19F91D7F}"/>
              </a:ext>
            </a:extLst>
          </p:cNvPr>
          <p:cNvSpPr/>
          <p:nvPr/>
        </p:nvSpPr>
        <p:spPr>
          <a:xfrm>
            <a:off x="1455166" y="2890638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FE18F8B-7F72-3B42-8106-710384A88122}"/>
              </a:ext>
            </a:extLst>
          </p:cNvPr>
          <p:cNvSpPr/>
          <p:nvPr/>
        </p:nvSpPr>
        <p:spPr>
          <a:xfrm>
            <a:off x="51607" y="3259017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59" name="Google Shape;508;p24">
            <a:extLst>
              <a:ext uri="{FF2B5EF4-FFF2-40B4-BE49-F238E27FC236}">
                <a16:creationId xmlns:a16="http://schemas.microsoft.com/office/drawing/2014/main" id="{7EC72BDE-E6B8-1748-90D7-4702D226C852}"/>
              </a:ext>
            </a:extLst>
          </p:cNvPr>
          <p:cNvSpPr/>
          <p:nvPr/>
        </p:nvSpPr>
        <p:spPr>
          <a:xfrm rot="5400000">
            <a:off x="1187617" y="2941680"/>
            <a:ext cx="185954" cy="214290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649C5CB-6599-344A-B7A4-A470B2D10CD8}"/>
              </a:ext>
            </a:extLst>
          </p:cNvPr>
          <p:cNvSpPr/>
          <p:nvPr/>
        </p:nvSpPr>
        <p:spPr>
          <a:xfrm>
            <a:off x="973536" y="4044116"/>
            <a:ext cx="756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فاعل</a:t>
            </a:r>
            <a:endParaRPr lang="en-GB" sz="3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0C03AE-38A2-C349-AD77-B08C83A6DE4A}"/>
              </a:ext>
            </a:extLst>
          </p:cNvPr>
          <p:cNvSpPr/>
          <p:nvPr/>
        </p:nvSpPr>
        <p:spPr>
          <a:xfrm>
            <a:off x="3592971" y="3483211"/>
            <a:ext cx="888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اَمَّ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يَؤُمُّ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C90AA32-FC4B-6E4D-A27F-98516D5D14DC}"/>
              </a:ext>
            </a:extLst>
          </p:cNvPr>
          <p:cNvSpPr/>
          <p:nvPr/>
        </p:nvSpPr>
        <p:spPr>
          <a:xfrm>
            <a:off x="3174938" y="3922895"/>
            <a:ext cx="19752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lead in prayer </a:t>
            </a:r>
          </a:p>
        </p:txBody>
      </p:sp>
      <p:sp>
        <p:nvSpPr>
          <p:cNvPr id="63" name="Google Shape;508;p24">
            <a:extLst>
              <a:ext uri="{FF2B5EF4-FFF2-40B4-BE49-F238E27FC236}">
                <a16:creationId xmlns:a16="http://schemas.microsoft.com/office/drawing/2014/main" id="{0DB907EE-CBF4-E24E-A7ED-AC3236424B46}"/>
              </a:ext>
            </a:extLst>
          </p:cNvPr>
          <p:cNvSpPr/>
          <p:nvPr/>
        </p:nvSpPr>
        <p:spPr>
          <a:xfrm rot="5400000">
            <a:off x="8937542" y="2007951"/>
            <a:ext cx="314072" cy="558505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4" name="Google Shape;508;p24">
            <a:extLst>
              <a:ext uri="{FF2B5EF4-FFF2-40B4-BE49-F238E27FC236}">
                <a16:creationId xmlns:a16="http://schemas.microsoft.com/office/drawing/2014/main" id="{89DF1C44-BBCB-8C44-941D-DC9F9CC3AE6A}"/>
              </a:ext>
            </a:extLst>
          </p:cNvPr>
          <p:cNvSpPr/>
          <p:nvPr/>
        </p:nvSpPr>
        <p:spPr>
          <a:xfrm rot="5400000">
            <a:off x="2257552" y="2539505"/>
            <a:ext cx="185956" cy="431602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2001E40-76C4-F146-B26B-98E822D5AC1D}"/>
              </a:ext>
            </a:extLst>
          </p:cNvPr>
          <p:cNvSpPr/>
          <p:nvPr/>
        </p:nvSpPr>
        <p:spPr>
          <a:xfrm>
            <a:off x="1842662" y="4790498"/>
            <a:ext cx="11320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lang="ar-AE" sz="16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4EFB67-56E8-6241-BFFA-F3FC92ADDA1D}"/>
              </a:ext>
            </a:extLst>
          </p:cNvPr>
          <p:cNvSpPr/>
          <p:nvPr/>
        </p:nvSpPr>
        <p:spPr>
          <a:xfrm>
            <a:off x="8367599" y="4933782"/>
            <a:ext cx="17219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2"/>
          <p:cNvSpPr txBox="1">
            <a:spLocks noGrp="1"/>
          </p:cNvSpPr>
          <p:nvPr>
            <p:ph type="title"/>
          </p:nvPr>
        </p:nvSpPr>
        <p:spPr>
          <a:xfrm>
            <a:off x="1397336" y="120047"/>
            <a:ext cx="12255628" cy="183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13600"/>
            </a:pPr>
            <a:r>
              <a:rPr lang="ar-AE" sz="9600" dirty="0">
                <a:latin typeface="Traditional Arabic" panose="02020603050405020304" pitchFamily="18" charset="-78"/>
                <a:ea typeface="Arabic Typesetting"/>
                <a:cs typeface="Traditional Arabic" panose="02020603050405020304" pitchFamily="18" charset="-78"/>
                <a:sym typeface="Arabic Typesetting"/>
              </a:rPr>
              <a:t>لا تَأْذَنُوا لِمَن لَّمْ يَبْدَأْ بِالسَّلَامِ</a:t>
            </a:r>
            <a:endParaRPr sz="9600" dirty="0">
              <a:latin typeface="Traditional Arabic" panose="02020603050405020304" pitchFamily="18" charset="-78"/>
              <a:ea typeface="Arabic Typesetting"/>
              <a:cs typeface="Traditional Arabic" panose="02020603050405020304" pitchFamily="18" charset="-78"/>
              <a:sym typeface="Arabic Typesetting"/>
            </a:endParaRPr>
          </a:p>
        </p:txBody>
      </p:sp>
      <p:sp>
        <p:nvSpPr>
          <p:cNvPr id="773" name="Google Shape;773;p42"/>
          <p:cNvSpPr txBox="1"/>
          <p:nvPr/>
        </p:nvSpPr>
        <p:spPr>
          <a:xfrm>
            <a:off x="15468" y="6385838"/>
            <a:ext cx="10337800" cy="786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90000"/>
              </a:lnSpc>
              <a:buClr>
                <a:srgbClr val="9E3611"/>
              </a:buClr>
              <a:buSzPts val="1700"/>
            </a:pPr>
            <a:r>
              <a:rPr lang="en-GB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149. </a:t>
            </a:r>
            <a:r>
              <a:rPr lang="ar-AE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Do not admit those who do not begin with Sala</a:t>
            </a:r>
            <a:r>
              <a:rPr lang="en-GB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m. (</a:t>
            </a:r>
            <a:r>
              <a:rPr lang="en-GB" sz="2000" dirty="0" err="1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Bayhaql</a:t>
            </a:r>
            <a:r>
              <a:rPr lang="en-GB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, </a:t>
            </a:r>
            <a:r>
              <a:rPr lang="en-GB" sz="2000" dirty="0" err="1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Shu'ab</a:t>
            </a:r>
            <a:r>
              <a:rPr lang="en-GB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al-</a:t>
            </a:r>
            <a:r>
              <a:rPr lang="en-GB" sz="2000" dirty="0" err="1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iman</a:t>
            </a:r>
            <a:r>
              <a:rPr lang="en-GB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). </a:t>
            </a:r>
          </a:p>
          <a:p>
            <a:pPr>
              <a:lnSpc>
                <a:spcPct val="90000"/>
              </a:lnSpc>
              <a:buClr>
                <a:srgbClr val="9E3611"/>
              </a:buClr>
              <a:buSzPts val="1700"/>
            </a:pPr>
            <a:r>
              <a:rPr lang="ar-AE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 </a:t>
            </a:r>
            <a:endParaRPr dirty="0"/>
          </a:p>
        </p:txBody>
      </p:sp>
      <p:sp>
        <p:nvSpPr>
          <p:cNvPr id="774" name="Google Shape;774;p42"/>
          <p:cNvSpPr txBox="1"/>
          <p:nvPr/>
        </p:nvSpPr>
        <p:spPr>
          <a:xfrm>
            <a:off x="1474971" y="2752281"/>
            <a:ext cx="146974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775" name="Google Shape;775;p42"/>
          <p:cNvSpPr txBox="1"/>
          <p:nvPr/>
        </p:nvSpPr>
        <p:spPr>
          <a:xfrm>
            <a:off x="7310612" y="4138676"/>
            <a:ext cx="116730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776" name="Google Shape;776;p42"/>
          <p:cNvSpPr txBox="1"/>
          <p:nvPr/>
        </p:nvSpPr>
        <p:spPr>
          <a:xfrm>
            <a:off x="8304545" y="3891026"/>
            <a:ext cx="3086042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نهي </a:t>
            </a:r>
            <a:endParaRPr lang="en-GB" sz="3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و فاعل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أَذِنَ  - يَأْذَنُ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admit </a:t>
            </a:r>
            <a:endParaRPr sz="24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781" name="Google Shape;781;p42"/>
          <p:cNvSpPr/>
          <p:nvPr/>
        </p:nvSpPr>
        <p:spPr>
          <a:xfrm>
            <a:off x="5184368" y="2958857"/>
            <a:ext cx="149912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الحروف الجازمة </a:t>
            </a:r>
            <a:endParaRPr sz="36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782" name="Google Shape;782;p42"/>
          <p:cNvSpPr/>
          <p:nvPr/>
        </p:nvSpPr>
        <p:spPr>
          <a:xfrm>
            <a:off x="2223826" y="3751107"/>
            <a:ext cx="114411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790" name="Google Shape;790;p42"/>
          <p:cNvCxnSpPr>
            <a:cxnSpLocks/>
          </p:cNvCxnSpPr>
          <p:nvPr/>
        </p:nvCxnSpPr>
        <p:spPr>
          <a:xfrm>
            <a:off x="8796133" y="1372118"/>
            <a:ext cx="0" cy="246792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792" name="Google Shape;792;p42"/>
          <p:cNvCxnSpPr>
            <a:cxnSpLocks/>
          </p:cNvCxnSpPr>
          <p:nvPr/>
        </p:nvCxnSpPr>
        <p:spPr>
          <a:xfrm>
            <a:off x="4538629" y="1501536"/>
            <a:ext cx="0" cy="1056838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793" name="Google Shape;793;p42"/>
          <p:cNvSpPr/>
          <p:nvPr/>
        </p:nvSpPr>
        <p:spPr>
          <a:xfrm>
            <a:off x="3591156" y="4606833"/>
            <a:ext cx="9474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  <a:endParaRPr sz="2800" dirty="0">
              <a:solidFill>
                <a:srgbClr val="94165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94" name="Google Shape;794;p42"/>
          <p:cNvSpPr txBox="1"/>
          <p:nvPr/>
        </p:nvSpPr>
        <p:spPr>
          <a:xfrm>
            <a:off x="2445092" y="2804311"/>
            <a:ext cx="199923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9" name="Google Shape;166;p7">
            <a:extLst>
              <a:ext uri="{FF2B5EF4-FFF2-40B4-BE49-F238E27FC236}">
                <a16:creationId xmlns:a16="http://schemas.microsoft.com/office/drawing/2014/main" id="{3FE7B1B2-D924-7541-9433-27A0242BC27A}"/>
              </a:ext>
            </a:extLst>
          </p:cNvPr>
          <p:cNvCxnSpPr>
            <a:cxnSpLocks/>
          </p:cNvCxnSpPr>
          <p:nvPr/>
        </p:nvCxnSpPr>
        <p:spPr>
          <a:xfrm>
            <a:off x="7352554" y="1559673"/>
            <a:ext cx="2367" cy="251219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E0546620-25BD-124E-9FC8-6E2667B53899}"/>
              </a:ext>
            </a:extLst>
          </p:cNvPr>
          <p:cNvSpPr/>
          <p:nvPr/>
        </p:nvSpPr>
        <p:spPr>
          <a:xfrm>
            <a:off x="5684149" y="4568666"/>
            <a:ext cx="16546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cxnSp>
        <p:nvCxnSpPr>
          <p:cNvPr id="34" name="Google Shape;502;p24">
            <a:extLst>
              <a:ext uri="{FF2B5EF4-FFF2-40B4-BE49-F238E27FC236}">
                <a16:creationId xmlns:a16="http://schemas.microsoft.com/office/drawing/2014/main" id="{14A69153-0CEA-1740-9EDD-E016B85C92B0}"/>
              </a:ext>
            </a:extLst>
          </p:cNvPr>
          <p:cNvCxnSpPr>
            <a:cxnSpLocks/>
          </p:cNvCxnSpPr>
          <p:nvPr/>
        </p:nvCxnSpPr>
        <p:spPr>
          <a:xfrm>
            <a:off x="6677025" y="1589663"/>
            <a:ext cx="0" cy="3016293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cxnSp>
        <p:nvCxnSpPr>
          <p:cNvPr id="36" name="Google Shape;166;p7">
            <a:extLst>
              <a:ext uri="{FF2B5EF4-FFF2-40B4-BE49-F238E27FC236}">
                <a16:creationId xmlns:a16="http://schemas.microsoft.com/office/drawing/2014/main" id="{A3B8F452-213E-AA47-A9A8-7CD7E8629A8F}"/>
              </a:ext>
            </a:extLst>
          </p:cNvPr>
          <p:cNvCxnSpPr>
            <a:cxnSpLocks/>
          </p:cNvCxnSpPr>
          <p:nvPr/>
        </p:nvCxnSpPr>
        <p:spPr>
          <a:xfrm flipH="1">
            <a:off x="3564994" y="1604335"/>
            <a:ext cx="1" cy="126739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" name="Google Shape;166;p7">
            <a:extLst>
              <a:ext uri="{FF2B5EF4-FFF2-40B4-BE49-F238E27FC236}">
                <a16:creationId xmlns:a16="http://schemas.microsoft.com/office/drawing/2014/main" id="{7570A031-D863-194C-B6C7-9045199278D9}"/>
              </a:ext>
            </a:extLst>
          </p:cNvPr>
          <p:cNvCxnSpPr>
            <a:cxnSpLocks/>
          </p:cNvCxnSpPr>
          <p:nvPr/>
        </p:nvCxnSpPr>
        <p:spPr>
          <a:xfrm flipH="1">
            <a:off x="1984799" y="1326998"/>
            <a:ext cx="10887" cy="150128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" name="Google Shape;508;p24">
            <a:extLst>
              <a:ext uri="{FF2B5EF4-FFF2-40B4-BE49-F238E27FC236}">
                <a16:creationId xmlns:a16="http://schemas.microsoft.com/office/drawing/2014/main" id="{61716DA4-04F8-1F4F-8A82-B4073E9815CD}"/>
              </a:ext>
            </a:extLst>
          </p:cNvPr>
          <p:cNvSpPr/>
          <p:nvPr/>
        </p:nvSpPr>
        <p:spPr>
          <a:xfrm rot="5400000">
            <a:off x="2394107" y="2372868"/>
            <a:ext cx="200774" cy="231873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06781B-385B-BF47-8439-A9C69C984D45}"/>
              </a:ext>
            </a:extLst>
          </p:cNvPr>
          <p:cNvSpPr/>
          <p:nvPr/>
        </p:nvSpPr>
        <p:spPr>
          <a:xfrm>
            <a:off x="4084770" y="2508344"/>
            <a:ext cx="6286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</a:t>
            </a:r>
            <a:endParaRPr lang="en-GB" sz="3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DDEFC7-6AB8-9E4C-8457-5224A5743BB1}"/>
              </a:ext>
            </a:extLst>
          </p:cNvPr>
          <p:cNvSpPr/>
          <p:nvPr/>
        </p:nvSpPr>
        <p:spPr>
          <a:xfrm>
            <a:off x="3982323" y="2950877"/>
            <a:ext cx="10823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</a:t>
            </a:r>
          </a:p>
        </p:txBody>
      </p:sp>
      <p:cxnSp>
        <p:nvCxnSpPr>
          <p:cNvPr id="44" name="Google Shape;502;p24">
            <a:extLst>
              <a:ext uri="{FF2B5EF4-FFF2-40B4-BE49-F238E27FC236}">
                <a16:creationId xmlns:a16="http://schemas.microsoft.com/office/drawing/2014/main" id="{01FB42C9-11D1-0C4A-8B1D-9ADCF0F16CE8}"/>
              </a:ext>
            </a:extLst>
          </p:cNvPr>
          <p:cNvCxnSpPr>
            <a:cxnSpLocks/>
          </p:cNvCxnSpPr>
          <p:nvPr/>
        </p:nvCxnSpPr>
        <p:spPr>
          <a:xfrm>
            <a:off x="5750189" y="1635674"/>
            <a:ext cx="0" cy="1458852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6" name="Google Shape;508;p24">
            <a:extLst>
              <a:ext uri="{FF2B5EF4-FFF2-40B4-BE49-F238E27FC236}">
                <a16:creationId xmlns:a16="http://schemas.microsoft.com/office/drawing/2014/main" id="{1FE70A81-CF74-4E4F-9B06-6B4A9AABA2E2}"/>
              </a:ext>
            </a:extLst>
          </p:cNvPr>
          <p:cNvSpPr/>
          <p:nvPr/>
        </p:nvSpPr>
        <p:spPr>
          <a:xfrm rot="5400000">
            <a:off x="3721982" y="2329355"/>
            <a:ext cx="124071" cy="462395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16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9" name="Google Shape;408;p18">
            <a:extLst>
              <a:ext uri="{FF2B5EF4-FFF2-40B4-BE49-F238E27FC236}">
                <a16:creationId xmlns:a16="http://schemas.microsoft.com/office/drawing/2014/main" id="{235DA447-429B-444A-8695-5621B4B7D15B}"/>
              </a:ext>
            </a:extLst>
          </p:cNvPr>
          <p:cNvSpPr/>
          <p:nvPr/>
        </p:nvSpPr>
        <p:spPr>
          <a:xfrm rot="5400000">
            <a:off x="4818079" y="2792385"/>
            <a:ext cx="145021" cy="479219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" name="Google Shape;774;p42">
            <a:extLst>
              <a:ext uri="{FF2B5EF4-FFF2-40B4-BE49-F238E27FC236}">
                <a16:creationId xmlns:a16="http://schemas.microsoft.com/office/drawing/2014/main" id="{1D70D831-4142-BA44-BFE9-E1F25C7F70ED}"/>
              </a:ext>
            </a:extLst>
          </p:cNvPr>
          <p:cNvSpPr txBox="1"/>
          <p:nvPr/>
        </p:nvSpPr>
        <p:spPr>
          <a:xfrm>
            <a:off x="4642797" y="5148454"/>
            <a:ext cx="146974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1" name="Google Shape;408;p18">
            <a:extLst>
              <a:ext uri="{FF2B5EF4-FFF2-40B4-BE49-F238E27FC236}">
                <a16:creationId xmlns:a16="http://schemas.microsoft.com/office/drawing/2014/main" id="{E8E60410-FC44-D140-8B74-035298B4DE28}"/>
              </a:ext>
            </a:extLst>
          </p:cNvPr>
          <p:cNvSpPr/>
          <p:nvPr/>
        </p:nvSpPr>
        <p:spPr>
          <a:xfrm rot="5400000">
            <a:off x="5903912" y="3788216"/>
            <a:ext cx="224158" cy="394780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968B1D5-FA39-9B40-AADB-078CAB6566E8}"/>
              </a:ext>
            </a:extLst>
          </p:cNvPr>
          <p:cNvSpPr/>
          <p:nvPr/>
        </p:nvSpPr>
        <p:spPr>
          <a:xfrm>
            <a:off x="5783733" y="5854585"/>
            <a:ext cx="865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53" name="Curved Up Arrow 52">
            <a:extLst>
              <a:ext uri="{FF2B5EF4-FFF2-40B4-BE49-F238E27FC236}">
                <a16:creationId xmlns:a16="http://schemas.microsoft.com/office/drawing/2014/main" id="{5EAF8B46-1BD1-1D41-944E-E4476399DA77}"/>
              </a:ext>
            </a:extLst>
          </p:cNvPr>
          <p:cNvSpPr/>
          <p:nvPr/>
        </p:nvSpPr>
        <p:spPr>
          <a:xfrm>
            <a:off x="6649676" y="6003007"/>
            <a:ext cx="2604883" cy="364536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4A5B75-534D-F345-93FB-3515F0BF24D6}"/>
              </a:ext>
            </a:extLst>
          </p:cNvPr>
          <p:cNvSpPr/>
          <p:nvPr/>
        </p:nvSpPr>
        <p:spPr>
          <a:xfrm>
            <a:off x="4005758" y="3672365"/>
            <a:ext cx="10470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بَدَأَ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يَبْدَاُ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8A921B1-D70E-3B4B-8574-5816713F5A09}"/>
              </a:ext>
            </a:extLst>
          </p:cNvPr>
          <p:cNvSpPr/>
          <p:nvPr/>
        </p:nvSpPr>
        <p:spPr>
          <a:xfrm>
            <a:off x="3941679" y="4145642"/>
            <a:ext cx="11769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begin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43"/>
          <p:cNvSpPr txBox="1">
            <a:spLocks noGrp="1"/>
          </p:cNvSpPr>
          <p:nvPr>
            <p:ph type="title"/>
          </p:nvPr>
        </p:nvSpPr>
        <p:spPr>
          <a:xfrm>
            <a:off x="1069975" y="868955"/>
            <a:ext cx="10058400" cy="84019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ckwell"/>
              <a:buNone/>
            </a:pPr>
            <a:r>
              <a:rPr lang="ar-AE" dirty="0"/>
              <a:t>حروف الجازمة </a:t>
            </a:r>
            <a:endParaRPr sz="2800" dirty="0"/>
          </a:p>
        </p:txBody>
      </p:sp>
      <p:sp>
        <p:nvSpPr>
          <p:cNvPr id="803" name="Google Shape;803;p43"/>
          <p:cNvSpPr txBox="1"/>
          <p:nvPr/>
        </p:nvSpPr>
        <p:spPr>
          <a:xfrm>
            <a:off x="5236234" y="2056726"/>
            <a:ext cx="2337757" cy="45242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إنْ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لَمْ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لَمّا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لام امر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لام نهى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44"/>
          <p:cNvSpPr txBox="1">
            <a:spLocks noGrp="1"/>
          </p:cNvSpPr>
          <p:nvPr>
            <p:ph type="title"/>
          </p:nvPr>
        </p:nvSpPr>
        <p:spPr>
          <a:xfrm>
            <a:off x="349705" y="259157"/>
            <a:ext cx="11492589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Font typeface="Rockwell"/>
              <a:buNone/>
            </a:pPr>
            <a:r>
              <a:rPr lang="ar-AE" sz="9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 تَنْتِفُوا الشَّيْبَ فَإِنَّهُ نُورُ الْمُسْلِمِ  </a:t>
            </a:r>
            <a:endParaRPr sz="9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09" name="Google Shape;809;p44"/>
          <p:cNvSpPr txBox="1"/>
          <p:nvPr/>
        </p:nvSpPr>
        <p:spPr>
          <a:xfrm>
            <a:off x="326178" y="6071108"/>
            <a:ext cx="10337800" cy="786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90000"/>
              </a:lnSpc>
              <a:buClr>
                <a:srgbClr val="9E3611"/>
              </a:buClr>
              <a:buSzPts val="1700"/>
            </a:pPr>
            <a:r>
              <a:rPr lang="en-GB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150. </a:t>
            </a:r>
            <a:r>
              <a:rPr lang="ar-AE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Do not pluck out grey hair, for it is the light of a muslim. </a:t>
            </a:r>
            <a:r>
              <a:rPr lang="en-GB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(Abu Dawud, Ahmad). </a:t>
            </a:r>
          </a:p>
          <a:p>
            <a:pPr>
              <a:lnSpc>
                <a:spcPct val="90000"/>
              </a:lnSpc>
              <a:buClr>
                <a:srgbClr val="9E3611"/>
              </a:buClr>
              <a:buSzPts val="1700"/>
            </a:pPr>
            <a:endParaRPr dirty="0"/>
          </a:p>
        </p:txBody>
      </p:sp>
      <p:sp>
        <p:nvSpPr>
          <p:cNvPr id="810" name="Google Shape;810;p44"/>
          <p:cNvSpPr txBox="1"/>
          <p:nvPr/>
        </p:nvSpPr>
        <p:spPr>
          <a:xfrm>
            <a:off x="5366517" y="3190064"/>
            <a:ext cx="134363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  <a:endParaRPr sz="3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11" name="Google Shape;811;p44"/>
          <p:cNvSpPr txBox="1"/>
          <p:nvPr/>
        </p:nvSpPr>
        <p:spPr>
          <a:xfrm>
            <a:off x="7744876" y="4627546"/>
            <a:ext cx="25527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13" name="Google Shape;813;p44"/>
          <p:cNvSpPr txBox="1"/>
          <p:nvPr/>
        </p:nvSpPr>
        <p:spPr>
          <a:xfrm>
            <a:off x="2575640" y="4646871"/>
            <a:ext cx="176619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sz="28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14" name="Google Shape;814;p44"/>
          <p:cNvSpPr txBox="1"/>
          <p:nvPr/>
        </p:nvSpPr>
        <p:spPr>
          <a:xfrm>
            <a:off x="6886048" y="3130687"/>
            <a:ext cx="121788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1800" dirty="0"/>
          </a:p>
        </p:txBody>
      </p:sp>
      <p:sp>
        <p:nvSpPr>
          <p:cNvPr id="815" name="Google Shape;815;p44"/>
          <p:cNvSpPr/>
          <p:nvPr/>
        </p:nvSpPr>
        <p:spPr>
          <a:xfrm>
            <a:off x="4547049" y="2510457"/>
            <a:ext cx="165543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مشبهة بالفعل</a:t>
            </a:r>
            <a:endParaRPr sz="36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16" name="Google Shape;816;p44"/>
          <p:cNvSpPr/>
          <p:nvPr/>
        </p:nvSpPr>
        <p:spPr>
          <a:xfrm>
            <a:off x="3868448" y="3485642"/>
            <a:ext cx="8290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إنّ</a:t>
            </a:r>
            <a:endParaRPr sz="36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17" name="Google Shape;817;p44"/>
          <p:cNvSpPr/>
          <p:nvPr/>
        </p:nvSpPr>
        <p:spPr>
          <a:xfrm>
            <a:off x="1987154" y="3681414"/>
            <a:ext cx="13789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إنّ</a:t>
            </a:r>
            <a:endParaRPr sz="36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22" name="Google Shape;822;p44"/>
          <p:cNvSpPr/>
          <p:nvPr/>
        </p:nvSpPr>
        <p:spPr>
          <a:xfrm>
            <a:off x="8474105" y="3817539"/>
            <a:ext cx="194587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pluck out </a:t>
            </a:r>
            <a:endParaRPr sz="20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824" name="Google Shape;824;p44"/>
          <p:cNvCxnSpPr>
            <a:cxnSpLocks/>
          </p:cNvCxnSpPr>
          <p:nvPr/>
        </p:nvCxnSpPr>
        <p:spPr>
          <a:xfrm>
            <a:off x="5140891" y="1482863"/>
            <a:ext cx="0" cy="1169090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826" name="Google Shape;826;p44"/>
          <p:cNvCxnSpPr>
            <a:cxnSpLocks/>
          </p:cNvCxnSpPr>
          <p:nvPr/>
        </p:nvCxnSpPr>
        <p:spPr>
          <a:xfrm>
            <a:off x="7237834" y="1423629"/>
            <a:ext cx="0" cy="1824824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827" name="Google Shape;827;p44"/>
          <p:cNvCxnSpPr/>
          <p:nvPr/>
        </p:nvCxnSpPr>
        <p:spPr>
          <a:xfrm>
            <a:off x="9401913" y="1592815"/>
            <a:ext cx="0" cy="94918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353ABB10-7BE9-5241-B92B-9000C9713247}"/>
              </a:ext>
            </a:extLst>
          </p:cNvPr>
          <p:cNvSpPr/>
          <p:nvPr/>
        </p:nvSpPr>
        <p:spPr>
          <a:xfrm>
            <a:off x="9267752" y="2495890"/>
            <a:ext cx="12570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نهي </a:t>
            </a:r>
            <a:endParaRPr lang="en-GB" sz="3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DDCE89-D436-4A4E-B216-42F140A5CD50}"/>
              </a:ext>
            </a:extLst>
          </p:cNvPr>
          <p:cNvSpPr/>
          <p:nvPr/>
        </p:nvSpPr>
        <p:spPr>
          <a:xfrm>
            <a:off x="8452226" y="2602122"/>
            <a:ext cx="10823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</a:t>
            </a:r>
          </a:p>
        </p:txBody>
      </p:sp>
      <p:cxnSp>
        <p:nvCxnSpPr>
          <p:cNvPr id="27" name="Google Shape;502;p24">
            <a:extLst>
              <a:ext uri="{FF2B5EF4-FFF2-40B4-BE49-F238E27FC236}">
                <a16:creationId xmlns:a16="http://schemas.microsoft.com/office/drawing/2014/main" id="{F751F798-CB13-E547-ADAB-EAC53A18E8FF}"/>
              </a:ext>
            </a:extLst>
          </p:cNvPr>
          <p:cNvCxnSpPr/>
          <p:nvPr/>
        </p:nvCxnSpPr>
        <p:spPr>
          <a:xfrm>
            <a:off x="5704226" y="1258637"/>
            <a:ext cx="0" cy="1898374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" name="Google Shape;824;p44">
            <a:extLst>
              <a:ext uri="{FF2B5EF4-FFF2-40B4-BE49-F238E27FC236}">
                <a16:creationId xmlns:a16="http://schemas.microsoft.com/office/drawing/2014/main" id="{561F4036-8482-4842-B2F1-F696F1D8E1F3}"/>
              </a:ext>
            </a:extLst>
          </p:cNvPr>
          <p:cNvCxnSpPr>
            <a:cxnSpLocks/>
          </p:cNvCxnSpPr>
          <p:nvPr/>
        </p:nvCxnSpPr>
        <p:spPr>
          <a:xfrm flipH="1">
            <a:off x="4198594" y="1258637"/>
            <a:ext cx="546058" cy="2416229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1" name="Google Shape;137;p5">
            <a:extLst>
              <a:ext uri="{FF2B5EF4-FFF2-40B4-BE49-F238E27FC236}">
                <a16:creationId xmlns:a16="http://schemas.microsoft.com/office/drawing/2014/main" id="{F5CF0EA1-49A8-FB4D-B6A8-81C00FB3DB51}"/>
              </a:ext>
            </a:extLst>
          </p:cNvPr>
          <p:cNvCxnSpPr>
            <a:cxnSpLocks/>
            <a:endCxn id="33" idx="0"/>
          </p:cNvCxnSpPr>
          <p:nvPr/>
        </p:nvCxnSpPr>
        <p:spPr>
          <a:xfrm flipH="1">
            <a:off x="1516747" y="1613380"/>
            <a:ext cx="9240" cy="1041041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2" name="Google Shape;137;p5">
            <a:extLst>
              <a:ext uri="{FF2B5EF4-FFF2-40B4-BE49-F238E27FC236}">
                <a16:creationId xmlns:a16="http://schemas.microsoft.com/office/drawing/2014/main" id="{6EF8758C-F99F-A64D-9B40-6FC4C339EBA4}"/>
              </a:ext>
            </a:extLst>
          </p:cNvPr>
          <p:cNvCxnSpPr>
            <a:cxnSpLocks/>
          </p:cNvCxnSpPr>
          <p:nvPr/>
        </p:nvCxnSpPr>
        <p:spPr>
          <a:xfrm>
            <a:off x="3655750" y="1634020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53423868-9B51-024C-A40D-2AC3182CFB42}"/>
              </a:ext>
            </a:extLst>
          </p:cNvPr>
          <p:cNvSpPr/>
          <p:nvPr/>
        </p:nvSpPr>
        <p:spPr>
          <a:xfrm>
            <a:off x="710276" y="2654421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A9D9136-DB8C-4C4F-AB66-FD9CB6BBF863}"/>
              </a:ext>
            </a:extLst>
          </p:cNvPr>
          <p:cNvSpPr/>
          <p:nvPr/>
        </p:nvSpPr>
        <p:spPr>
          <a:xfrm>
            <a:off x="3014687" y="2581482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36" name="Google Shape;508;p24">
            <a:extLst>
              <a:ext uri="{FF2B5EF4-FFF2-40B4-BE49-F238E27FC236}">
                <a16:creationId xmlns:a16="http://schemas.microsoft.com/office/drawing/2014/main" id="{89DEF484-DCE6-834D-AE78-DEE1ECC2A091}"/>
              </a:ext>
            </a:extLst>
          </p:cNvPr>
          <p:cNvSpPr/>
          <p:nvPr/>
        </p:nvSpPr>
        <p:spPr>
          <a:xfrm rot="5400000">
            <a:off x="2289909" y="2024195"/>
            <a:ext cx="238412" cy="286083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9411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7" name="Google Shape;508;p24">
            <a:extLst>
              <a:ext uri="{FF2B5EF4-FFF2-40B4-BE49-F238E27FC236}">
                <a16:creationId xmlns:a16="http://schemas.microsoft.com/office/drawing/2014/main" id="{C1FF2AD7-44A6-E14D-B92C-AEF6AEDB5D3B}"/>
              </a:ext>
            </a:extLst>
          </p:cNvPr>
          <p:cNvSpPr/>
          <p:nvPr/>
        </p:nvSpPr>
        <p:spPr>
          <a:xfrm rot="5400000">
            <a:off x="8550551" y="2468685"/>
            <a:ext cx="204799" cy="402205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8" name="Google Shape;508;p24">
            <a:extLst>
              <a:ext uri="{FF2B5EF4-FFF2-40B4-BE49-F238E27FC236}">
                <a16:creationId xmlns:a16="http://schemas.microsoft.com/office/drawing/2014/main" id="{5D88992D-8C6D-D047-B061-B650CF15DD66}"/>
              </a:ext>
            </a:extLst>
          </p:cNvPr>
          <p:cNvSpPr/>
          <p:nvPr/>
        </p:nvSpPr>
        <p:spPr>
          <a:xfrm rot="5400000">
            <a:off x="3028889" y="2462291"/>
            <a:ext cx="218655" cy="424620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D56D82-57C0-8245-BF3C-4BA4CB40E544}"/>
              </a:ext>
            </a:extLst>
          </p:cNvPr>
          <p:cNvSpPr/>
          <p:nvPr/>
        </p:nvSpPr>
        <p:spPr>
          <a:xfrm>
            <a:off x="8383845" y="3266988"/>
            <a:ext cx="2036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نَتَفَ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يَنْتِفُ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اِنْتِفْ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2" name="TextBox 78">
            <a:extLst>
              <a:ext uri="{FF2B5EF4-FFF2-40B4-BE49-F238E27FC236}">
                <a16:creationId xmlns:a16="http://schemas.microsoft.com/office/drawing/2014/main" id="{2CBDC03C-4D7B-6141-B725-DF5C6C93A916}"/>
              </a:ext>
            </a:extLst>
          </p:cNvPr>
          <p:cNvSpPr txBox="1"/>
          <p:nvPr/>
        </p:nvSpPr>
        <p:spPr>
          <a:xfrm>
            <a:off x="5270496" y="5491076"/>
            <a:ext cx="4088026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600" b="0" i="0" u="none" strike="noStrike" kern="1200" cap="none" spc="0" baseline="0" dirty="0">
                <a:solidFill>
                  <a:srgbClr val="000000"/>
                </a:solidFill>
                <a:uFillTx/>
                <a:latin typeface="Traditional Arabic" pitchFamily="18"/>
                <a:cs typeface="Traditional Arabic" pitchFamily="18"/>
              </a:rPr>
              <a:t>اَلْجُمْلَةُ الْمَعْطُوْفِيَّة</a:t>
            </a:r>
            <a:endParaRPr lang="en-GB" sz="3600" b="0" i="0" u="none" strike="noStrike" kern="1200" cap="none" spc="0" baseline="0" dirty="0">
              <a:solidFill>
                <a:srgbClr val="000000"/>
              </a:solidFill>
              <a:uFillTx/>
              <a:latin typeface="Traditional Arabic" pitchFamily="18"/>
              <a:cs typeface="Traditional Arabic" pitchFamily="18"/>
            </a:endParaRPr>
          </a:p>
        </p:txBody>
      </p:sp>
      <p:sp>
        <p:nvSpPr>
          <p:cNvPr id="43" name="Google Shape;508;p24">
            <a:extLst>
              <a:ext uri="{FF2B5EF4-FFF2-40B4-BE49-F238E27FC236}">
                <a16:creationId xmlns:a16="http://schemas.microsoft.com/office/drawing/2014/main" id="{F1D6F189-B302-7548-A8BC-9BE44BEB03E7}"/>
              </a:ext>
            </a:extLst>
          </p:cNvPr>
          <p:cNvSpPr/>
          <p:nvPr/>
        </p:nvSpPr>
        <p:spPr>
          <a:xfrm rot="5400000">
            <a:off x="5822409" y="501625"/>
            <a:ext cx="182136" cy="971860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45"/>
          <p:cNvSpPr txBox="1">
            <a:spLocks noGrp="1"/>
          </p:cNvSpPr>
          <p:nvPr>
            <p:ph type="title"/>
          </p:nvPr>
        </p:nvSpPr>
        <p:spPr>
          <a:xfrm>
            <a:off x="497663" y="-143252"/>
            <a:ext cx="12323110" cy="2213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6600"/>
            </a:pPr>
            <a:r>
              <a:rPr lang="ar-AE" dirty="0">
                <a:latin typeface="Traditional Arabic" panose="02020603050405020304" pitchFamily="18" charset="-78"/>
                <a:ea typeface="Arabic Typesetting"/>
                <a:cs typeface="Traditional Arabic" panose="02020603050405020304" pitchFamily="18" charset="-78"/>
                <a:sym typeface="Arabic Typesetting"/>
              </a:rPr>
              <a:t>اِزْهَدْ فِيْ الدُّنْيَا, يُحِبَّكَ اللهُ وَ ازْهَدْ فِيْمَا عِنْدَ النَّاسِ , يُحِبَّكَ النَّاسُ</a:t>
            </a:r>
            <a:endParaRPr dirty="0">
              <a:latin typeface="Traditional Arabic" panose="02020603050405020304" pitchFamily="18" charset="-78"/>
              <a:ea typeface="Arabic Typesetting"/>
              <a:cs typeface="Traditional Arabic" panose="02020603050405020304" pitchFamily="18" charset="-78"/>
              <a:sym typeface="Arabic Typesetting"/>
            </a:endParaRPr>
          </a:p>
        </p:txBody>
      </p:sp>
      <p:sp>
        <p:nvSpPr>
          <p:cNvPr id="842" name="Google Shape;842;p45"/>
          <p:cNvSpPr/>
          <p:nvPr/>
        </p:nvSpPr>
        <p:spPr>
          <a:xfrm>
            <a:off x="9508871" y="3249291"/>
            <a:ext cx="93285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43" name="Google Shape;843;p45"/>
          <p:cNvSpPr txBox="1"/>
          <p:nvPr/>
        </p:nvSpPr>
        <p:spPr>
          <a:xfrm>
            <a:off x="7487756" y="2338339"/>
            <a:ext cx="100939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1600" dirty="0"/>
          </a:p>
        </p:txBody>
      </p:sp>
      <p:sp>
        <p:nvSpPr>
          <p:cNvPr id="844" name="Google Shape;844;p45"/>
          <p:cNvSpPr txBox="1"/>
          <p:nvPr/>
        </p:nvSpPr>
        <p:spPr>
          <a:xfrm>
            <a:off x="6112314" y="4784501"/>
            <a:ext cx="172773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45" name="Google Shape;845;p45"/>
          <p:cNvSpPr txBox="1"/>
          <p:nvPr/>
        </p:nvSpPr>
        <p:spPr>
          <a:xfrm>
            <a:off x="8810778" y="5440535"/>
            <a:ext cx="182841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46" name="Google Shape;846;p45"/>
          <p:cNvSpPr txBox="1"/>
          <p:nvPr/>
        </p:nvSpPr>
        <p:spPr>
          <a:xfrm>
            <a:off x="2804518" y="5477631"/>
            <a:ext cx="148213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53" name="Google Shape;853;p45"/>
          <p:cNvSpPr/>
          <p:nvPr/>
        </p:nvSpPr>
        <p:spPr>
          <a:xfrm>
            <a:off x="4770703" y="4875365"/>
            <a:ext cx="1325297" cy="324528"/>
          </a:xfrm>
          <a:prstGeom prst="curvedUpArrow">
            <a:avLst>
              <a:gd name="adj1" fmla="val 7199"/>
              <a:gd name="adj2" fmla="val 47676"/>
              <a:gd name="adj3" fmla="val 48609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55" name="Google Shape;855;p45"/>
          <p:cNvSpPr txBox="1"/>
          <p:nvPr/>
        </p:nvSpPr>
        <p:spPr>
          <a:xfrm>
            <a:off x="9460" y="6032074"/>
            <a:ext cx="10337800" cy="786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>
              <a:lnSpc>
                <a:spcPct val="90000"/>
              </a:lnSpc>
              <a:buClr>
                <a:srgbClr val="9E3611"/>
              </a:buClr>
              <a:buSzPts val="1700"/>
            </a:pPr>
            <a:r>
              <a:rPr lang="en-GB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151. </a:t>
            </a:r>
            <a:r>
              <a:rPr lang="ar-AE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Exercise abstinence from the world and Allah will love you, and abstain from what people have and they will love you (Tirmidhi, Ibn Majah</a:t>
            </a:r>
            <a:r>
              <a:rPr lang="en-GB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, </a:t>
            </a:r>
            <a:r>
              <a:rPr lang="en-GB" sz="2000" dirty="0" err="1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Mustadrak</a:t>
            </a:r>
            <a:r>
              <a:rPr lang="en-GB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). </a:t>
            </a:r>
          </a:p>
          <a:p>
            <a:pPr>
              <a:lnSpc>
                <a:spcPct val="90000"/>
              </a:lnSpc>
              <a:buClr>
                <a:srgbClr val="9E3611"/>
              </a:buClr>
              <a:buSzPts val="1700"/>
            </a:pPr>
            <a:r>
              <a:rPr lang="ar-AE" sz="2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 </a:t>
            </a:r>
            <a:endParaRPr dirty="0"/>
          </a:p>
        </p:txBody>
      </p:sp>
      <p:sp>
        <p:nvSpPr>
          <p:cNvPr id="858" name="Google Shape;858;p45"/>
          <p:cNvSpPr txBox="1"/>
          <p:nvPr/>
        </p:nvSpPr>
        <p:spPr>
          <a:xfrm>
            <a:off x="6876357" y="2693501"/>
            <a:ext cx="88420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فاعل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859" name="Google Shape;859;p45"/>
          <p:cNvCxnSpPr>
            <a:cxnSpLocks/>
          </p:cNvCxnSpPr>
          <p:nvPr/>
        </p:nvCxnSpPr>
        <p:spPr>
          <a:xfrm>
            <a:off x="7976036" y="1205138"/>
            <a:ext cx="0" cy="1263718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860" name="Google Shape;860;p45"/>
          <p:cNvCxnSpPr/>
          <p:nvPr/>
        </p:nvCxnSpPr>
        <p:spPr>
          <a:xfrm>
            <a:off x="2201751" y="1368700"/>
            <a:ext cx="0" cy="96142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863" name="Google Shape;863;p45"/>
          <p:cNvCxnSpPr>
            <a:cxnSpLocks/>
          </p:cNvCxnSpPr>
          <p:nvPr/>
        </p:nvCxnSpPr>
        <p:spPr>
          <a:xfrm>
            <a:off x="6096000" y="1144718"/>
            <a:ext cx="0" cy="87915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865" name="Google Shape;865;p45"/>
          <p:cNvCxnSpPr>
            <a:cxnSpLocks/>
          </p:cNvCxnSpPr>
          <p:nvPr/>
        </p:nvCxnSpPr>
        <p:spPr>
          <a:xfrm>
            <a:off x="8522774" y="1346555"/>
            <a:ext cx="0" cy="1122301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866" name="Google Shape;866;p45"/>
          <p:cNvCxnSpPr>
            <a:cxnSpLocks/>
            <a:endCxn id="858" idx="0"/>
          </p:cNvCxnSpPr>
          <p:nvPr/>
        </p:nvCxnSpPr>
        <p:spPr>
          <a:xfrm>
            <a:off x="7307119" y="1144718"/>
            <a:ext cx="11340" cy="154878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868" name="Google Shape;868;p45"/>
          <p:cNvSpPr txBox="1"/>
          <p:nvPr/>
        </p:nvSpPr>
        <p:spPr>
          <a:xfrm>
            <a:off x="4774283" y="3765517"/>
            <a:ext cx="172773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  <a:endParaRPr sz="32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869" name="Google Shape;869;p45"/>
          <p:cNvCxnSpPr>
            <a:cxnSpLocks/>
          </p:cNvCxnSpPr>
          <p:nvPr/>
        </p:nvCxnSpPr>
        <p:spPr>
          <a:xfrm>
            <a:off x="1740457" y="1158959"/>
            <a:ext cx="0" cy="126392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870" name="Google Shape;870;p45"/>
          <p:cNvCxnSpPr/>
          <p:nvPr/>
        </p:nvCxnSpPr>
        <p:spPr>
          <a:xfrm>
            <a:off x="734798" y="1332948"/>
            <a:ext cx="0" cy="81464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874" name="Google Shape;874;p45"/>
          <p:cNvSpPr/>
          <p:nvPr/>
        </p:nvSpPr>
        <p:spPr>
          <a:xfrm>
            <a:off x="4260020" y="4517043"/>
            <a:ext cx="97474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75" name="Google Shape;875;p45"/>
          <p:cNvSpPr txBox="1"/>
          <p:nvPr/>
        </p:nvSpPr>
        <p:spPr>
          <a:xfrm>
            <a:off x="1418318" y="3002164"/>
            <a:ext cx="1750463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حَبَّ، يُحِبُّ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76" name="Google Shape;876;p45"/>
          <p:cNvSpPr txBox="1"/>
          <p:nvPr/>
        </p:nvSpPr>
        <p:spPr>
          <a:xfrm>
            <a:off x="226426" y="2092097"/>
            <a:ext cx="127791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فاعل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77" name="Google Shape;877;p45"/>
          <p:cNvSpPr txBox="1"/>
          <p:nvPr/>
        </p:nvSpPr>
        <p:spPr>
          <a:xfrm>
            <a:off x="1001770" y="2317035"/>
            <a:ext cx="94105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dirty="0"/>
          </a:p>
        </p:txBody>
      </p:sp>
      <p:cxnSp>
        <p:nvCxnSpPr>
          <p:cNvPr id="48" name="Google Shape;865;p45">
            <a:extLst>
              <a:ext uri="{FF2B5EF4-FFF2-40B4-BE49-F238E27FC236}">
                <a16:creationId xmlns:a16="http://schemas.microsoft.com/office/drawing/2014/main" id="{BFAF825A-5F5B-6D4D-8E36-24B455D32031}"/>
              </a:ext>
            </a:extLst>
          </p:cNvPr>
          <p:cNvCxnSpPr/>
          <p:nvPr/>
        </p:nvCxnSpPr>
        <p:spPr>
          <a:xfrm>
            <a:off x="11013179" y="1205138"/>
            <a:ext cx="0" cy="65517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EBACCB50-57FE-694B-8A16-18A9F3F02DD9}"/>
              </a:ext>
            </a:extLst>
          </p:cNvPr>
          <p:cNvSpPr/>
          <p:nvPr/>
        </p:nvSpPr>
        <p:spPr>
          <a:xfrm>
            <a:off x="7989176" y="166592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أمر</a:t>
            </a:r>
            <a:b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</a:b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 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0B194BA-EC05-1241-83A1-E66A9CB049E6}"/>
              </a:ext>
            </a:extLst>
          </p:cNvPr>
          <p:cNvSpPr/>
          <p:nvPr/>
        </p:nvSpPr>
        <p:spPr>
          <a:xfrm>
            <a:off x="9566827" y="2386993"/>
            <a:ext cx="13051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83FAA3-1C7D-C145-92CE-BD33F5FBC3E5}"/>
              </a:ext>
            </a:extLst>
          </p:cNvPr>
          <p:cNvSpPr/>
          <p:nvPr/>
        </p:nvSpPr>
        <p:spPr>
          <a:xfrm>
            <a:off x="8983286" y="2307349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2" name="Google Shape;166;p7">
            <a:extLst>
              <a:ext uri="{FF2B5EF4-FFF2-40B4-BE49-F238E27FC236}">
                <a16:creationId xmlns:a16="http://schemas.microsoft.com/office/drawing/2014/main" id="{D433E1B4-0EFE-9E46-9613-7CFF7A3851B5}"/>
              </a:ext>
            </a:extLst>
          </p:cNvPr>
          <p:cNvCxnSpPr>
            <a:cxnSpLocks/>
          </p:cNvCxnSpPr>
          <p:nvPr/>
        </p:nvCxnSpPr>
        <p:spPr>
          <a:xfrm>
            <a:off x="5570379" y="1244711"/>
            <a:ext cx="18925" cy="259400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3" name="Google Shape;166;p7">
            <a:extLst>
              <a:ext uri="{FF2B5EF4-FFF2-40B4-BE49-F238E27FC236}">
                <a16:creationId xmlns:a16="http://schemas.microsoft.com/office/drawing/2014/main" id="{EC0156CB-F110-D341-8CBC-7195EDA7427B}"/>
              </a:ext>
            </a:extLst>
          </p:cNvPr>
          <p:cNvCxnSpPr>
            <a:cxnSpLocks/>
          </p:cNvCxnSpPr>
          <p:nvPr/>
        </p:nvCxnSpPr>
        <p:spPr>
          <a:xfrm>
            <a:off x="10286497" y="1315296"/>
            <a:ext cx="1" cy="1053643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6" name="Google Shape;166;p7">
            <a:extLst>
              <a:ext uri="{FF2B5EF4-FFF2-40B4-BE49-F238E27FC236}">
                <a16:creationId xmlns:a16="http://schemas.microsoft.com/office/drawing/2014/main" id="{9353F1CF-1D68-E240-9C94-120E14D7D215}"/>
              </a:ext>
            </a:extLst>
          </p:cNvPr>
          <p:cNvCxnSpPr>
            <a:cxnSpLocks/>
          </p:cNvCxnSpPr>
          <p:nvPr/>
        </p:nvCxnSpPr>
        <p:spPr>
          <a:xfrm>
            <a:off x="9463354" y="1292165"/>
            <a:ext cx="1" cy="1053643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7" name="Google Shape;408;p18">
            <a:extLst>
              <a:ext uri="{FF2B5EF4-FFF2-40B4-BE49-F238E27FC236}">
                <a16:creationId xmlns:a16="http://schemas.microsoft.com/office/drawing/2014/main" id="{EE21F261-C124-D44A-884C-026A58D9C450}"/>
              </a:ext>
            </a:extLst>
          </p:cNvPr>
          <p:cNvSpPr/>
          <p:nvPr/>
        </p:nvSpPr>
        <p:spPr>
          <a:xfrm rot="5400000">
            <a:off x="9693727" y="2225602"/>
            <a:ext cx="298711" cy="171959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6D6134-AADE-8B42-8B6C-F183BBE3BE9E}"/>
              </a:ext>
            </a:extLst>
          </p:cNvPr>
          <p:cNvSpPr/>
          <p:nvPr/>
        </p:nvSpPr>
        <p:spPr>
          <a:xfrm>
            <a:off x="8204653" y="2422881"/>
            <a:ext cx="12052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مضارع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3" name="Google Shape;502;p24">
            <a:extLst>
              <a:ext uri="{FF2B5EF4-FFF2-40B4-BE49-F238E27FC236}">
                <a16:creationId xmlns:a16="http://schemas.microsoft.com/office/drawing/2014/main" id="{75522312-644A-3D43-9D48-569A363E5A3D}"/>
              </a:ext>
            </a:extLst>
          </p:cNvPr>
          <p:cNvCxnSpPr>
            <a:cxnSpLocks/>
          </p:cNvCxnSpPr>
          <p:nvPr/>
        </p:nvCxnSpPr>
        <p:spPr>
          <a:xfrm>
            <a:off x="6876357" y="1307832"/>
            <a:ext cx="0" cy="3524788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0A0E302D-D32F-D647-9815-F95C5E140F82}"/>
              </a:ext>
            </a:extLst>
          </p:cNvPr>
          <p:cNvSpPr/>
          <p:nvPr/>
        </p:nvSpPr>
        <p:spPr>
          <a:xfrm>
            <a:off x="3124287" y="2070794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أمر</a:t>
            </a:r>
            <a:b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</a:b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 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CDBC340-E8A2-2244-B300-F527B4B9575F}"/>
              </a:ext>
            </a:extLst>
          </p:cNvPr>
          <p:cNvSpPr/>
          <p:nvPr/>
        </p:nvSpPr>
        <p:spPr>
          <a:xfrm>
            <a:off x="4661933" y="2509133"/>
            <a:ext cx="11470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cxnSp>
        <p:nvCxnSpPr>
          <p:cNvPr id="69" name="Google Shape;502;p24">
            <a:extLst>
              <a:ext uri="{FF2B5EF4-FFF2-40B4-BE49-F238E27FC236}">
                <a16:creationId xmlns:a16="http://schemas.microsoft.com/office/drawing/2014/main" id="{1EB876D7-73AA-264B-8B6E-AD24BA9FB8F8}"/>
              </a:ext>
            </a:extLst>
          </p:cNvPr>
          <p:cNvCxnSpPr>
            <a:cxnSpLocks/>
          </p:cNvCxnSpPr>
          <p:nvPr/>
        </p:nvCxnSpPr>
        <p:spPr>
          <a:xfrm>
            <a:off x="5137641" y="1190153"/>
            <a:ext cx="0" cy="1464696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cxnSp>
        <p:nvCxnSpPr>
          <p:cNvPr id="70" name="Google Shape;137;p5">
            <a:extLst>
              <a:ext uri="{FF2B5EF4-FFF2-40B4-BE49-F238E27FC236}">
                <a16:creationId xmlns:a16="http://schemas.microsoft.com/office/drawing/2014/main" id="{373E7383-87F6-CE43-9D7D-8AC7E414AB80}"/>
              </a:ext>
            </a:extLst>
          </p:cNvPr>
          <p:cNvCxnSpPr>
            <a:cxnSpLocks/>
          </p:cNvCxnSpPr>
          <p:nvPr/>
        </p:nvCxnSpPr>
        <p:spPr>
          <a:xfrm>
            <a:off x="4464364" y="1256222"/>
            <a:ext cx="0" cy="81385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1" name="Google Shape;137;p5">
            <a:extLst>
              <a:ext uri="{FF2B5EF4-FFF2-40B4-BE49-F238E27FC236}">
                <a16:creationId xmlns:a16="http://schemas.microsoft.com/office/drawing/2014/main" id="{3AE25D2B-ECF7-7B4D-A24D-880656CA8E5F}"/>
              </a:ext>
            </a:extLst>
          </p:cNvPr>
          <p:cNvCxnSpPr>
            <a:cxnSpLocks/>
          </p:cNvCxnSpPr>
          <p:nvPr/>
        </p:nvCxnSpPr>
        <p:spPr>
          <a:xfrm>
            <a:off x="3568951" y="1256222"/>
            <a:ext cx="0" cy="767651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D39EF8F0-A2D2-9844-9545-786216E39BC1}"/>
              </a:ext>
            </a:extLst>
          </p:cNvPr>
          <p:cNvSpPr/>
          <p:nvPr/>
        </p:nvSpPr>
        <p:spPr>
          <a:xfrm>
            <a:off x="2994817" y="1979720"/>
            <a:ext cx="123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269D838-B752-5442-9A61-13D7267B7799}"/>
              </a:ext>
            </a:extLst>
          </p:cNvPr>
          <p:cNvSpPr/>
          <p:nvPr/>
        </p:nvSpPr>
        <p:spPr>
          <a:xfrm>
            <a:off x="3988200" y="2070074"/>
            <a:ext cx="9396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74" name="Google Shape;508;p24">
            <a:extLst>
              <a:ext uri="{FF2B5EF4-FFF2-40B4-BE49-F238E27FC236}">
                <a16:creationId xmlns:a16="http://schemas.microsoft.com/office/drawing/2014/main" id="{6A841FA4-FCE0-C643-A402-CAACE5550270}"/>
              </a:ext>
            </a:extLst>
          </p:cNvPr>
          <p:cNvSpPr/>
          <p:nvPr/>
        </p:nvSpPr>
        <p:spPr>
          <a:xfrm rot="5400000">
            <a:off x="3767394" y="2180677"/>
            <a:ext cx="209866" cy="170612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16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E4B8B9F-9FF2-2548-BDB8-A9D1A5937ED7}"/>
              </a:ext>
            </a:extLst>
          </p:cNvPr>
          <p:cNvSpPr/>
          <p:nvPr/>
        </p:nvSpPr>
        <p:spPr>
          <a:xfrm>
            <a:off x="3623004" y="3098730"/>
            <a:ext cx="619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  <a:endParaRPr lang="ar-AE" sz="36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76" name="Google Shape;408;p18">
            <a:extLst>
              <a:ext uri="{FF2B5EF4-FFF2-40B4-BE49-F238E27FC236}">
                <a16:creationId xmlns:a16="http://schemas.microsoft.com/office/drawing/2014/main" id="{0F10DD7A-328E-B740-9AD7-EB569FF2784F}"/>
              </a:ext>
            </a:extLst>
          </p:cNvPr>
          <p:cNvSpPr/>
          <p:nvPr/>
        </p:nvSpPr>
        <p:spPr>
          <a:xfrm rot="5400000">
            <a:off x="4110212" y="2521138"/>
            <a:ext cx="324526" cy="23106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515636D-683A-1049-AED6-AEDBC4540156}"/>
              </a:ext>
            </a:extLst>
          </p:cNvPr>
          <p:cNvSpPr/>
          <p:nvPr/>
        </p:nvSpPr>
        <p:spPr>
          <a:xfrm>
            <a:off x="4020661" y="3786121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82" name="Google Shape;408;p18">
            <a:extLst>
              <a:ext uri="{FF2B5EF4-FFF2-40B4-BE49-F238E27FC236}">
                <a16:creationId xmlns:a16="http://schemas.microsoft.com/office/drawing/2014/main" id="{C2F63E92-B2FB-2748-8EF9-BFDFFD6B09B7}"/>
              </a:ext>
            </a:extLst>
          </p:cNvPr>
          <p:cNvSpPr/>
          <p:nvPr/>
        </p:nvSpPr>
        <p:spPr>
          <a:xfrm rot="5400000">
            <a:off x="4398844" y="3245833"/>
            <a:ext cx="324526" cy="23106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12B9EC5-BE8B-2C45-98B3-5FC2BDB8F741}"/>
              </a:ext>
            </a:extLst>
          </p:cNvPr>
          <p:cNvSpPr/>
          <p:nvPr/>
        </p:nvSpPr>
        <p:spPr>
          <a:xfrm>
            <a:off x="1944793" y="2384465"/>
            <a:ext cx="12052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مضارع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6" name="Google Shape;408;p18">
            <a:extLst>
              <a:ext uri="{FF2B5EF4-FFF2-40B4-BE49-F238E27FC236}">
                <a16:creationId xmlns:a16="http://schemas.microsoft.com/office/drawing/2014/main" id="{C07B9AE5-5E29-1F4D-8B2D-9546C30C1873}"/>
              </a:ext>
            </a:extLst>
          </p:cNvPr>
          <p:cNvSpPr/>
          <p:nvPr/>
        </p:nvSpPr>
        <p:spPr>
          <a:xfrm rot="5400000">
            <a:off x="1206741" y="3204164"/>
            <a:ext cx="324526" cy="23106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7" name="Google Shape;408;p18">
            <a:extLst>
              <a:ext uri="{FF2B5EF4-FFF2-40B4-BE49-F238E27FC236}">
                <a16:creationId xmlns:a16="http://schemas.microsoft.com/office/drawing/2014/main" id="{22589C4A-0181-E64A-B489-142853992F66}"/>
              </a:ext>
            </a:extLst>
          </p:cNvPr>
          <p:cNvSpPr/>
          <p:nvPr/>
        </p:nvSpPr>
        <p:spPr>
          <a:xfrm rot="5400000">
            <a:off x="2887064" y="2354469"/>
            <a:ext cx="394029" cy="605647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8" name="Google Shape;408;p18">
            <a:extLst>
              <a:ext uri="{FF2B5EF4-FFF2-40B4-BE49-F238E27FC236}">
                <a16:creationId xmlns:a16="http://schemas.microsoft.com/office/drawing/2014/main" id="{1B22138B-4842-7146-8397-DAB245AA06B0}"/>
              </a:ext>
            </a:extLst>
          </p:cNvPr>
          <p:cNvSpPr/>
          <p:nvPr/>
        </p:nvSpPr>
        <p:spPr>
          <a:xfrm rot="5400000">
            <a:off x="9686033" y="3089694"/>
            <a:ext cx="314177" cy="444375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693A0B-A4A3-6E40-A6C9-7A64F1D9B067}"/>
              </a:ext>
            </a:extLst>
          </p:cNvPr>
          <p:cNvSpPr/>
          <p:nvPr/>
        </p:nvSpPr>
        <p:spPr>
          <a:xfrm>
            <a:off x="802252" y="4444630"/>
            <a:ext cx="12474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جواب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امر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5" name="Google Shape;875;p45">
            <a:extLst>
              <a:ext uri="{FF2B5EF4-FFF2-40B4-BE49-F238E27FC236}">
                <a16:creationId xmlns:a16="http://schemas.microsoft.com/office/drawing/2014/main" id="{9AEF7AF9-BC91-AF45-BA48-089909B9B0B3}"/>
              </a:ext>
            </a:extLst>
          </p:cNvPr>
          <p:cNvSpPr txBox="1"/>
          <p:nvPr/>
        </p:nvSpPr>
        <p:spPr>
          <a:xfrm>
            <a:off x="1253414" y="3412023"/>
            <a:ext cx="175046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love</a:t>
            </a:r>
            <a:endParaRPr sz="20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0A833D-9C44-7248-A1BB-EB2184E1977A}"/>
              </a:ext>
            </a:extLst>
          </p:cNvPr>
          <p:cNvSpPr/>
          <p:nvPr/>
        </p:nvSpPr>
        <p:spPr>
          <a:xfrm>
            <a:off x="10773849" y="2661463"/>
            <a:ext cx="12911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زَهَدَ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يَزْهَدُ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اِزْهَدْ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F4F84198-EA02-0640-AF9A-27754179207D}"/>
              </a:ext>
            </a:extLst>
          </p:cNvPr>
          <p:cNvSpPr/>
          <p:nvPr/>
        </p:nvSpPr>
        <p:spPr>
          <a:xfrm>
            <a:off x="10853232" y="3514188"/>
            <a:ext cx="1291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renounce/ abstain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46"/>
          <p:cNvSpPr txBox="1">
            <a:spLocks noGrp="1"/>
          </p:cNvSpPr>
          <p:nvPr>
            <p:ph type="title"/>
          </p:nvPr>
        </p:nvSpPr>
        <p:spPr>
          <a:xfrm>
            <a:off x="-1" y="438912"/>
            <a:ext cx="14081755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5400"/>
            </a:pPr>
            <a:r>
              <a:rPr lang="ar-AE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كُنْ فِيْ الدُّنْيَا كَأَنَّكَ غَرِيْبٌ , أَوْ عَابِرُ سَبِيْلٍ.</a:t>
            </a:r>
            <a:endParaRPr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85" name="Google Shape;885;p46"/>
          <p:cNvSpPr txBox="1">
            <a:spLocks noGrp="1"/>
          </p:cNvSpPr>
          <p:nvPr>
            <p:ph type="body" idx="1"/>
          </p:nvPr>
        </p:nvSpPr>
        <p:spPr>
          <a:xfrm>
            <a:off x="698373" y="5586881"/>
            <a:ext cx="10058400" cy="1120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  <a:buSzPts val="1700"/>
              <a:buNone/>
            </a:pPr>
            <a:r>
              <a:rPr lang="en-GB" dirty="0"/>
              <a:t>152. </a:t>
            </a:r>
            <a:r>
              <a:rPr lang="ar-AE" dirty="0"/>
              <a:t>Be  in the world as though you were a stranger or a passerby </a:t>
            </a:r>
            <a:r>
              <a:rPr lang="en-GB" dirty="0"/>
              <a:t>(Bukhari). </a:t>
            </a:r>
          </a:p>
          <a:p>
            <a:pPr marL="0" indent="0">
              <a:spcBef>
                <a:spcPts val="0"/>
              </a:spcBef>
              <a:buSzPts val="1700"/>
              <a:buNone/>
            </a:pPr>
            <a:endParaRPr dirty="0"/>
          </a:p>
        </p:txBody>
      </p:sp>
      <p:sp>
        <p:nvSpPr>
          <p:cNvPr id="886" name="Google Shape;886;p46"/>
          <p:cNvSpPr/>
          <p:nvPr/>
        </p:nvSpPr>
        <p:spPr>
          <a:xfrm>
            <a:off x="10514114" y="2524853"/>
            <a:ext cx="202295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ناقص</a:t>
            </a:r>
            <a:endParaRPr sz="36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91" name="Google Shape;891;p46"/>
          <p:cNvSpPr/>
          <p:nvPr/>
        </p:nvSpPr>
        <p:spPr>
          <a:xfrm>
            <a:off x="10501816" y="3071233"/>
            <a:ext cx="161700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كان</a:t>
            </a:r>
            <a:r>
              <a:rPr lang="en-GB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</a:t>
            </a:r>
            <a:endParaRPr sz="36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92" name="Google Shape;892;p46"/>
          <p:cNvSpPr/>
          <p:nvPr/>
        </p:nvSpPr>
        <p:spPr>
          <a:xfrm>
            <a:off x="10247409" y="4237533"/>
            <a:ext cx="100860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</a:t>
            </a:r>
            <a:r>
              <a:rPr lang="en-GB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كان</a:t>
            </a:r>
            <a:endParaRPr sz="36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95" name="Google Shape;895;p46"/>
          <p:cNvSpPr txBox="1"/>
          <p:nvPr/>
        </p:nvSpPr>
        <p:spPr>
          <a:xfrm>
            <a:off x="1288612" y="3511658"/>
            <a:ext cx="129966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sz="28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07" name="Google Shape;907;p46"/>
          <p:cNvSpPr/>
          <p:nvPr/>
        </p:nvSpPr>
        <p:spPr>
          <a:xfrm>
            <a:off x="9328278" y="4294031"/>
            <a:ext cx="897525" cy="478488"/>
          </a:xfrm>
          <a:prstGeom prst="curvedUpArrow">
            <a:avLst>
              <a:gd name="adj1" fmla="val 7199"/>
              <a:gd name="adj2" fmla="val 47676"/>
              <a:gd name="adj3" fmla="val 45345"/>
            </a:avLst>
          </a:prstGeom>
          <a:solidFill>
            <a:srgbClr val="0432FF"/>
          </a:solidFill>
          <a:ln w="9525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31" name="Google Shape;166;p7">
            <a:extLst>
              <a:ext uri="{FF2B5EF4-FFF2-40B4-BE49-F238E27FC236}">
                <a16:creationId xmlns:a16="http://schemas.microsoft.com/office/drawing/2014/main" id="{5D4A8A26-D5FE-4A46-AA58-83845253180B}"/>
              </a:ext>
            </a:extLst>
          </p:cNvPr>
          <p:cNvCxnSpPr>
            <a:cxnSpLocks/>
          </p:cNvCxnSpPr>
          <p:nvPr/>
        </p:nvCxnSpPr>
        <p:spPr>
          <a:xfrm>
            <a:off x="8508999" y="1630192"/>
            <a:ext cx="0" cy="1254886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2" name="Google Shape;166;p7">
            <a:extLst>
              <a:ext uri="{FF2B5EF4-FFF2-40B4-BE49-F238E27FC236}">
                <a16:creationId xmlns:a16="http://schemas.microsoft.com/office/drawing/2014/main" id="{39A3577A-7374-704C-8274-F293266ABD9F}"/>
              </a:ext>
            </a:extLst>
          </p:cNvPr>
          <p:cNvCxnSpPr>
            <a:cxnSpLocks/>
          </p:cNvCxnSpPr>
          <p:nvPr/>
        </p:nvCxnSpPr>
        <p:spPr>
          <a:xfrm flipH="1">
            <a:off x="9777041" y="1720752"/>
            <a:ext cx="19435" cy="1095666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5F161FCC-6A6F-CF4F-82A8-8A783D026376}"/>
              </a:ext>
            </a:extLst>
          </p:cNvPr>
          <p:cNvSpPr/>
          <p:nvPr/>
        </p:nvSpPr>
        <p:spPr>
          <a:xfrm>
            <a:off x="8766216" y="2816418"/>
            <a:ext cx="14414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746E71C-3D0F-8648-8592-9FDD521A470B}"/>
              </a:ext>
            </a:extLst>
          </p:cNvPr>
          <p:cNvSpPr/>
          <p:nvPr/>
        </p:nvSpPr>
        <p:spPr>
          <a:xfrm>
            <a:off x="7955776" y="2939993"/>
            <a:ext cx="772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CC548F1-592B-094E-B8A4-2D040E6DE304}"/>
              </a:ext>
            </a:extLst>
          </p:cNvPr>
          <p:cNvSpPr/>
          <p:nvPr/>
        </p:nvSpPr>
        <p:spPr>
          <a:xfrm>
            <a:off x="73175" y="2693307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F108842-AFE6-584C-BA91-698A447C1B22}"/>
              </a:ext>
            </a:extLst>
          </p:cNvPr>
          <p:cNvSpPr/>
          <p:nvPr/>
        </p:nvSpPr>
        <p:spPr>
          <a:xfrm>
            <a:off x="1885098" y="2533384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cxnSp>
        <p:nvCxnSpPr>
          <p:cNvPr id="39" name="Google Shape;137;p5">
            <a:extLst>
              <a:ext uri="{FF2B5EF4-FFF2-40B4-BE49-F238E27FC236}">
                <a16:creationId xmlns:a16="http://schemas.microsoft.com/office/drawing/2014/main" id="{30D6CDDE-3D5D-7740-9968-A65C5CE3DFBB}"/>
              </a:ext>
            </a:extLst>
          </p:cNvPr>
          <p:cNvCxnSpPr>
            <a:cxnSpLocks/>
          </p:cNvCxnSpPr>
          <p:nvPr/>
        </p:nvCxnSpPr>
        <p:spPr>
          <a:xfrm>
            <a:off x="959716" y="1811684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0" name="Google Shape;137;p5">
            <a:extLst>
              <a:ext uri="{FF2B5EF4-FFF2-40B4-BE49-F238E27FC236}">
                <a16:creationId xmlns:a16="http://schemas.microsoft.com/office/drawing/2014/main" id="{E5DE8453-1B42-1B4B-8B4D-608B6B5FE564}"/>
              </a:ext>
            </a:extLst>
          </p:cNvPr>
          <p:cNvCxnSpPr>
            <a:cxnSpLocks/>
          </p:cNvCxnSpPr>
          <p:nvPr/>
        </p:nvCxnSpPr>
        <p:spPr>
          <a:xfrm>
            <a:off x="2498464" y="1685808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1" name="Google Shape;508;p24">
            <a:extLst>
              <a:ext uri="{FF2B5EF4-FFF2-40B4-BE49-F238E27FC236}">
                <a16:creationId xmlns:a16="http://schemas.microsoft.com/office/drawing/2014/main" id="{71855E38-FB31-6E41-B612-17F32CBDA219}"/>
              </a:ext>
            </a:extLst>
          </p:cNvPr>
          <p:cNvSpPr/>
          <p:nvPr/>
        </p:nvSpPr>
        <p:spPr>
          <a:xfrm rot="5400000">
            <a:off x="1550449" y="2521527"/>
            <a:ext cx="209866" cy="170612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42" name="Google Shape;502;p24">
            <a:extLst>
              <a:ext uri="{FF2B5EF4-FFF2-40B4-BE49-F238E27FC236}">
                <a16:creationId xmlns:a16="http://schemas.microsoft.com/office/drawing/2014/main" id="{2CE13A6E-CDAA-FA45-A75A-CE303EA86F7D}"/>
              </a:ext>
            </a:extLst>
          </p:cNvPr>
          <p:cNvCxnSpPr>
            <a:cxnSpLocks/>
          </p:cNvCxnSpPr>
          <p:nvPr/>
        </p:nvCxnSpPr>
        <p:spPr>
          <a:xfrm>
            <a:off x="3461789" y="1720752"/>
            <a:ext cx="0" cy="2002967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BF97C253-20BB-8C4B-BE91-33600258F3F8}"/>
              </a:ext>
            </a:extLst>
          </p:cNvPr>
          <p:cNvSpPr/>
          <p:nvPr/>
        </p:nvSpPr>
        <p:spPr>
          <a:xfrm>
            <a:off x="2588272" y="3591202"/>
            <a:ext cx="1670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cxnSp>
        <p:nvCxnSpPr>
          <p:cNvPr id="45" name="Google Shape;502;p24">
            <a:extLst>
              <a:ext uri="{FF2B5EF4-FFF2-40B4-BE49-F238E27FC236}">
                <a16:creationId xmlns:a16="http://schemas.microsoft.com/office/drawing/2014/main" id="{72F21CA8-D643-7842-8627-C33A3A975EF7}"/>
              </a:ext>
            </a:extLst>
          </p:cNvPr>
          <p:cNvCxnSpPr>
            <a:cxnSpLocks/>
          </p:cNvCxnSpPr>
          <p:nvPr/>
        </p:nvCxnSpPr>
        <p:spPr>
          <a:xfrm>
            <a:off x="5192266" y="1672554"/>
            <a:ext cx="0" cy="1913770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78E636AE-9A1A-1F4A-A548-1309D2FB19EA}"/>
              </a:ext>
            </a:extLst>
          </p:cNvPr>
          <p:cNvSpPr/>
          <p:nvPr/>
        </p:nvSpPr>
        <p:spPr>
          <a:xfrm>
            <a:off x="4181395" y="3470284"/>
            <a:ext cx="17219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48" name="Google Shape;508;p24">
            <a:extLst>
              <a:ext uri="{FF2B5EF4-FFF2-40B4-BE49-F238E27FC236}">
                <a16:creationId xmlns:a16="http://schemas.microsoft.com/office/drawing/2014/main" id="{8ED0EF13-199A-104D-A2FB-7C1C2BE5C1BF}"/>
              </a:ext>
            </a:extLst>
          </p:cNvPr>
          <p:cNvSpPr/>
          <p:nvPr/>
        </p:nvSpPr>
        <p:spPr>
          <a:xfrm rot="5400000">
            <a:off x="3512255" y="2190998"/>
            <a:ext cx="253462" cy="416677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9411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9" name="Google Shape;817;p44">
            <a:extLst>
              <a:ext uri="{FF2B5EF4-FFF2-40B4-BE49-F238E27FC236}">
                <a16:creationId xmlns:a16="http://schemas.microsoft.com/office/drawing/2014/main" id="{4397ACFA-F376-364D-A93A-456FB0DC1CDB}"/>
              </a:ext>
            </a:extLst>
          </p:cNvPr>
          <p:cNvSpPr/>
          <p:nvPr/>
        </p:nvSpPr>
        <p:spPr>
          <a:xfrm>
            <a:off x="3423597" y="4380325"/>
            <a:ext cx="13789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إنّ</a:t>
            </a:r>
            <a:endParaRPr sz="36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0" name="Google Shape;824;p44">
            <a:extLst>
              <a:ext uri="{FF2B5EF4-FFF2-40B4-BE49-F238E27FC236}">
                <a16:creationId xmlns:a16="http://schemas.microsoft.com/office/drawing/2014/main" id="{A1F3CCF2-6A3D-A94C-96B0-98C511F8BCD0}"/>
              </a:ext>
            </a:extLst>
          </p:cNvPr>
          <p:cNvCxnSpPr>
            <a:cxnSpLocks/>
          </p:cNvCxnSpPr>
          <p:nvPr/>
        </p:nvCxnSpPr>
        <p:spPr>
          <a:xfrm>
            <a:off x="6453498" y="1610696"/>
            <a:ext cx="0" cy="2113023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51" name="Google Shape;824;p44">
            <a:extLst>
              <a:ext uri="{FF2B5EF4-FFF2-40B4-BE49-F238E27FC236}">
                <a16:creationId xmlns:a16="http://schemas.microsoft.com/office/drawing/2014/main" id="{7EB71227-6E7C-EC45-A526-51F9CBBED6ED}"/>
              </a:ext>
            </a:extLst>
          </p:cNvPr>
          <p:cNvCxnSpPr>
            <a:cxnSpLocks/>
          </p:cNvCxnSpPr>
          <p:nvPr/>
        </p:nvCxnSpPr>
        <p:spPr>
          <a:xfrm>
            <a:off x="7417059" y="1610696"/>
            <a:ext cx="0" cy="1728942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54" name="Google Shape;815;p44">
            <a:extLst>
              <a:ext uri="{FF2B5EF4-FFF2-40B4-BE49-F238E27FC236}">
                <a16:creationId xmlns:a16="http://schemas.microsoft.com/office/drawing/2014/main" id="{80C364EE-9E91-EA48-B898-ED04918DD0D1}"/>
              </a:ext>
            </a:extLst>
          </p:cNvPr>
          <p:cNvSpPr/>
          <p:nvPr/>
        </p:nvSpPr>
        <p:spPr>
          <a:xfrm>
            <a:off x="6934292" y="3193699"/>
            <a:ext cx="165543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مشبهة بالفعل</a:t>
            </a:r>
            <a:endParaRPr sz="36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6" name="Google Shape;816;p44">
            <a:extLst>
              <a:ext uri="{FF2B5EF4-FFF2-40B4-BE49-F238E27FC236}">
                <a16:creationId xmlns:a16="http://schemas.microsoft.com/office/drawing/2014/main" id="{85DEABD0-D83A-0147-94CE-944DFFBCB90E}"/>
              </a:ext>
            </a:extLst>
          </p:cNvPr>
          <p:cNvSpPr/>
          <p:nvPr/>
        </p:nvSpPr>
        <p:spPr>
          <a:xfrm>
            <a:off x="6096000" y="3693351"/>
            <a:ext cx="8290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إنّ</a:t>
            </a:r>
            <a:endParaRPr sz="36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7" name="Google Shape;408;p18">
            <a:extLst>
              <a:ext uri="{FF2B5EF4-FFF2-40B4-BE49-F238E27FC236}">
                <a16:creationId xmlns:a16="http://schemas.microsoft.com/office/drawing/2014/main" id="{F77BF900-4597-C549-A2BD-F7F331C0AE79}"/>
              </a:ext>
            </a:extLst>
          </p:cNvPr>
          <p:cNvSpPr/>
          <p:nvPr/>
        </p:nvSpPr>
        <p:spPr>
          <a:xfrm rot="5400000">
            <a:off x="8921949" y="2674085"/>
            <a:ext cx="308943" cy="202295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0D616BE-761F-1F4C-983A-D419C92D3185}"/>
              </a:ext>
            </a:extLst>
          </p:cNvPr>
          <p:cNvSpPr/>
          <p:nvPr/>
        </p:nvSpPr>
        <p:spPr>
          <a:xfrm>
            <a:off x="8534464" y="3849222"/>
            <a:ext cx="865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432FF"/>
              </a:solidFill>
            </a:endParaRPr>
          </a:p>
        </p:txBody>
      </p:sp>
      <p:sp>
        <p:nvSpPr>
          <p:cNvPr id="59" name="Google Shape;892;p46">
            <a:extLst>
              <a:ext uri="{FF2B5EF4-FFF2-40B4-BE49-F238E27FC236}">
                <a16:creationId xmlns:a16="http://schemas.microsoft.com/office/drawing/2014/main" id="{EC2A5513-8361-114D-9BE0-FD627FF85FE6}"/>
              </a:ext>
            </a:extLst>
          </p:cNvPr>
          <p:cNvSpPr/>
          <p:nvPr/>
        </p:nvSpPr>
        <p:spPr>
          <a:xfrm>
            <a:off x="10225803" y="4046885"/>
            <a:ext cx="195713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432FF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Hidden </a:t>
            </a:r>
            <a:endParaRPr sz="2400" dirty="0">
              <a:solidFill>
                <a:srgbClr val="0432FF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60" name="Google Shape;166;p7">
            <a:extLst>
              <a:ext uri="{FF2B5EF4-FFF2-40B4-BE49-F238E27FC236}">
                <a16:creationId xmlns:a16="http://schemas.microsoft.com/office/drawing/2014/main" id="{AC60687F-B724-D848-88C7-AE2A10A31E0C}"/>
              </a:ext>
            </a:extLst>
          </p:cNvPr>
          <p:cNvCxnSpPr>
            <a:cxnSpLocks/>
          </p:cNvCxnSpPr>
          <p:nvPr/>
        </p:nvCxnSpPr>
        <p:spPr>
          <a:xfrm flipH="1">
            <a:off x="10807301" y="1563291"/>
            <a:ext cx="19435" cy="1095666"/>
          </a:xfrm>
          <a:prstGeom prst="straightConnector1">
            <a:avLst/>
          </a:prstGeom>
          <a:noFill/>
          <a:ln w="38100" cap="flat" cmpd="sng">
            <a:solidFill>
              <a:srgbClr val="0432FF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48"/>
          <p:cNvSpPr txBox="1">
            <a:spLocks noGrp="1"/>
          </p:cNvSpPr>
          <p:nvPr>
            <p:ph type="title"/>
          </p:nvPr>
        </p:nvSpPr>
        <p:spPr>
          <a:xfrm>
            <a:off x="689500" y="506622"/>
            <a:ext cx="11122152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5400"/>
            </a:pPr>
            <a:r>
              <a:rPr lang="ar-AE" sz="88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أَعْطُوا الْأَجِيْرَ أَجْرَهُ قَبْلَ أَنْ يَّجِفَّ عَرَقُهُ</a:t>
            </a:r>
            <a:endParaRPr sz="8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24" name="Google Shape;924;p48"/>
          <p:cNvSpPr txBox="1">
            <a:spLocks noGrp="1"/>
          </p:cNvSpPr>
          <p:nvPr>
            <p:ph type="body" idx="1"/>
          </p:nvPr>
        </p:nvSpPr>
        <p:spPr>
          <a:xfrm>
            <a:off x="381252" y="6181064"/>
            <a:ext cx="10058400" cy="1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  <a:buSzPts val="1700"/>
              <a:buNone/>
            </a:pPr>
            <a:r>
              <a:rPr lang="en-GB" dirty="0"/>
              <a:t>153. </a:t>
            </a:r>
            <a:r>
              <a:rPr lang="ar-AE" dirty="0"/>
              <a:t>Give the worker his wages before his sweat dries</a:t>
            </a:r>
            <a:r>
              <a:rPr lang="en-GB" dirty="0"/>
              <a:t> (Ibn Maja)</a:t>
            </a:r>
            <a:r>
              <a:rPr lang="ar-AE" dirty="0"/>
              <a:t>.</a:t>
            </a:r>
            <a:endParaRPr dirty="0"/>
          </a:p>
        </p:txBody>
      </p:sp>
      <p:sp>
        <p:nvSpPr>
          <p:cNvPr id="925" name="Google Shape;925;p48"/>
          <p:cNvSpPr txBox="1"/>
          <p:nvPr/>
        </p:nvSpPr>
        <p:spPr>
          <a:xfrm>
            <a:off x="10066766" y="5006834"/>
            <a:ext cx="21693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give </a:t>
            </a:r>
            <a:endParaRPr sz="20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26" name="Google Shape;926;p48"/>
          <p:cNvSpPr txBox="1"/>
          <p:nvPr/>
        </p:nvSpPr>
        <p:spPr>
          <a:xfrm>
            <a:off x="8080693" y="2942215"/>
            <a:ext cx="14313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 </a:t>
            </a:r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1</a:t>
            </a:r>
            <a:endParaRPr dirty="0"/>
          </a:p>
        </p:txBody>
      </p:sp>
      <p:sp>
        <p:nvSpPr>
          <p:cNvPr id="932" name="Google Shape;932;p48"/>
          <p:cNvSpPr/>
          <p:nvPr/>
        </p:nvSpPr>
        <p:spPr>
          <a:xfrm>
            <a:off x="2755450" y="3449793"/>
            <a:ext cx="216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جَفَّ- يَجِفُّ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34" name="Google Shape;934;p48"/>
          <p:cNvSpPr txBox="1"/>
          <p:nvPr/>
        </p:nvSpPr>
        <p:spPr>
          <a:xfrm>
            <a:off x="3218153" y="3263725"/>
            <a:ext cx="1613700" cy="7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070C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5" name="Google Shape;935;p48"/>
          <p:cNvSpPr txBox="1"/>
          <p:nvPr/>
        </p:nvSpPr>
        <p:spPr>
          <a:xfrm>
            <a:off x="4055883" y="3587495"/>
            <a:ext cx="2014113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(مفعول  فية)</a:t>
            </a:r>
          </a:p>
        </p:txBody>
      </p:sp>
      <p:cxnSp>
        <p:nvCxnSpPr>
          <p:cNvPr id="939" name="Google Shape;939;p48"/>
          <p:cNvCxnSpPr>
            <a:cxnSpLocks/>
          </p:cNvCxnSpPr>
          <p:nvPr/>
        </p:nvCxnSpPr>
        <p:spPr>
          <a:xfrm flipH="1">
            <a:off x="3424484" y="1826404"/>
            <a:ext cx="14559" cy="120052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7" name="Google Shape;502;p24">
            <a:extLst>
              <a:ext uri="{FF2B5EF4-FFF2-40B4-BE49-F238E27FC236}">
                <a16:creationId xmlns:a16="http://schemas.microsoft.com/office/drawing/2014/main" id="{A732BE04-2691-FC48-8293-F82C96798ECD}"/>
              </a:ext>
            </a:extLst>
          </p:cNvPr>
          <p:cNvCxnSpPr>
            <a:cxnSpLocks/>
          </p:cNvCxnSpPr>
          <p:nvPr/>
        </p:nvCxnSpPr>
        <p:spPr>
          <a:xfrm>
            <a:off x="8672054" y="1804898"/>
            <a:ext cx="3832" cy="122202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5736BF5D-FB8B-7547-926E-E7025417875D}"/>
              </a:ext>
            </a:extLst>
          </p:cNvPr>
          <p:cNvCxnSpPr>
            <a:cxnSpLocks/>
          </p:cNvCxnSpPr>
          <p:nvPr/>
        </p:nvCxnSpPr>
        <p:spPr>
          <a:xfrm>
            <a:off x="10630564" y="1569538"/>
            <a:ext cx="0" cy="185946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" name="Google Shape;137;p5">
            <a:extLst>
              <a:ext uri="{FF2B5EF4-FFF2-40B4-BE49-F238E27FC236}">
                <a16:creationId xmlns:a16="http://schemas.microsoft.com/office/drawing/2014/main" id="{711AD14A-D6A5-044B-9223-2E855353800C}"/>
              </a:ext>
            </a:extLst>
          </p:cNvPr>
          <p:cNvCxnSpPr>
            <a:cxnSpLocks/>
          </p:cNvCxnSpPr>
          <p:nvPr/>
        </p:nvCxnSpPr>
        <p:spPr>
          <a:xfrm>
            <a:off x="6245071" y="1577202"/>
            <a:ext cx="0" cy="196797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0" name="Google Shape;137;p5">
            <a:extLst>
              <a:ext uri="{FF2B5EF4-FFF2-40B4-BE49-F238E27FC236}">
                <a16:creationId xmlns:a16="http://schemas.microsoft.com/office/drawing/2014/main" id="{8FFA80E4-1DFC-EB41-8DDE-5AB37FD8D48E}"/>
              </a:ext>
            </a:extLst>
          </p:cNvPr>
          <p:cNvCxnSpPr>
            <a:cxnSpLocks/>
          </p:cNvCxnSpPr>
          <p:nvPr/>
        </p:nvCxnSpPr>
        <p:spPr>
          <a:xfrm flipH="1">
            <a:off x="7062327" y="1691087"/>
            <a:ext cx="13017" cy="1214638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FCC669A8-E03F-1246-B65D-B1EA229062F0}"/>
              </a:ext>
            </a:extLst>
          </p:cNvPr>
          <p:cNvSpPr/>
          <p:nvPr/>
        </p:nvSpPr>
        <p:spPr>
          <a:xfrm>
            <a:off x="-196495" y="2860200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08CFA01-8954-E14C-917B-E213CCEFC2FE}"/>
              </a:ext>
            </a:extLst>
          </p:cNvPr>
          <p:cNvSpPr/>
          <p:nvPr/>
        </p:nvSpPr>
        <p:spPr>
          <a:xfrm>
            <a:off x="1483823" y="2860200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CFA481-7DFE-A74E-9864-025C8B5FE691}"/>
              </a:ext>
            </a:extLst>
          </p:cNvPr>
          <p:cNvSpPr/>
          <p:nvPr/>
        </p:nvSpPr>
        <p:spPr>
          <a:xfrm>
            <a:off x="5535897" y="3537510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20DA8BD-C2E2-4345-86CA-FC5B05DE9CC1}"/>
              </a:ext>
            </a:extLst>
          </p:cNvPr>
          <p:cNvSpPr/>
          <p:nvPr/>
        </p:nvSpPr>
        <p:spPr>
          <a:xfrm>
            <a:off x="6559819" y="2969879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38" name="Google Shape;508;p24">
            <a:extLst>
              <a:ext uri="{FF2B5EF4-FFF2-40B4-BE49-F238E27FC236}">
                <a16:creationId xmlns:a16="http://schemas.microsoft.com/office/drawing/2014/main" id="{B9A25A99-8D73-4042-818E-5E8A1AE33CB3}"/>
              </a:ext>
            </a:extLst>
          </p:cNvPr>
          <p:cNvSpPr/>
          <p:nvPr/>
        </p:nvSpPr>
        <p:spPr>
          <a:xfrm rot="5400000">
            <a:off x="6568514" y="3358172"/>
            <a:ext cx="209866" cy="170612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9" name="Google Shape;926;p48">
            <a:extLst>
              <a:ext uri="{FF2B5EF4-FFF2-40B4-BE49-F238E27FC236}">
                <a16:creationId xmlns:a16="http://schemas.microsoft.com/office/drawing/2014/main" id="{6FC0B0BF-632E-C441-8DBB-7214075BBDA4}"/>
              </a:ext>
            </a:extLst>
          </p:cNvPr>
          <p:cNvSpPr txBox="1"/>
          <p:nvPr/>
        </p:nvSpPr>
        <p:spPr>
          <a:xfrm>
            <a:off x="6245071" y="4251729"/>
            <a:ext cx="14313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 </a:t>
            </a:r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2</a:t>
            </a:r>
            <a:endParaRPr dirty="0"/>
          </a:p>
        </p:txBody>
      </p:sp>
      <p:sp>
        <p:nvSpPr>
          <p:cNvPr id="40" name="Google Shape;508;p24">
            <a:extLst>
              <a:ext uri="{FF2B5EF4-FFF2-40B4-BE49-F238E27FC236}">
                <a16:creationId xmlns:a16="http://schemas.microsoft.com/office/drawing/2014/main" id="{8B804953-22C2-934C-96F7-B3BB3170CE9C}"/>
              </a:ext>
            </a:extLst>
          </p:cNvPr>
          <p:cNvSpPr/>
          <p:nvPr/>
        </p:nvSpPr>
        <p:spPr>
          <a:xfrm rot="5400000">
            <a:off x="7391450" y="3450054"/>
            <a:ext cx="221122" cy="307540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1" name="Google Shape;926;p48">
            <a:extLst>
              <a:ext uri="{FF2B5EF4-FFF2-40B4-BE49-F238E27FC236}">
                <a16:creationId xmlns:a16="http://schemas.microsoft.com/office/drawing/2014/main" id="{6589AA76-E505-B44E-B433-BE2EE48ECE4C}"/>
              </a:ext>
            </a:extLst>
          </p:cNvPr>
          <p:cNvSpPr txBox="1"/>
          <p:nvPr/>
        </p:nvSpPr>
        <p:spPr>
          <a:xfrm>
            <a:off x="7148839" y="5077498"/>
            <a:ext cx="14313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 به</a:t>
            </a:r>
            <a:endParaRPr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AD4451-ED1A-0A4A-A334-7BE9302017B7}"/>
              </a:ext>
            </a:extLst>
          </p:cNvPr>
          <p:cNvSpPr/>
          <p:nvPr/>
        </p:nvSpPr>
        <p:spPr>
          <a:xfrm>
            <a:off x="4471985" y="4289407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cxnSp>
        <p:nvCxnSpPr>
          <p:cNvPr id="45" name="Google Shape;137;p5">
            <a:extLst>
              <a:ext uri="{FF2B5EF4-FFF2-40B4-BE49-F238E27FC236}">
                <a16:creationId xmlns:a16="http://schemas.microsoft.com/office/drawing/2014/main" id="{2563C62F-7C91-6E4B-A755-E4BE769A2370}"/>
              </a:ext>
            </a:extLst>
          </p:cNvPr>
          <p:cNvCxnSpPr>
            <a:cxnSpLocks/>
          </p:cNvCxnSpPr>
          <p:nvPr/>
        </p:nvCxnSpPr>
        <p:spPr>
          <a:xfrm>
            <a:off x="5237468" y="1550212"/>
            <a:ext cx="0" cy="206599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6" name="Google Shape;137;p5">
            <a:extLst>
              <a:ext uri="{FF2B5EF4-FFF2-40B4-BE49-F238E27FC236}">
                <a16:creationId xmlns:a16="http://schemas.microsoft.com/office/drawing/2014/main" id="{553D174E-0DB6-C747-909D-F83E55234C10}"/>
              </a:ext>
            </a:extLst>
          </p:cNvPr>
          <p:cNvCxnSpPr>
            <a:cxnSpLocks/>
          </p:cNvCxnSpPr>
          <p:nvPr/>
        </p:nvCxnSpPr>
        <p:spPr>
          <a:xfrm>
            <a:off x="880777" y="1569538"/>
            <a:ext cx="0" cy="133618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7" name="Google Shape;137;p5">
            <a:extLst>
              <a:ext uri="{FF2B5EF4-FFF2-40B4-BE49-F238E27FC236}">
                <a16:creationId xmlns:a16="http://schemas.microsoft.com/office/drawing/2014/main" id="{24E02F21-F08A-4349-B8D5-5E199FEBF2DB}"/>
              </a:ext>
            </a:extLst>
          </p:cNvPr>
          <p:cNvCxnSpPr>
            <a:cxnSpLocks/>
          </p:cNvCxnSpPr>
          <p:nvPr/>
        </p:nvCxnSpPr>
        <p:spPr>
          <a:xfrm>
            <a:off x="1885939" y="1550212"/>
            <a:ext cx="0" cy="1309988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8" name="Google Shape;508;p24">
            <a:extLst>
              <a:ext uri="{FF2B5EF4-FFF2-40B4-BE49-F238E27FC236}">
                <a16:creationId xmlns:a16="http://schemas.microsoft.com/office/drawing/2014/main" id="{288C95E5-081A-BB48-8245-DEA1692DE51C}"/>
              </a:ext>
            </a:extLst>
          </p:cNvPr>
          <p:cNvSpPr/>
          <p:nvPr/>
        </p:nvSpPr>
        <p:spPr>
          <a:xfrm rot="5400000">
            <a:off x="1086577" y="2452232"/>
            <a:ext cx="182251" cy="236813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3D3FF4-B3B9-CE43-B312-C5D8895C0A20}"/>
              </a:ext>
            </a:extLst>
          </p:cNvPr>
          <p:cNvSpPr/>
          <p:nvPr/>
        </p:nvSpPr>
        <p:spPr>
          <a:xfrm>
            <a:off x="835489" y="3773296"/>
            <a:ext cx="756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فاعل</a:t>
            </a:r>
            <a:endParaRPr lang="en-GB" sz="3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6450AF-F51C-4045-A06B-4F2FE2DC8BA1}"/>
              </a:ext>
            </a:extLst>
          </p:cNvPr>
          <p:cNvSpPr/>
          <p:nvPr/>
        </p:nvSpPr>
        <p:spPr>
          <a:xfrm>
            <a:off x="3094556" y="2875544"/>
            <a:ext cx="6286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</a:t>
            </a:r>
            <a:endParaRPr lang="en-GB" sz="4000" dirty="0"/>
          </a:p>
        </p:txBody>
      </p:sp>
      <p:sp>
        <p:nvSpPr>
          <p:cNvPr id="55" name="Google Shape;508;p24">
            <a:extLst>
              <a:ext uri="{FF2B5EF4-FFF2-40B4-BE49-F238E27FC236}">
                <a16:creationId xmlns:a16="http://schemas.microsoft.com/office/drawing/2014/main" id="{7412208E-215E-2347-BDCC-7FD3606B2C62}"/>
              </a:ext>
            </a:extLst>
          </p:cNvPr>
          <p:cNvSpPr/>
          <p:nvPr/>
        </p:nvSpPr>
        <p:spPr>
          <a:xfrm rot="5400000">
            <a:off x="1770714" y="2659057"/>
            <a:ext cx="283359" cy="363511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393483A-3BA0-5040-B937-6C0ACDB8944B}"/>
              </a:ext>
            </a:extLst>
          </p:cNvPr>
          <p:cNvSpPr/>
          <p:nvPr/>
        </p:nvSpPr>
        <p:spPr>
          <a:xfrm>
            <a:off x="1201794" y="4612573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60" name="Google Shape;508;p24">
            <a:extLst>
              <a:ext uri="{FF2B5EF4-FFF2-40B4-BE49-F238E27FC236}">
                <a16:creationId xmlns:a16="http://schemas.microsoft.com/office/drawing/2014/main" id="{73E1BDAB-A806-EB4D-BF74-B791CFF7845E}"/>
              </a:ext>
            </a:extLst>
          </p:cNvPr>
          <p:cNvSpPr/>
          <p:nvPr/>
        </p:nvSpPr>
        <p:spPr>
          <a:xfrm rot="5400000">
            <a:off x="2799872" y="2634866"/>
            <a:ext cx="141030" cy="523600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5" name="Google Shape;932;p48">
            <a:extLst>
              <a:ext uri="{FF2B5EF4-FFF2-40B4-BE49-F238E27FC236}">
                <a16:creationId xmlns:a16="http://schemas.microsoft.com/office/drawing/2014/main" id="{016F567B-5251-E045-8FD3-368559C00A1D}"/>
              </a:ext>
            </a:extLst>
          </p:cNvPr>
          <p:cNvSpPr/>
          <p:nvPr/>
        </p:nvSpPr>
        <p:spPr>
          <a:xfrm>
            <a:off x="2775183" y="3916584"/>
            <a:ext cx="21693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To dry </a:t>
            </a:r>
            <a:endParaRPr sz="20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BD49F5-C35F-684D-88F8-FD3E40E977E3}"/>
              </a:ext>
            </a:extLst>
          </p:cNvPr>
          <p:cNvSpPr/>
          <p:nvPr/>
        </p:nvSpPr>
        <p:spPr>
          <a:xfrm>
            <a:off x="2483817" y="5316835"/>
            <a:ext cx="14686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  فية</a:t>
            </a:r>
            <a:endParaRPr lang="en-GB" sz="3600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6E89C8E-03E1-1D4B-ADAD-6DFF8F173F6F}"/>
              </a:ext>
            </a:extLst>
          </p:cNvPr>
          <p:cNvSpPr/>
          <p:nvPr/>
        </p:nvSpPr>
        <p:spPr>
          <a:xfrm>
            <a:off x="7526511" y="337761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أمر</a:t>
            </a:r>
            <a:b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</a:b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 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E3057F-B4EF-AB4F-8983-1AE0827F4965}"/>
              </a:ext>
            </a:extLst>
          </p:cNvPr>
          <p:cNvSpPr/>
          <p:nvPr/>
        </p:nvSpPr>
        <p:spPr>
          <a:xfrm>
            <a:off x="9799299" y="4447343"/>
            <a:ext cx="13789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عطو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يُعْطِيْ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49"/>
          <p:cNvSpPr txBox="1">
            <a:spLocks noGrp="1"/>
          </p:cNvSpPr>
          <p:nvPr>
            <p:ph type="title"/>
          </p:nvPr>
        </p:nvSpPr>
        <p:spPr>
          <a:xfrm>
            <a:off x="277364" y="114068"/>
            <a:ext cx="11631214" cy="1609344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5400"/>
            </a:pPr>
            <a:r>
              <a:rPr lang="ar-AE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بَشِّرُوْا  وَ  لَا  تُنَفِّرُوْا , وَ يَسِّرُوْا وَ لَا تُعَسِّرُوْا</a:t>
            </a:r>
            <a:endParaRPr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53" name="Google Shape;953;p49"/>
          <p:cNvSpPr txBox="1">
            <a:spLocks noGrp="1"/>
          </p:cNvSpPr>
          <p:nvPr>
            <p:ph type="body" idx="1"/>
          </p:nvPr>
        </p:nvSpPr>
        <p:spPr>
          <a:xfrm>
            <a:off x="277364" y="5926275"/>
            <a:ext cx="10058400" cy="1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indent="-74929">
              <a:spcBef>
                <a:spcPts val="0"/>
              </a:spcBef>
              <a:buSzPts val="1700"/>
              <a:buNone/>
            </a:pPr>
            <a:r>
              <a:rPr lang="en-GB" dirty="0"/>
              <a:t>154. </a:t>
            </a:r>
            <a:r>
              <a:rPr lang="ar-AE" dirty="0"/>
              <a:t>Give glad tidings (to </a:t>
            </a:r>
            <a:r>
              <a:rPr lang="en-GB" dirty="0"/>
              <a:t>the people) </a:t>
            </a:r>
            <a:r>
              <a:rPr lang="ar-AE" dirty="0"/>
              <a:t>and do not frighten (them) away</a:t>
            </a:r>
            <a:r>
              <a:rPr lang="en-GB" dirty="0"/>
              <a:t>), and c</a:t>
            </a:r>
            <a:r>
              <a:rPr lang="ar-AE" dirty="0"/>
              <a:t>reate ease and do not create difficulty. </a:t>
            </a:r>
            <a:r>
              <a:rPr lang="en-GB" dirty="0"/>
              <a:t>(Bukhari, Muslim). </a:t>
            </a:r>
          </a:p>
          <a:p>
            <a:pPr marL="182880" indent="-74929">
              <a:spcBef>
                <a:spcPts val="0"/>
              </a:spcBef>
              <a:buSzPts val="1700"/>
              <a:buNone/>
            </a:pPr>
            <a:endParaRPr dirty="0"/>
          </a:p>
        </p:txBody>
      </p:sp>
      <p:cxnSp>
        <p:nvCxnSpPr>
          <p:cNvPr id="955" name="Google Shape;955;p49"/>
          <p:cNvCxnSpPr/>
          <p:nvPr/>
        </p:nvCxnSpPr>
        <p:spPr>
          <a:xfrm>
            <a:off x="4431146" y="1291147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957" name="Google Shape;957;p49"/>
          <p:cNvCxnSpPr/>
          <p:nvPr/>
        </p:nvCxnSpPr>
        <p:spPr>
          <a:xfrm>
            <a:off x="7486999" y="1324212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958" name="Google Shape;958;p49"/>
          <p:cNvCxnSpPr>
            <a:cxnSpLocks/>
          </p:cNvCxnSpPr>
          <p:nvPr/>
        </p:nvCxnSpPr>
        <p:spPr>
          <a:xfrm>
            <a:off x="11019678" y="1283185"/>
            <a:ext cx="0" cy="72857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960" name="Google Shape;960;p49"/>
          <p:cNvCxnSpPr/>
          <p:nvPr/>
        </p:nvCxnSpPr>
        <p:spPr>
          <a:xfrm>
            <a:off x="1515327" y="1451911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961" name="Google Shape;961;p49"/>
          <p:cNvSpPr txBox="1"/>
          <p:nvPr/>
        </p:nvSpPr>
        <p:spPr>
          <a:xfrm>
            <a:off x="2583852" y="3463872"/>
            <a:ext cx="1396816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 عطف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62" name="Google Shape;962;p49"/>
          <p:cNvSpPr txBox="1"/>
          <p:nvPr/>
        </p:nvSpPr>
        <p:spPr>
          <a:xfrm>
            <a:off x="1003402" y="3944582"/>
            <a:ext cx="1507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63" name="Google Shape;963;p49"/>
          <p:cNvSpPr txBox="1"/>
          <p:nvPr/>
        </p:nvSpPr>
        <p:spPr>
          <a:xfrm>
            <a:off x="3636605" y="3817772"/>
            <a:ext cx="171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64" name="Google Shape;964;p49"/>
          <p:cNvSpPr txBox="1"/>
          <p:nvPr/>
        </p:nvSpPr>
        <p:spPr>
          <a:xfrm>
            <a:off x="9983899" y="1964965"/>
            <a:ext cx="20745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و فاعل امر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68" name="Google Shape;968;p49"/>
          <p:cNvSpPr txBox="1"/>
          <p:nvPr/>
        </p:nvSpPr>
        <p:spPr>
          <a:xfrm>
            <a:off x="6391782" y="2136876"/>
            <a:ext cx="20745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نهي  و فاعل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70" name="Google Shape;970;p49"/>
          <p:cNvSpPr txBox="1"/>
          <p:nvPr/>
        </p:nvSpPr>
        <p:spPr>
          <a:xfrm>
            <a:off x="6835649" y="2574891"/>
            <a:ext cx="1507200" cy="8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نَفَّرَ- يُنَفِّرُ</a:t>
            </a:r>
            <a:endParaRPr sz="2800" dirty="0">
              <a:solidFill>
                <a:srgbClr val="0070C0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975" name="Google Shape;975;p49"/>
          <p:cNvSpPr txBox="1"/>
          <p:nvPr/>
        </p:nvSpPr>
        <p:spPr>
          <a:xfrm>
            <a:off x="3393896" y="2167610"/>
            <a:ext cx="20745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و فاعل امر</a:t>
            </a:r>
            <a:endParaRPr sz="32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9" name="Google Shape;502;p24">
            <a:extLst>
              <a:ext uri="{FF2B5EF4-FFF2-40B4-BE49-F238E27FC236}">
                <a16:creationId xmlns:a16="http://schemas.microsoft.com/office/drawing/2014/main" id="{0825A267-44AC-974B-A5D1-B4ACE57E8363}"/>
              </a:ext>
            </a:extLst>
          </p:cNvPr>
          <p:cNvCxnSpPr>
            <a:cxnSpLocks/>
          </p:cNvCxnSpPr>
          <p:nvPr/>
        </p:nvCxnSpPr>
        <p:spPr>
          <a:xfrm>
            <a:off x="3166162" y="1383325"/>
            <a:ext cx="0" cy="2189167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597D85A8-7492-6B46-9122-FF6257585BB0}"/>
              </a:ext>
            </a:extLst>
          </p:cNvPr>
          <p:cNvSpPr/>
          <p:nvPr/>
        </p:nvSpPr>
        <p:spPr>
          <a:xfrm>
            <a:off x="1625359" y="2287580"/>
            <a:ext cx="11416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نهي 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D83374-A5E1-D447-A6C1-104B060C0525}"/>
              </a:ext>
            </a:extLst>
          </p:cNvPr>
          <p:cNvSpPr/>
          <p:nvPr/>
        </p:nvSpPr>
        <p:spPr>
          <a:xfrm>
            <a:off x="916233" y="2343434"/>
            <a:ext cx="9829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 فاعل</a:t>
            </a:r>
          </a:p>
        </p:txBody>
      </p:sp>
      <p:sp>
        <p:nvSpPr>
          <p:cNvPr id="32" name="Google Shape;508;p24">
            <a:extLst>
              <a:ext uri="{FF2B5EF4-FFF2-40B4-BE49-F238E27FC236}">
                <a16:creationId xmlns:a16="http://schemas.microsoft.com/office/drawing/2014/main" id="{395B2CD1-F76F-504D-8B04-30E224FAF6C8}"/>
              </a:ext>
            </a:extLst>
          </p:cNvPr>
          <p:cNvSpPr/>
          <p:nvPr/>
        </p:nvSpPr>
        <p:spPr>
          <a:xfrm rot="5400000">
            <a:off x="4265889" y="3008615"/>
            <a:ext cx="218780" cy="137321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3" name="Google Shape;508;p24">
            <a:extLst>
              <a:ext uri="{FF2B5EF4-FFF2-40B4-BE49-F238E27FC236}">
                <a16:creationId xmlns:a16="http://schemas.microsoft.com/office/drawing/2014/main" id="{5FBD35CB-CFF3-224F-9268-70FB2CEC4C07}"/>
              </a:ext>
            </a:extLst>
          </p:cNvPr>
          <p:cNvSpPr/>
          <p:nvPr/>
        </p:nvSpPr>
        <p:spPr>
          <a:xfrm rot="5400000">
            <a:off x="1410394" y="3069641"/>
            <a:ext cx="209866" cy="170612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34" name="Google Shape;502;p24">
            <a:extLst>
              <a:ext uri="{FF2B5EF4-FFF2-40B4-BE49-F238E27FC236}">
                <a16:creationId xmlns:a16="http://schemas.microsoft.com/office/drawing/2014/main" id="{6D9B50BD-2921-A64A-8088-702CF0535668}"/>
              </a:ext>
            </a:extLst>
          </p:cNvPr>
          <p:cNvCxnSpPr>
            <a:cxnSpLocks/>
          </p:cNvCxnSpPr>
          <p:nvPr/>
        </p:nvCxnSpPr>
        <p:spPr>
          <a:xfrm>
            <a:off x="5419999" y="1308760"/>
            <a:ext cx="0" cy="3162616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6" name="Google Shape;961;p49">
            <a:extLst>
              <a:ext uri="{FF2B5EF4-FFF2-40B4-BE49-F238E27FC236}">
                <a16:creationId xmlns:a16="http://schemas.microsoft.com/office/drawing/2014/main" id="{1A02DA43-D004-F14C-B91A-F951E37C35A8}"/>
              </a:ext>
            </a:extLst>
          </p:cNvPr>
          <p:cNvSpPr txBox="1"/>
          <p:nvPr/>
        </p:nvSpPr>
        <p:spPr>
          <a:xfrm>
            <a:off x="5322239" y="4310034"/>
            <a:ext cx="1565936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 عطف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7" name="Google Shape;508;p24">
            <a:extLst>
              <a:ext uri="{FF2B5EF4-FFF2-40B4-BE49-F238E27FC236}">
                <a16:creationId xmlns:a16="http://schemas.microsoft.com/office/drawing/2014/main" id="{1759514F-7A0B-2249-815F-7623D8944251}"/>
              </a:ext>
            </a:extLst>
          </p:cNvPr>
          <p:cNvSpPr/>
          <p:nvPr/>
        </p:nvSpPr>
        <p:spPr>
          <a:xfrm rot="5400000">
            <a:off x="2677314" y="2322776"/>
            <a:ext cx="208819" cy="442518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8" name="Google Shape;962;p49">
            <a:extLst>
              <a:ext uri="{FF2B5EF4-FFF2-40B4-BE49-F238E27FC236}">
                <a16:creationId xmlns:a16="http://schemas.microsoft.com/office/drawing/2014/main" id="{3903C429-2526-B844-83A8-3F5676ADE238}"/>
              </a:ext>
            </a:extLst>
          </p:cNvPr>
          <p:cNvSpPr txBox="1"/>
          <p:nvPr/>
        </p:nvSpPr>
        <p:spPr>
          <a:xfrm>
            <a:off x="2393441" y="4675307"/>
            <a:ext cx="1507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9" name="Google Shape;508;p24">
            <a:extLst>
              <a:ext uri="{FF2B5EF4-FFF2-40B4-BE49-F238E27FC236}">
                <a16:creationId xmlns:a16="http://schemas.microsoft.com/office/drawing/2014/main" id="{424E464F-9FCD-1D42-917C-5F58643AABE8}"/>
              </a:ext>
            </a:extLst>
          </p:cNvPr>
          <p:cNvSpPr/>
          <p:nvPr/>
        </p:nvSpPr>
        <p:spPr>
          <a:xfrm rot="5400000">
            <a:off x="8943035" y="1899302"/>
            <a:ext cx="170145" cy="518949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0" name="Google Shape;963;p49">
            <a:extLst>
              <a:ext uri="{FF2B5EF4-FFF2-40B4-BE49-F238E27FC236}">
                <a16:creationId xmlns:a16="http://schemas.microsoft.com/office/drawing/2014/main" id="{E4933E63-65BC-7346-91B0-9C5EE7BA5A82}"/>
              </a:ext>
            </a:extLst>
          </p:cNvPr>
          <p:cNvSpPr txBox="1"/>
          <p:nvPr/>
        </p:nvSpPr>
        <p:spPr>
          <a:xfrm>
            <a:off x="8353370" y="4602461"/>
            <a:ext cx="171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41" name="Google Shape;502;p24">
            <a:extLst>
              <a:ext uri="{FF2B5EF4-FFF2-40B4-BE49-F238E27FC236}">
                <a16:creationId xmlns:a16="http://schemas.microsoft.com/office/drawing/2014/main" id="{02B11FEB-6EC4-D144-889A-E837667F4712}"/>
              </a:ext>
            </a:extLst>
          </p:cNvPr>
          <p:cNvCxnSpPr/>
          <p:nvPr/>
        </p:nvCxnSpPr>
        <p:spPr>
          <a:xfrm>
            <a:off x="9224727" y="1394247"/>
            <a:ext cx="0" cy="1898374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2" name="Google Shape;961;p49">
            <a:extLst>
              <a:ext uri="{FF2B5EF4-FFF2-40B4-BE49-F238E27FC236}">
                <a16:creationId xmlns:a16="http://schemas.microsoft.com/office/drawing/2014/main" id="{203E8995-0540-7E42-AB11-6293D3C18E45}"/>
              </a:ext>
            </a:extLst>
          </p:cNvPr>
          <p:cNvSpPr txBox="1"/>
          <p:nvPr/>
        </p:nvSpPr>
        <p:spPr>
          <a:xfrm>
            <a:off x="8437908" y="3268878"/>
            <a:ext cx="2058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 عطف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4" name="Google Shape;508;p24">
            <a:extLst>
              <a:ext uri="{FF2B5EF4-FFF2-40B4-BE49-F238E27FC236}">
                <a16:creationId xmlns:a16="http://schemas.microsoft.com/office/drawing/2014/main" id="{324AB989-7C79-8E4D-88A7-86186B6FC3F2}"/>
              </a:ext>
            </a:extLst>
          </p:cNvPr>
          <p:cNvSpPr/>
          <p:nvPr/>
        </p:nvSpPr>
        <p:spPr>
          <a:xfrm rot="5400000">
            <a:off x="10913475" y="2594043"/>
            <a:ext cx="189869" cy="181961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5" name="Google Shape;508;p24">
            <a:extLst>
              <a:ext uri="{FF2B5EF4-FFF2-40B4-BE49-F238E27FC236}">
                <a16:creationId xmlns:a16="http://schemas.microsoft.com/office/drawing/2014/main" id="{9C7A843E-6B75-5E46-84BB-BC906BEB85F5}"/>
              </a:ext>
            </a:extLst>
          </p:cNvPr>
          <p:cNvSpPr/>
          <p:nvPr/>
        </p:nvSpPr>
        <p:spPr>
          <a:xfrm rot="5400000">
            <a:off x="7083061" y="2689892"/>
            <a:ext cx="265293" cy="181778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" name="Google Shape;963;p49">
            <a:extLst>
              <a:ext uri="{FF2B5EF4-FFF2-40B4-BE49-F238E27FC236}">
                <a16:creationId xmlns:a16="http://schemas.microsoft.com/office/drawing/2014/main" id="{4ADB52EF-476A-4145-8CC9-3F043431DFB3}"/>
              </a:ext>
            </a:extLst>
          </p:cNvPr>
          <p:cNvSpPr txBox="1"/>
          <p:nvPr/>
        </p:nvSpPr>
        <p:spPr>
          <a:xfrm>
            <a:off x="10351012" y="3636415"/>
            <a:ext cx="171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8" name="Google Shape;963;p49">
            <a:extLst>
              <a:ext uri="{FF2B5EF4-FFF2-40B4-BE49-F238E27FC236}">
                <a16:creationId xmlns:a16="http://schemas.microsoft.com/office/drawing/2014/main" id="{F652BBFD-962D-2C4A-A148-1E07CDCFA053}"/>
              </a:ext>
            </a:extLst>
          </p:cNvPr>
          <p:cNvSpPr txBox="1"/>
          <p:nvPr/>
        </p:nvSpPr>
        <p:spPr>
          <a:xfrm>
            <a:off x="6724908" y="3680715"/>
            <a:ext cx="171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sz="32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83D3DE-F810-DA4F-BCB9-30BB34B4ABC5}"/>
              </a:ext>
            </a:extLst>
          </p:cNvPr>
          <p:cNvSpPr/>
          <p:nvPr/>
        </p:nvSpPr>
        <p:spPr>
          <a:xfrm>
            <a:off x="10077227" y="2427021"/>
            <a:ext cx="18678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بَشَّرَ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يُبَشِّرُ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بَشِّرْ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53D0699-1CFD-E348-BA21-A454D38049BC}"/>
              </a:ext>
            </a:extLst>
          </p:cNvPr>
          <p:cNvSpPr/>
          <p:nvPr/>
        </p:nvSpPr>
        <p:spPr>
          <a:xfrm>
            <a:off x="9987154" y="2927413"/>
            <a:ext cx="21659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give glad tiding </a:t>
            </a:r>
          </a:p>
        </p:txBody>
      </p:sp>
      <p:sp>
        <p:nvSpPr>
          <p:cNvPr id="51" name="Google Shape;970;p49">
            <a:extLst>
              <a:ext uri="{FF2B5EF4-FFF2-40B4-BE49-F238E27FC236}">
                <a16:creationId xmlns:a16="http://schemas.microsoft.com/office/drawing/2014/main" id="{B471CF91-EC55-1D49-811A-1B65AA743F6A}"/>
              </a:ext>
            </a:extLst>
          </p:cNvPr>
          <p:cNvSpPr txBox="1"/>
          <p:nvPr/>
        </p:nvSpPr>
        <p:spPr>
          <a:xfrm>
            <a:off x="6756146" y="3013979"/>
            <a:ext cx="1507200" cy="8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To scare</a:t>
            </a:r>
            <a:endParaRPr sz="2000" dirty="0">
              <a:solidFill>
                <a:srgbClr val="0070C0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E88D04-D8F9-1B4F-B33C-BA3A122AE6AF}"/>
              </a:ext>
            </a:extLst>
          </p:cNvPr>
          <p:cNvSpPr/>
          <p:nvPr/>
        </p:nvSpPr>
        <p:spPr>
          <a:xfrm>
            <a:off x="3604468" y="2645946"/>
            <a:ext cx="16225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سَرَّ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يَسُرُّ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سُرَّ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4" name="Google Shape;970;p49">
            <a:extLst>
              <a:ext uri="{FF2B5EF4-FFF2-40B4-BE49-F238E27FC236}">
                <a16:creationId xmlns:a16="http://schemas.microsoft.com/office/drawing/2014/main" id="{34084EEA-5FF3-CC44-BFB7-01E6222703AB}"/>
              </a:ext>
            </a:extLst>
          </p:cNvPr>
          <p:cNvSpPr txBox="1"/>
          <p:nvPr/>
        </p:nvSpPr>
        <p:spPr>
          <a:xfrm>
            <a:off x="3590771" y="3106981"/>
            <a:ext cx="1733988" cy="8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To make easy </a:t>
            </a:r>
            <a:endParaRPr sz="2000" dirty="0">
              <a:solidFill>
                <a:srgbClr val="0070C0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21A6E8-574C-EA45-BD47-D5F62C11420D}"/>
              </a:ext>
            </a:extLst>
          </p:cNvPr>
          <p:cNvSpPr/>
          <p:nvPr/>
        </p:nvSpPr>
        <p:spPr>
          <a:xfrm>
            <a:off x="772294" y="2797424"/>
            <a:ext cx="20425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عَسَّرَ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يُعَسِّرُ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عَسِّرْ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6" name="Google Shape;970;p49">
            <a:extLst>
              <a:ext uri="{FF2B5EF4-FFF2-40B4-BE49-F238E27FC236}">
                <a16:creationId xmlns:a16="http://schemas.microsoft.com/office/drawing/2014/main" id="{B3BF0DB8-4F0E-CE44-B776-64907E65A2F0}"/>
              </a:ext>
            </a:extLst>
          </p:cNvPr>
          <p:cNvSpPr txBox="1"/>
          <p:nvPr/>
        </p:nvSpPr>
        <p:spPr>
          <a:xfrm>
            <a:off x="765771" y="3218518"/>
            <a:ext cx="2015953" cy="8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To make difficult  </a:t>
            </a:r>
            <a:endParaRPr sz="2000" dirty="0">
              <a:solidFill>
                <a:srgbClr val="0070C0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58" name="Google Shape;508;p24">
            <a:extLst>
              <a:ext uri="{FF2B5EF4-FFF2-40B4-BE49-F238E27FC236}">
                <a16:creationId xmlns:a16="http://schemas.microsoft.com/office/drawing/2014/main" id="{83812571-9E73-CB4B-89C3-0487F88F920E}"/>
              </a:ext>
            </a:extLst>
          </p:cNvPr>
          <p:cNvSpPr/>
          <p:nvPr/>
        </p:nvSpPr>
        <p:spPr>
          <a:xfrm rot="5400000">
            <a:off x="6349919" y="-364761"/>
            <a:ext cx="191152" cy="1126494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9" name="TextBox 78">
            <a:extLst>
              <a:ext uri="{FF2B5EF4-FFF2-40B4-BE49-F238E27FC236}">
                <a16:creationId xmlns:a16="http://schemas.microsoft.com/office/drawing/2014/main" id="{8DC7BBE9-5051-7D40-804F-23678E5B0F33}"/>
              </a:ext>
            </a:extLst>
          </p:cNvPr>
          <p:cNvSpPr txBox="1"/>
          <p:nvPr/>
        </p:nvSpPr>
        <p:spPr>
          <a:xfrm>
            <a:off x="5582007" y="5366618"/>
            <a:ext cx="4088026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3200" b="0" i="0" u="none" strike="noStrike" kern="1200" cap="none" spc="0" baseline="0" dirty="0">
                <a:solidFill>
                  <a:srgbClr val="000000"/>
                </a:solidFill>
                <a:uFillTx/>
                <a:latin typeface="Traditional Arabic" pitchFamily="18"/>
                <a:cs typeface="Traditional Arabic" pitchFamily="18"/>
              </a:rPr>
              <a:t>اَلْجُمْلَةُ الْمَعْطُوْفِيَّة</a:t>
            </a:r>
            <a:endParaRPr lang="en-GB" sz="3200" b="0" i="0" u="none" strike="noStrike" kern="1200" cap="none" spc="0" baseline="0" dirty="0">
              <a:solidFill>
                <a:srgbClr val="000000"/>
              </a:solidFill>
              <a:uFillTx/>
              <a:latin typeface="Traditional Arabic" pitchFamily="18"/>
              <a:cs typeface="Traditional Arabic" pitchFamily="1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50"/>
          <p:cNvSpPr txBox="1">
            <a:spLocks noGrp="1"/>
          </p:cNvSpPr>
          <p:nvPr>
            <p:ph type="title"/>
          </p:nvPr>
        </p:nvSpPr>
        <p:spPr>
          <a:xfrm>
            <a:off x="421191" y="307615"/>
            <a:ext cx="11349607" cy="15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5400"/>
            </a:pPr>
            <a:r>
              <a:rPr lang="ar-AE" sz="9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لَا تَسُبُّوْا الدِّيْكَ ، فَاِنَّهُ يُوْقِظُ لِلصَّلَاةِ</a:t>
            </a:r>
            <a:endParaRPr sz="9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81" name="Google Shape;981;p50"/>
          <p:cNvSpPr txBox="1">
            <a:spLocks noGrp="1"/>
          </p:cNvSpPr>
          <p:nvPr>
            <p:ph type="body" idx="1"/>
          </p:nvPr>
        </p:nvSpPr>
        <p:spPr>
          <a:xfrm>
            <a:off x="298812" y="5864533"/>
            <a:ext cx="10058400" cy="9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indent="-74929">
              <a:spcBef>
                <a:spcPts val="0"/>
              </a:spcBef>
              <a:buSzPts val="1700"/>
              <a:buNone/>
            </a:pPr>
            <a:r>
              <a:rPr lang="en-GB" dirty="0"/>
              <a:t>155. </a:t>
            </a:r>
            <a:r>
              <a:rPr lang="ar-AE" dirty="0"/>
              <a:t>Do not </a:t>
            </a:r>
            <a:r>
              <a:rPr lang="en-GB" dirty="0"/>
              <a:t>curse</a:t>
            </a:r>
            <a:r>
              <a:rPr lang="ar-AE" dirty="0"/>
              <a:t> </a:t>
            </a:r>
            <a:r>
              <a:rPr lang="en-GB" dirty="0"/>
              <a:t>because it wakes (people) for prayer (Abu Dawud).</a:t>
            </a:r>
          </a:p>
        </p:txBody>
      </p:sp>
      <p:cxnSp>
        <p:nvCxnSpPr>
          <p:cNvPr id="984" name="Google Shape;984;p50"/>
          <p:cNvCxnSpPr/>
          <p:nvPr/>
        </p:nvCxnSpPr>
        <p:spPr>
          <a:xfrm>
            <a:off x="3924102" y="1600162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986" name="Google Shape;986;p50"/>
          <p:cNvCxnSpPr/>
          <p:nvPr/>
        </p:nvCxnSpPr>
        <p:spPr>
          <a:xfrm>
            <a:off x="7996970" y="1559649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989" name="Google Shape;989;p50"/>
          <p:cNvCxnSpPr/>
          <p:nvPr/>
        </p:nvCxnSpPr>
        <p:spPr>
          <a:xfrm>
            <a:off x="10357212" y="1370706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992" name="Google Shape;992;p50"/>
          <p:cNvSpPr txBox="1"/>
          <p:nvPr/>
        </p:nvSpPr>
        <p:spPr>
          <a:xfrm>
            <a:off x="7527598" y="2595173"/>
            <a:ext cx="1431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dirty="0"/>
          </a:p>
        </p:txBody>
      </p:sp>
      <p:sp>
        <p:nvSpPr>
          <p:cNvPr id="1000" name="Google Shape;1000;p50"/>
          <p:cNvSpPr/>
          <p:nvPr/>
        </p:nvSpPr>
        <p:spPr>
          <a:xfrm>
            <a:off x="2231733" y="3868407"/>
            <a:ext cx="897600" cy="478500"/>
          </a:xfrm>
          <a:prstGeom prst="curvedUpArrow">
            <a:avLst>
              <a:gd name="adj1" fmla="val 7199"/>
              <a:gd name="adj2" fmla="val 47676"/>
              <a:gd name="adj3" fmla="val 45345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0" name="Google Shape;968;p49">
            <a:extLst>
              <a:ext uri="{FF2B5EF4-FFF2-40B4-BE49-F238E27FC236}">
                <a16:creationId xmlns:a16="http://schemas.microsoft.com/office/drawing/2014/main" id="{518C9520-83B1-4A4B-B386-728513A9FE8C}"/>
              </a:ext>
            </a:extLst>
          </p:cNvPr>
          <p:cNvSpPr txBox="1"/>
          <p:nvPr/>
        </p:nvSpPr>
        <p:spPr>
          <a:xfrm>
            <a:off x="9383465" y="2328997"/>
            <a:ext cx="2418387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نهي  و فاعل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1" name="Google Shape;166;p7">
            <a:extLst>
              <a:ext uri="{FF2B5EF4-FFF2-40B4-BE49-F238E27FC236}">
                <a16:creationId xmlns:a16="http://schemas.microsoft.com/office/drawing/2014/main" id="{94E9BC64-D1F1-184C-B0AC-6DED99D2037D}"/>
              </a:ext>
            </a:extLst>
          </p:cNvPr>
          <p:cNvCxnSpPr>
            <a:cxnSpLocks/>
          </p:cNvCxnSpPr>
          <p:nvPr/>
        </p:nvCxnSpPr>
        <p:spPr>
          <a:xfrm>
            <a:off x="2571517" y="1475875"/>
            <a:ext cx="0" cy="106683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2" name="Google Shape;166;p7">
            <a:extLst>
              <a:ext uri="{FF2B5EF4-FFF2-40B4-BE49-F238E27FC236}">
                <a16:creationId xmlns:a16="http://schemas.microsoft.com/office/drawing/2014/main" id="{9AA106CA-CD8D-E547-9AF6-F9596EEC3877}"/>
              </a:ext>
            </a:extLst>
          </p:cNvPr>
          <p:cNvCxnSpPr>
            <a:cxnSpLocks/>
          </p:cNvCxnSpPr>
          <p:nvPr/>
        </p:nvCxnSpPr>
        <p:spPr>
          <a:xfrm>
            <a:off x="1331722" y="1395173"/>
            <a:ext cx="2357" cy="1172776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3B3A3201-EE2E-AA42-8A06-94A95BA50997}"/>
              </a:ext>
            </a:extLst>
          </p:cNvPr>
          <p:cNvSpPr/>
          <p:nvPr/>
        </p:nvSpPr>
        <p:spPr>
          <a:xfrm>
            <a:off x="1750208" y="2614493"/>
            <a:ext cx="14414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E1B1D3-1A91-E148-9365-962155265D4C}"/>
              </a:ext>
            </a:extLst>
          </p:cNvPr>
          <p:cNvSpPr/>
          <p:nvPr/>
        </p:nvSpPr>
        <p:spPr>
          <a:xfrm>
            <a:off x="777732" y="2562617"/>
            <a:ext cx="772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38" name="Google Shape;408;p18">
            <a:extLst>
              <a:ext uri="{FF2B5EF4-FFF2-40B4-BE49-F238E27FC236}">
                <a16:creationId xmlns:a16="http://schemas.microsoft.com/office/drawing/2014/main" id="{50F4F7EF-CD38-3D43-A9AE-EB35E5C1A708}"/>
              </a:ext>
            </a:extLst>
          </p:cNvPr>
          <p:cNvSpPr/>
          <p:nvPr/>
        </p:nvSpPr>
        <p:spPr>
          <a:xfrm rot="5400000">
            <a:off x="1726331" y="2376270"/>
            <a:ext cx="233678" cy="189903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CE25C5-4FFD-4B4D-A812-DC347333A187}"/>
              </a:ext>
            </a:extLst>
          </p:cNvPr>
          <p:cNvSpPr/>
          <p:nvPr/>
        </p:nvSpPr>
        <p:spPr>
          <a:xfrm>
            <a:off x="1410198" y="3512261"/>
            <a:ext cx="865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40" name="Google Shape;815;p44">
            <a:extLst>
              <a:ext uri="{FF2B5EF4-FFF2-40B4-BE49-F238E27FC236}">
                <a16:creationId xmlns:a16="http://schemas.microsoft.com/office/drawing/2014/main" id="{CD749DA4-C80E-2E4D-BF52-53F7FD34D87C}"/>
              </a:ext>
            </a:extLst>
          </p:cNvPr>
          <p:cNvSpPr/>
          <p:nvPr/>
        </p:nvSpPr>
        <p:spPr>
          <a:xfrm>
            <a:off x="5169318" y="3328788"/>
            <a:ext cx="165543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مشبهة بالفعل</a:t>
            </a:r>
            <a:endParaRPr sz="36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41" name="Google Shape;824;p44">
            <a:extLst>
              <a:ext uri="{FF2B5EF4-FFF2-40B4-BE49-F238E27FC236}">
                <a16:creationId xmlns:a16="http://schemas.microsoft.com/office/drawing/2014/main" id="{1A903DAA-0BE5-A54C-81D6-5543374A25F3}"/>
              </a:ext>
            </a:extLst>
          </p:cNvPr>
          <p:cNvCxnSpPr>
            <a:cxnSpLocks/>
          </p:cNvCxnSpPr>
          <p:nvPr/>
        </p:nvCxnSpPr>
        <p:spPr>
          <a:xfrm>
            <a:off x="5328012" y="1395173"/>
            <a:ext cx="0" cy="2099761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43" name="Google Shape;824;p44">
            <a:extLst>
              <a:ext uri="{FF2B5EF4-FFF2-40B4-BE49-F238E27FC236}">
                <a16:creationId xmlns:a16="http://schemas.microsoft.com/office/drawing/2014/main" id="{43F9AA99-6004-2740-96D4-19182CEF24AF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4948149" y="1278103"/>
            <a:ext cx="0" cy="2387535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5" name="Google Shape;816;p44">
            <a:extLst>
              <a:ext uri="{FF2B5EF4-FFF2-40B4-BE49-F238E27FC236}">
                <a16:creationId xmlns:a16="http://schemas.microsoft.com/office/drawing/2014/main" id="{0671BD0B-1B46-5949-8815-2E0F9658C12B}"/>
              </a:ext>
            </a:extLst>
          </p:cNvPr>
          <p:cNvSpPr/>
          <p:nvPr/>
        </p:nvSpPr>
        <p:spPr>
          <a:xfrm>
            <a:off x="4533612" y="3665638"/>
            <a:ext cx="82907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إنّ</a:t>
            </a:r>
            <a:endParaRPr sz="36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5FCA64-A7C5-1243-9BF3-1AE78266C394}"/>
              </a:ext>
            </a:extLst>
          </p:cNvPr>
          <p:cNvSpPr/>
          <p:nvPr/>
        </p:nvSpPr>
        <p:spPr>
          <a:xfrm>
            <a:off x="3126334" y="2369065"/>
            <a:ext cx="16801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مضارع</a:t>
            </a:r>
            <a:r>
              <a:rPr lang="en-GB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+ </a:t>
            </a:r>
            <a:r>
              <a:rPr lang="en-GB" sz="36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6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8" name="Google Shape;817;p44">
            <a:extLst>
              <a:ext uri="{FF2B5EF4-FFF2-40B4-BE49-F238E27FC236}">
                <a16:creationId xmlns:a16="http://schemas.microsoft.com/office/drawing/2014/main" id="{70961BA9-8A49-7F45-97B7-1629B21231D9}"/>
              </a:ext>
            </a:extLst>
          </p:cNvPr>
          <p:cNvSpPr/>
          <p:nvPr/>
        </p:nvSpPr>
        <p:spPr>
          <a:xfrm>
            <a:off x="2103235" y="4635375"/>
            <a:ext cx="13789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 إنّ</a:t>
            </a:r>
            <a:endParaRPr sz="36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9" name="Google Shape;508;p24">
            <a:extLst>
              <a:ext uri="{FF2B5EF4-FFF2-40B4-BE49-F238E27FC236}">
                <a16:creationId xmlns:a16="http://schemas.microsoft.com/office/drawing/2014/main" id="{DC58E95D-8310-2041-BEB8-22F89ABA30B4}"/>
              </a:ext>
            </a:extLst>
          </p:cNvPr>
          <p:cNvSpPr/>
          <p:nvPr/>
        </p:nvSpPr>
        <p:spPr>
          <a:xfrm rot="5400000">
            <a:off x="2439678" y="2739790"/>
            <a:ext cx="178712" cy="356522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9411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4409DA-6CF0-4443-85EC-A553057AB0CB}"/>
              </a:ext>
            </a:extLst>
          </p:cNvPr>
          <p:cNvSpPr/>
          <p:nvPr/>
        </p:nvSpPr>
        <p:spPr>
          <a:xfrm>
            <a:off x="6071649" y="3303545"/>
            <a:ext cx="12410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 سببيّة</a:t>
            </a:r>
          </a:p>
        </p:txBody>
      </p:sp>
      <p:cxnSp>
        <p:nvCxnSpPr>
          <p:cNvPr id="51" name="Google Shape;502;p24">
            <a:extLst>
              <a:ext uri="{FF2B5EF4-FFF2-40B4-BE49-F238E27FC236}">
                <a16:creationId xmlns:a16="http://schemas.microsoft.com/office/drawing/2014/main" id="{308BAD19-9E17-244E-9C32-6E29589D234C}"/>
              </a:ext>
            </a:extLst>
          </p:cNvPr>
          <p:cNvCxnSpPr>
            <a:cxnSpLocks/>
          </p:cNvCxnSpPr>
          <p:nvPr/>
        </p:nvCxnSpPr>
        <p:spPr>
          <a:xfrm>
            <a:off x="5800180" y="1278103"/>
            <a:ext cx="500554" cy="2234158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DFE98E3-0E15-E547-AD97-DEB785842C1A}"/>
              </a:ext>
            </a:extLst>
          </p:cNvPr>
          <p:cNvSpPr/>
          <p:nvPr/>
        </p:nvSpPr>
        <p:spPr>
          <a:xfrm>
            <a:off x="9383465" y="2921171"/>
            <a:ext cx="20409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سَبَّ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يَسُبُّ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سُبَّ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98ACD0D-2839-0945-A46D-07136138F9A6}"/>
              </a:ext>
            </a:extLst>
          </p:cNvPr>
          <p:cNvSpPr/>
          <p:nvPr/>
        </p:nvSpPr>
        <p:spPr>
          <a:xfrm>
            <a:off x="9451355" y="3428294"/>
            <a:ext cx="18117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curse/ insult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4BA436-0F97-EC4E-A35F-5D4F7DB7AD5B}"/>
              </a:ext>
            </a:extLst>
          </p:cNvPr>
          <p:cNvSpPr/>
          <p:nvPr/>
        </p:nvSpPr>
        <p:spPr>
          <a:xfrm>
            <a:off x="3096798" y="3494934"/>
            <a:ext cx="13740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يَقِظَ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يَوْقَظُ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2AF08DD-848A-F747-89DC-4E1211790183}"/>
              </a:ext>
            </a:extLst>
          </p:cNvPr>
          <p:cNvSpPr/>
          <p:nvPr/>
        </p:nvSpPr>
        <p:spPr>
          <a:xfrm>
            <a:off x="3210549" y="3973029"/>
            <a:ext cx="11464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wake </a:t>
            </a:r>
          </a:p>
        </p:txBody>
      </p:sp>
      <p:sp>
        <p:nvSpPr>
          <p:cNvPr id="61" name="Google Shape;125;p4">
            <a:extLst>
              <a:ext uri="{FF2B5EF4-FFF2-40B4-BE49-F238E27FC236}">
                <a16:creationId xmlns:a16="http://schemas.microsoft.com/office/drawing/2014/main" id="{51BC5D7B-50C0-B34C-98D8-6F536FFCCB59}"/>
              </a:ext>
            </a:extLst>
          </p:cNvPr>
          <p:cNvSpPr/>
          <p:nvPr/>
        </p:nvSpPr>
        <p:spPr>
          <a:xfrm rot="5400000">
            <a:off x="5322652" y="101821"/>
            <a:ext cx="523223" cy="1025776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9EA3D12-D4C9-F44E-AE3A-8AAA6DB91CBD}"/>
              </a:ext>
            </a:extLst>
          </p:cNvPr>
          <p:cNvSpPr/>
          <p:nvPr/>
        </p:nvSpPr>
        <p:spPr>
          <a:xfrm>
            <a:off x="5271445" y="5307884"/>
            <a:ext cx="2058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جملة فعلية خبرية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8806c90f0c_0_62"/>
          <p:cNvSpPr txBox="1">
            <a:spLocks noGrp="1"/>
          </p:cNvSpPr>
          <p:nvPr>
            <p:ph type="title"/>
          </p:nvPr>
        </p:nvSpPr>
        <p:spPr>
          <a:xfrm>
            <a:off x="479334" y="357368"/>
            <a:ext cx="10781700" cy="1609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9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لَا تَتَّخِذُوْا الضَّيْعَةَ فَتَرْغَبُوْا فِيْ الدُّنْيَا</a:t>
            </a:r>
            <a:endParaRPr sz="9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13" name="Google Shape;1013;g8806c90f0c_0_62"/>
          <p:cNvSpPr txBox="1">
            <a:spLocks noGrp="1"/>
          </p:cNvSpPr>
          <p:nvPr>
            <p:ph type="body" idx="1"/>
          </p:nvPr>
        </p:nvSpPr>
        <p:spPr>
          <a:xfrm>
            <a:off x="364466" y="5867534"/>
            <a:ext cx="10058400" cy="102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GB" dirty="0"/>
              <a:t>156. </a:t>
            </a:r>
            <a:r>
              <a:rPr lang="ar-AE" dirty="0"/>
              <a:t>Do not own an estate </a:t>
            </a:r>
            <a:r>
              <a:rPr lang="en-GB" dirty="0"/>
              <a:t> and </a:t>
            </a:r>
            <a:r>
              <a:rPr lang="ar-AE" dirty="0"/>
              <a:t>thus begin to desire the world  </a:t>
            </a:r>
            <a:r>
              <a:rPr lang="en-GB" dirty="0"/>
              <a:t>(</a:t>
            </a:r>
            <a:r>
              <a:rPr lang="en-GB" dirty="0" err="1"/>
              <a:t>Tirmidhi,Mustadrak</a:t>
            </a:r>
            <a:r>
              <a:rPr lang="en-GB" dirty="0"/>
              <a:t>). </a:t>
            </a:r>
          </a:p>
          <a:p>
            <a:pPr marL="0" indent="0">
              <a:buNone/>
            </a:pPr>
            <a:endParaRPr dirty="0"/>
          </a:p>
        </p:txBody>
      </p:sp>
      <p:cxnSp>
        <p:nvCxnSpPr>
          <p:cNvPr id="1016" name="Google Shape;1016;g8806c90f0c_0_62"/>
          <p:cNvCxnSpPr>
            <a:cxnSpLocks/>
          </p:cNvCxnSpPr>
          <p:nvPr/>
        </p:nvCxnSpPr>
        <p:spPr>
          <a:xfrm>
            <a:off x="5352801" y="1462418"/>
            <a:ext cx="0" cy="1476782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018" name="Google Shape;1018;g8806c90f0c_0_62"/>
          <p:cNvCxnSpPr/>
          <p:nvPr/>
        </p:nvCxnSpPr>
        <p:spPr>
          <a:xfrm>
            <a:off x="6897106" y="1589912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019" name="Google Shape;1019;g8806c90f0c_0_62"/>
          <p:cNvCxnSpPr>
            <a:cxnSpLocks/>
          </p:cNvCxnSpPr>
          <p:nvPr/>
        </p:nvCxnSpPr>
        <p:spPr>
          <a:xfrm>
            <a:off x="9648913" y="1475319"/>
            <a:ext cx="0" cy="112289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021" name="Google Shape;1021;g8806c90f0c_0_62"/>
          <p:cNvSpPr txBox="1"/>
          <p:nvPr/>
        </p:nvSpPr>
        <p:spPr>
          <a:xfrm>
            <a:off x="6601736" y="2641588"/>
            <a:ext cx="1431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3600" dirty="0"/>
          </a:p>
        </p:txBody>
      </p:sp>
      <p:sp>
        <p:nvSpPr>
          <p:cNvPr id="1025" name="Google Shape;1025;g8806c90f0c_0_62"/>
          <p:cNvSpPr/>
          <p:nvPr/>
        </p:nvSpPr>
        <p:spPr>
          <a:xfrm>
            <a:off x="2129103" y="4303003"/>
            <a:ext cx="1940088" cy="584775"/>
          </a:xfrm>
          <a:prstGeom prst="curvedUpArrow">
            <a:avLst>
              <a:gd name="adj1" fmla="val 7199"/>
              <a:gd name="adj2" fmla="val 47676"/>
              <a:gd name="adj3" fmla="val 46699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50B3FD-38EC-504D-9674-9025F8F51C2D}"/>
              </a:ext>
            </a:extLst>
          </p:cNvPr>
          <p:cNvSpPr/>
          <p:nvPr/>
        </p:nvSpPr>
        <p:spPr>
          <a:xfrm>
            <a:off x="5026662" y="2903188"/>
            <a:ext cx="12410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 سببيّة</a:t>
            </a:r>
          </a:p>
        </p:txBody>
      </p:sp>
      <p:cxnSp>
        <p:nvCxnSpPr>
          <p:cNvPr id="22" name="Google Shape;1019;g8806c90f0c_0_62">
            <a:extLst>
              <a:ext uri="{FF2B5EF4-FFF2-40B4-BE49-F238E27FC236}">
                <a16:creationId xmlns:a16="http://schemas.microsoft.com/office/drawing/2014/main" id="{18C1FBC5-1F7E-B740-9C5E-3FE7A53E5A31}"/>
              </a:ext>
            </a:extLst>
          </p:cNvPr>
          <p:cNvCxnSpPr>
            <a:cxnSpLocks/>
          </p:cNvCxnSpPr>
          <p:nvPr/>
        </p:nvCxnSpPr>
        <p:spPr>
          <a:xfrm>
            <a:off x="4069253" y="1721480"/>
            <a:ext cx="0" cy="72146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3" name="Google Shape;166;p7">
            <a:extLst>
              <a:ext uri="{FF2B5EF4-FFF2-40B4-BE49-F238E27FC236}">
                <a16:creationId xmlns:a16="http://schemas.microsoft.com/office/drawing/2014/main" id="{FDDC0BDB-E05A-E042-9CBF-FEC827465B48}"/>
              </a:ext>
            </a:extLst>
          </p:cNvPr>
          <p:cNvCxnSpPr>
            <a:cxnSpLocks/>
          </p:cNvCxnSpPr>
          <p:nvPr/>
        </p:nvCxnSpPr>
        <p:spPr>
          <a:xfrm>
            <a:off x="2666553" y="1721480"/>
            <a:ext cx="0" cy="1233789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4" name="Google Shape;166;p7">
            <a:extLst>
              <a:ext uri="{FF2B5EF4-FFF2-40B4-BE49-F238E27FC236}">
                <a16:creationId xmlns:a16="http://schemas.microsoft.com/office/drawing/2014/main" id="{6E509E4C-7396-254E-AFD2-8AA0FEBCA5EF}"/>
              </a:ext>
            </a:extLst>
          </p:cNvPr>
          <p:cNvCxnSpPr>
            <a:cxnSpLocks/>
          </p:cNvCxnSpPr>
          <p:nvPr/>
        </p:nvCxnSpPr>
        <p:spPr>
          <a:xfrm>
            <a:off x="1317447" y="1512385"/>
            <a:ext cx="0" cy="1426815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A1D9B679-4C53-6849-A142-429885FB07A1}"/>
              </a:ext>
            </a:extLst>
          </p:cNvPr>
          <p:cNvSpPr/>
          <p:nvPr/>
        </p:nvSpPr>
        <p:spPr>
          <a:xfrm>
            <a:off x="1996829" y="2880940"/>
            <a:ext cx="13051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CEAADE-CB74-F943-B8B0-CB598C79884F}"/>
              </a:ext>
            </a:extLst>
          </p:cNvPr>
          <p:cNvSpPr/>
          <p:nvPr/>
        </p:nvSpPr>
        <p:spPr>
          <a:xfrm>
            <a:off x="1017710" y="2798419"/>
            <a:ext cx="772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29" name="Google Shape;408;p18">
            <a:extLst>
              <a:ext uri="{FF2B5EF4-FFF2-40B4-BE49-F238E27FC236}">
                <a16:creationId xmlns:a16="http://schemas.microsoft.com/office/drawing/2014/main" id="{08A0BDFD-11A4-374B-8DE8-47E14B37BE32}"/>
              </a:ext>
            </a:extLst>
          </p:cNvPr>
          <p:cNvSpPr/>
          <p:nvPr/>
        </p:nvSpPr>
        <p:spPr>
          <a:xfrm rot="5400000">
            <a:off x="1737277" y="2478708"/>
            <a:ext cx="324526" cy="23106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26E7319-9CBC-B847-96D8-644DF545F3E6}"/>
              </a:ext>
            </a:extLst>
          </p:cNvPr>
          <p:cNvSpPr/>
          <p:nvPr/>
        </p:nvSpPr>
        <p:spPr>
          <a:xfrm>
            <a:off x="1563858" y="3831560"/>
            <a:ext cx="865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1" name="Google Shape;968;p49">
            <a:extLst>
              <a:ext uri="{FF2B5EF4-FFF2-40B4-BE49-F238E27FC236}">
                <a16:creationId xmlns:a16="http://schemas.microsoft.com/office/drawing/2014/main" id="{1E80B55C-8A5B-E145-981E-7E4BA25A5F7A}"/>
              </a:ext>
            </a:extLst>
          </p:cNvPr>
          <p:cNvSpPr txBox="1"/>
          <p:nvPr/>
        </p:nvSpPr>
        <p:spPr>
          <a:xfrm>
            <a:off x="8441411" y="2557939"/>
            <a:ext cx="2418387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نهي  و فاعل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2" name="Google Shape;968;p49">
            <a:extLst>
              <a:ext uri="{FF2B5EF4-FFF2-40B4-BE49-F238E27FC236}">
                <a16:creationId xmlns:a16="http://schemas.microsoft.com/office/drawing/2014/main" id="{35BF1298-6486-CA4D-AEB6-649B02409CC5}"/>
              </a:ext>
            </a:extLst>
          </p:cNvPr>
          <p:cNvSpPr txBox="1"/>
          <p:nvPr/>
        </p:nvSpPr>
        <p:spPr>
          <a:xfrm>
            <a:off x="3274020" y="2323960"/>
            <a:ext cx="2418387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و فاعل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F79B2F-60A9-184B-A425-44391125BCDA}"/>
              </a:ext>
            </a:extLst>
          </p:cNvPr>
          <p:cNvSpPr/>
          <p:nvPr/>
        </p:nvSpPr>
        <p:spPr>
          <a:xfrm>
            <a:off x="3279333" y="2883317"/>
            <a:ext cx="15896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رَغِبَ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يَرْغَبُ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اِرْغَبْ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BF67321-85BC-FD47-AFEA-33ED638BBFF1}"/>
              </a:ext>
            </a:extLst>
          </p:cNvPr>
          <p:cNvSpPr/>
          <p:nvPr/>
        </p:nvSpPr>
        <p:spPr>
          <a:xfrm>
            <a:off x="3298239" y="3799442"/>
            <a:ext cx="15896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desire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E0622C-6E98-C043-AC56-C97E24D63C6F}"/>
              </a:ext>
            </a:extLst>
          </p:cNvPr>
          <p:cNvSpPr/>
          <p:nvPr/>
        </p:nvSpPr>
        <p:spPr>
          <a:xfrm>
            <a:off x="8573409" y="3224122"/>
            <a:ext cx="18886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اِتَّخَذَ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يَتَّخِذُ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اِتَّخِذْ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353A2C4-11D5-A34B-B6A7-9B553E334C21}"/>
              </a:ext>
            </a:extLst>
          </p:cNvPr>
          <p:cNvSpPr/>
          <p:nvPr/>
        </p:nvSpPr>
        <p:spPr>
          <a:xfrm>
            <a:off x="8592315" y="3732556"/>
            <a:ext cx="16209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take/ own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9CBA031-33BF-3B4A-9D9F-B7CB30518B67}"/>
              </a:ext>
            </a:extLst>
          </p:cNvPr>
          <p:cNvSpPr/>
          <p:nvPr/>
        </p:nvSpPr>
        <p:spPr>
          <a:xfrm>
            <a:off x="4617895" y="5270797"/>
            <a:ext cx="2058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جملة فعلية خبرية</a:t>
            </a:r>
          </a:p>
        </p:txBody>
      </p:sp>
      <p:sp>
        <p:nvSpPr>
          <p:cNvPr id="39" name="Google Shape;125;p4">
            <a:extLst>
              <a:ext uri="{FF2B5EF4-FFF2-40B4-BE49-F238E27FC236}">
                <a16:creationId xmlns:a16="http://schemas.microsoft.com/office/drawing/2014/main" id="{CF3C202E-1F55-EA46-8561-E3A0F0DFD9B3}"/>
              </a:ext>
            </a:extLst>
          </p:cNvPr>
          <p:cNvSpPr/>
          <p:nvPr/>
        </p:nvSpPr>
        <p:spPr>
          <a:xfrm rot="5400000">
            <a:off x="5346603" y="-27275"/>
            <a:ext cx="523223" cy="1025776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8806c90f0c_0_106"/>
          <p:cNvSpPr txBox="1">
            <a:spLocks noGrp="1"/>
          </p:cNvSpPr>
          <p:nvPr>
            <p:ph type="title"/>
          </p:nvPr>
        </p:nvSpPr>
        <p:spPr>
          <a:xfrm>
            <a:off x="236250" y="290811"/>
            <a:ext cx="11719500" cy="1216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ar-AE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خَالِفُوْا الْمُشْرِكِيْنَ , أَوْفِرُوا اللُّحَى وَ احْفُوا الشَّوَارِبَ</a:t>
            </a:r>
            <a:endParaRPr sz="7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34" name="Google Shape;1034;g8806c90f0c_0_106"/>
          <p:cNvSpPr txBox="1">
            <a:spLocks noGrp="1"/>
          </p:cNvSpPr>
          <p:nvPr>
            <p:ph type="body" idx="1"/>
          </p:nvPr>
        </p:nvSpPr>
        <p:spPr>
          <a:xfrm>
            <a:off x="550944" y="5742514"/>
            <a:ext cx="10058400" cy="1216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GB" dirty="0"/>
              <a:t>157. </a:t>
            </a:r>
            <a:r>
              <a:rPr lang="ar-AE" dirty="0"/>
              <a:t>Oppose the </a:t>
            </a:r>
            <a:r>
              <a:rPr lang="en-GB" dirty="0"/>
              <a:t>polytheists; lengthen the beard and clip the moustache (Bukhari, Muslim). 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</p:txBody>
      </p:sp>
      <p:cxnSp>
        <p:nvCxnSpPr>
          <p:cNvPr id="1035" name="Google Shape;1035;g8806c90f0c_0_106"/>
          <p:cNvCxnSpPr/>
          <p:nvPr/>
        </p:nvCxnSpPr>
        <p:spPr>
          <a:xfrm>
            <a:off x="2926243" y="1295131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036" name="Google Shape;1036;g8806c90f0c_0_106"/>
          <p:cNvCxnSpPr>
            <a:cxnSpLocks/>
          </p:cNvCxnSpPr>
          <p:nvPr/>
        </p:nvCxnSpPr>
        <p:spPr>
          <a:xfrm>
            <a:off x="4019752" y="1295131"/>
            <a:ext cx="0" cy="1889387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038" name="Google Shape;1038;g8806c90f0c_0_106"/>
          <p:cNvCxnSpPr/>
          <p:nvPr/>
        </p:nvCxnSpPr>
        <p:spPr>
          <a:xfrm>
            <a:off x="5261706" y="1434413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040" name="Google Shape;1040;g8806c90f0c_0_106"/>
          <p:cNvCxnSpPr/>
          <p:nvPr/>
        </p:nvCxnSpPr>
        <p:spPr>
          <a:xfrm>
            <a:off x="6753167" y="1427937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041" name="Google Shape;1041;g8806c90f0c_0_106"/>
          <p:cNvCxnSpPr/>
          <p:nvPr/>
        </p:nvCxnSpPr>
        <p:spPr>
          <a:xfrm>
            <a:off x="8966761" y="1305812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042" name="Google Shape;1042;g8806c90f0c_0_106"/>
          <p:cNvCxnSpPr/>
          <p:nvPr/>
        </p:nvCxnSpPr>
        <p:spPr>
          <a:xfrm>
            <a:off x="10812200" y="1305812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044" name="Google Shape;1044;g8806c90f0c_0_106"/>
          <p:cNvSpPr txBox="1"/>
          <p:nvPr/>
        </p:nvSpPr>
        <p:spPr>
          <a:xfrm>
            <a:off x="8392555" y="2303431"/>
            <a:ext cx="1431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dirty="0"/>
          </a:p>
        </p:txBody>
      </p:sp>
      <p:sp>
        <p:nvSpPr>
          <p:cNvPr id="1046" name="Google Shape;1046;g8806c90f0c_0_106"/>
          <p:cNvSpPr txBox="1"/>
          <p:nvPr/>
        </p:nvSpPr>
        <p:spPr>
          <a:xfrm>
            <a:off x="3584796" y="3106216"/>
            <a:ext cx="171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 عطف</a:t>
            </a:r>
            <a:endParaRPr sz="3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047" name="Google Shape;1047;g8806c90f0c_0_106"/>
          <p:cNvSpPr txBox="1"/>
          <p:nvPr/>
        </p:nvSpPr>
        <p:spPr>
          <a:xfrm>
            <a:off x="1246435" y="4222594"/>
            <a:ext cx="1507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sz="3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048" name="Google Shape;1048;g8806c90f0c_0_106"/>
          <p:cNvSpPr txBox="1"/>
          <p:nvPr/>
        </p:nvSpPr>
        <p:spPr>
          <a:xfrm>
            <a:off x="5457507" y="4067471"/>
            <a:ext cx="171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052" name="Google Shape;1052;g8806c90f0c_0_106"/>
          <p:cNvSpPr txBox="1"/>
          <p:nvPr/>
        </p:nvSpPr>
        <p:spPr>
          <a:xfrm>
            <a:off x="391016" y="2342972"/>
            <a:ext cx="1431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1800" dirty="0"/>
          </a:p>
        </p:txBody>
      </p:sp>
      <p:sp>
        <p:nvSpPr>
          <p:cNvPr id="1053" name="Google Shape;1053;g8806c90f0c_0_106"/>
          <p:cNvSpPr txBox="1"/>
          <p:nvPr/>
        </p:nvSpPr>
        <p:spPr>
          <a:xfrm>
            <a:off x="4864494" y="2461263"/>
            <a:ext cx="1431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dirty="0"/>
          </a:p>
        </p:txBody>
      </p:sp>
      <p:sp>
        <p:nvSpPr>
          <p:cNvPr id="23" name="Google Shape;975;p49">
            <a:extLst>
              <a:ext uri="{FF2B5EF4-FFF2-40B4-BE49-F238E27FC236}">
                <a16:creationId xmlns:a16="http://schemas.microsoft.com/office/drawing/2014/main" id="{DFC99652-4D1C-CA46-8B5E-1228D1DD17D3}"/>
              </a:ext>
            </a:extLst>
          </p:cNvPr>
          <p:cNvSpPr txBox="1"/>
          <p:nvPr/>
        </p:nvSpPr>
        <p:spPr>
          <a:xfrm>
            <a:off x="6083933" y="2442713"/>
            <a:ext cx="20745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و فاعل امر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4" name="Google Shape;975;p49">
            <a:extLst>
              <a:ext uri="{FF2B5EF4-FFF2-40B4-BE49-F238E27FC236}">
                <a16:creationId xmlns:a16="http://schemas.microsoft.com/office/drawing/2014/main" id="{6B0DDB68-FEEE-934D-99C5-800763FFC854}"/>
              </a:ext>
            </a:extLst>
          </p:cNvPr>
          <p:cNvSpPr txBox="1"/>
          <p:nvPr/>
        </p:nvSpPr>
        <p:spPr>
          <a:xfrm>
            <a:off x="9835518" y="2408713"/>
            <a:ext cx="20745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و فاعل امر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7" name="Google Shape;975;p49">
            <a:extLst>
              <a:ext uri="{FF2B5EF4-FFF2-40B4-BE49-F238E27FC236}">
                <a16:creationId xmlns:a16="http://schemas.microsoft.com/office/drawing/2014/main" id="{711AD1E2-D794-504A-A29A-157C12493B1C}"/>
              </a:ext>
            </a:extLst>
          </p:cNvPr>
          <p:cNvSpPr txBox="1"/>
          <p:nvPr/>
        </p:nvSpPr>
        <p:spPr>
          <a:xfrm>
            <a:off x="1716385" y="2181113"/>
            <a:ext cx="20745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و فاعل امر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8" name="Google Shape;1035;g8806c90f0c_0_106">
            <a:extLst>
              <a:ext uri="{FF2B5EF4-FFF2-40B4-BE49-F238E27FC236}">
                <a16:creationId xmlns:a16="http://schemas.microsoft.com/office/drawing/2014/main" id="{98ACCF3A-17CE-B348-A233-30872E98E357}"/>
              </a:ext>
            </a:extLst>
          </p:cNvPr>
          <p:cNvCxnSpPr/>
          <p:nvPr/>
        </p:nvCxnSpPr>
        <p:spPr>
          <a:xfrm>
            <a:off x="963240" y="1427937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9" name="Google Shape;508;p24">
            <a:extLst>
              <a:ext uri="{FF2B5EF4-FFF2-40B4-BE49-F238E27FC236}">
                <a16:creationId xmlns:a16="http://schemas.microsoft.com/office/drawing/2014/main" id="{1836467E-42E4-FB4C-9664-BF7A2DE18518}"/>
              </a:ext>
            </a:extLst>
          </p:cNvPr>
          <p:cNvSpPr/>
          <p:nvPr/>
        </p:nvSpPr>
        <p:spPr>
          <a:xfrm rot="5400000">
            <a:off x="6283493" y="2438081"/>
            <a:ext cx="236708" cy="307470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0" name="Google Shape;508;p24">
            <a:extLst>
              <a:ext uri="{FF2B5EF4-FFF2-40B4-BE49-F238E27FC236}">
                <a16:creationId xmlns:a16="http://schemas.microsoft.com/office/drawing/2014/main" id="{AC92888E-F014-A449-B0DF-382BA6214F7D}"/>
              </a:ext>
            </a:extLst>
          </p:cNvPr>
          <p:cNvSpPr/>
          <p:nvPr/>
        </p:nvSpPr>
        <p:spPr>
          <a:xfrm rot="5400000">
            <a:off x="1718240" y="2404422"/>
            <a:ext cx="249400" cy="321338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50BA5F-2988-6343-A080-AD720DA86543}"/>
              </a:ext>
            </a:extLst>
          </p:cNvPr>
          <p:cNvSpPr/>
          <p:nvPr/>
        </p:nvSpPr>
        <p:spPr>
          <a:xfrm>
            <a:off x="9668752" y="3014236"/>
            <a:ext cx="24080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خَالَفَ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يُخَالِفُ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خَالِفْ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E998B8F-A532-284D-AD69-871EA77E8D56}"/>
              </a:ext>
            </a:extLst>
          </p:cNvPr>
          <p:cNvSpPr/>
          <p:nvPr/>
        </p:nvSpPr>
        <p:spPr>
          <a:xfrm>
            <a:off x="6264683" y="2998289"/>
            <a:ext cx="11897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أَوْفَرَ- يُوْفِرُ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FD5AC0C-6B9C-9944-81E7-CE8BEFBE7DC8}"/>
              </a:ext>
            </a:extLst>
          </p:cNvPr>
          <p:cNvSpPr/>
          <p:nvPr/>
        </p:nvSpPr>
        <p:spPr>
          <a:xfrm>
            <a:off x="6111596" y="3519260"/>
            <a:ext cx="1495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lengthen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911A52-3E8A-484C-AC5A-F05E926DCFD8}"/>
              </a:ext>
            </a:extLst>
          </p:cNvPr>
          <p:cNvSpPr/>
          <p:nvPr/>
        </p:nvSpPr>
        <p:spPr>
          <a:xfrm>
            <a:off x="2102117" y="2784408"/>
            <a:ext cx="981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clip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2DE1F7D-A4BB-5241-9597-E4EE3B36D1F3}"/>
              </a:ext>
            </a:extLst>
          </p:cNvPr>
          <p:cNvSpPr/>
          <p:nvPr/>
        </p:nvSpPr>
        <p:spPr>
          <a:xfrm>
            <a:off x="9800642" y="3623051"/>
            <a:ext cx="13276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oppose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0BDBF9-81B1-9E49-AA15-89F4F32F9C45}"/>
              </a:ext>
            </a:extLst>
          </p:cNvPr>
          <p:cNvSpPr/>
          <p:nvPr/>
        </p:nvSpPr>
        <p:spPr>
          <a:xfrm>
            <a:off x="4617895" y="5270797"/>
            <a:ext cx="2058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جملة فعلية خبرية</a:t>
            </a:r>
          </a:p>
        </p:txBody>
      </p:sp>
      <p:sp>
        <p:nvSpPr>
          <p:cNvPr id="38" name="Google Shape;125;p4">
            <a:extLst>
              <a:ext uri="{FF2B5EF4-FFF2-40B4-BE49-F238E27FC236}">
                <a16:creationId xmlns:a16="http://schemas.microsoft.com/office/drawing/2014/main" id="{5381ED8B-E51D-714D-BEFA-8B2BA9FECF94}"/>
              </a:ext>
            </a:extLst>
          </p:cNvPr>
          <p:cNvSpPr/>
          <p:nvPr/>
        </p:nvSpPr>
        <p:spPr>
          <a:xfrm rot="5400000">
            <a:off x="5346603" y="-27275"/>
            <a:ext cx="523223" cy="1025776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g8824788be9_1_0"/>
          <p:cNvSpPr txBox="1">
            <a:spLocks noGrp="1"/>
          </p:cNvSpPr>
          <p:nvPr>
            <p:ph type="title"/>
          </p:nvPr>
        </p:nvSpPr>
        <p:spPr>
          <a:xfrm>
            <a:off x="95536" y="484625"/>
            <a:ext cx="11845114" cy="1561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ar-AE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أَطْعِمُوْا الْجَائِعَ  وَ عُوْدُوْا الْمَرِيْضَ وَ فُكُّوْا الْعَانِيَ</a:t>
            </a:r>
            <a:endParaRPr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59" name="Google Shape;1059;g8824788be9_1_0"/>
          <p:cNvSpPr txBox="1">
            <a:spLocks noGrp="1"/>
          </p:cNvSpPr>
          <p:nvPr>
            <p:ph type="body" idx="1"/>
          </p:nvPr>
        </p:nvSpPr>
        <p:spPr>
          <a:xfrm>
            <a:off x="793845" y="5587086"/>
            <a:ext cx="10058400" cy="1008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GB" dirty="0"/>
              <a:t>158. </a:t>
            </a:r>
            <a:r>
              <a:rPr lang="ar-AE" dirty="0"/>
              <a:t>Feed the hungry, Visit the sick and free slave</a:t>
            </a:r>
            <a:r>
              <a:rPr lang="en-GB" dirty="0"/>
              <a:t>s </a:t>
            </a:r>
            <a:r>
              <a:rPr lang="en-GB" i="1" dirty="0"/>
              <a:t>(Bukhari, Abu Dawud). </a:t>
            </a:r>
            <a:endParaRPr lang="en-GB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1060" name="Google Shape;1060;g8824788be9_1_0"/>
          <p:cNvCxnSpPr/>
          <p:nvPr/>
        </p:nvCxnSpPr>
        <p:spPr>
          <a:xfrm>
            <a:off x="1006000" y="1684288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062" name="Google Shape;1062;g8824788be9_1_0"/>
          <p:cNvCxnSpPr/>
          <p:nvPr/>
        </p:nvCxnSpPr>
        <p:spPr>
          <a:xfrm>
            <a:off x="4770702" y="1707888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064" name="Google Shape;1064;g8824788be9_1_0"/>
          <p:cNvCxnSpPr>
            <a:cxnSpLocks/>
          </p:cNvCxnSpPr>
          <p:nvPr/>
        </p:nvCxnSpPr>
        <p:spPr>
          <a:xfrm>
            <a:off x="8957964" y="1684288"/>
            <a:ext cx="0" cy="117905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065" name="Google Shape;1065;g8824788be9_1_0"/>
          <p:cNvCxnSpPr>
            <a:cxnSpLocks/>
          </p:cNvCxnSpPr>
          <p:nvPr/>
        </p:nvCxnSpPr>
        <p:spPr>
          <a:xfrm>
            <a:off x="10681784" y="1636187"/>
            <a:ext cx="0" cy="81313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066" name="Google Shape;1066;g8824788be9_1_0"/>
          <p:cNvCxnSpPr/>
          <p:nvPr/>
        </p:nvCxnSpPr>
        <p:spPr>
          <a:xfrm>
            <a:off x="6571652" y="1669312"/>
            <a:ext cx="4800" cy="103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068" name="Google Shape;1068;g8824788be9_1_0"/>
          <p:cNvSpPr txBox="1"/>
          <p:nvPr/>
        </p:nvSpPr>
        <p:spPr>
          <a:xfrm>
            <a:off x="8531651" y="2716188"/>
            <a:ext cx="1431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3600" dirty="0"/>
          </a:p>
        </p:txBody>
      </p:sp>
      <p:sp>
        <p:nvSpPr>
          <p:cNvPr id="1069" name="Google Shape;1069;g8824788be9_1_0"/>
          <p:cNvSpPr txBox="1"/>
          <p:nvPr/>
        </p:nvSpPr>
        <p:spPr>
          <a:xfrm>
            <a:off x="4055050" y="2707588"/>
            <a:ext cx="1431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3600" dirty="0"/>
          </a:p>
        </p:txBody>
      </p:sp>
      <p:sp>
        <p:nvSpPr>
          <p:cNvPr id="1071" name="Google Shape;1071;g8824788be9_1_0"/>
          <p:cNvSpPr txBox="1"/>
          <p:nvPr/>
        </p:nvSpPr>
        <p:spPr>
          <a:xfrm>
            <a:off x="313373" y="2578580"/>
            <a:ext cx="1431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مفعول</a:t>
            </a:r>
            <a:endParaRPr sz="3600" dirty="0"/>
          </a:p>
        </p:txBody>
      </p:sp>
      <p:sp>
        <p:nvSpPr>
          <p:cNvPr id="1072" name="Google Shape;1072;g8824788be9_1_0"/>
          <p:cNvSpPr txBox="1"/>
          <p:nvPr/>
        </p:nvSpPr>
        <p:spPr>
          <a:xfrm>
            <a:off x="4968476" y="4130961"/>
            <a:ext cx="171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r>
              <a:rPr lang="en-GB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3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073" name="Google Shape;1073;g8824788be9_1_0"/>
          <p:cNvSpPr txBox="1"/>
          <p:nvPr/>
        </p:nvSpPr>
        <p:spPr>
          <a:xfrm>
            <a:off x="3233797" y="3295048"/>
            <a:ext cx="1585392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 عطف</a:t>
            </a:r>
            <a:endParaRPr sz="3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074" name="Google Shape;1074;g8824788be9_1_0"/>
          <p:cNvSpPr txBox="1"/>
          <p:nvPr/>
        </p:nvSpPr>
        <p:spPr>
          <a:xfrm>
            <a:off x="7329863" y="3276255"/>
            <a:ext cx="1569671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 عطف</a:t>
            </a:r>
            <a:endParaRPr sz="3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079" name="Google Shape;1079;g8824788be9_1_0"/>
          <p:cNvCxnSpPr/>
          <p:nvPr/>
        </p:nvCxnSpPr>
        <p:spPr>
          <a:xfrm>
            <a:off x="2969752" y="1636187"/>
            <a:ext cx="0" cy="10083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6" name="Google Shape;975;p49">
            <a:extLst>
              <a:ext uri="{FF2B5EF4-FFF2-40B4-BE49-F238E27FC236}">
                <a16:creationId xmlns:a16="http://schemas.microsoft.com/office/drawing/2014/main" id="{380E2EF5-1B68-8B4E-A3BC-44B32CE0F5F4}"/>
              </a:ext>
            </a:extLst>
          </p:cNvPr>
          <p:cNvSpPr txBox="1"/>
          <p:nvPr/>
        </p:nvSpPr>
        <p:spPr>
          <a:xfrm>
            <a:off x="5328165" y="2634585"/>
            <a:ext cx="20745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و فاعل امر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8" name="Google Shape;502;p24">
            <a:extLst>
              <a:ext uri="{FF2B5EF4-FFF2-40B4-BE49-F238E27FC236}">
                <a16:creationId xmlns:a16="http://schemas.microsoft.com/office/drawing/2014/main" id="{3100CFB7-F572-D64D-A262-B2948E7D66B8}"/>
              </a:ext>
            </a:extLst>
          </p:cNvPr>
          <p:cNvCxnSpPr>
            <a:cxnSpLocks/>
          </p:cNvCxnSpPr>
          <p:nvPr/>
        </p:nvCxnSpPr>
        <p:spPr>
          <a:xfrm>
            <a:off x="7712400" y="1659251"/>
            <a:ext cx="0" cy="1580137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0" name="Google Shape;975;p49">
            <a:extLst>
              <a:ext uri="{FF2B5EF4-FFF2-40B4-BE49-F238E27FC236}">
                <a16:creationId xmlns:a16="http://schemas.microsoft.com/office/drawing/2014/main" id="{9578D037-CDC2-D042-AC90-563448D3FBCD}"/>
              </a:ext>
            </a:extLst>
          </p:cNvPr>
          <p:cNvSpPr txBox="1"/>
          <p:nvPr/>
        </p:nvSpPr>
        <p:spPr>
          <a:xfrm>
            <a:off x="9744951" y="2430261"/>
            <a:ext cx="20745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و فاعل امر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31" name="Google Shape;502;p24">
            <a:extLst>
              <a:ext uri="{FF2B5EF4-FFF2-40B4-BE49-F238E27FC236}">
                <a16:creationId xmlns:a16="http://schemas.microsoft.com/office/drawing/2014/main" id="{70CC93EA-8E09-C644-BAEC-35D5C69D26B3}"/>
              </a:ext>
            </a:extLst>
          </p:cNvPr>
          <p:cNvCxnSpPr>
            <a:cxnSpLocks/>
          </p:cNvCxnSpPr>
          <p:nvPr/>
        </p:nvCxnSpPr>
        <p:spPr>
          <a:xfrm>
            <a:off x="3456573" y="1752105"/>
            <a:ext cx="0" cy="1580137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2" name="Google Shape;975;p49">
            <a:extLst>
              <a:ext uri="{FF2B5EF4-FFF2-40B4-BE49-F238E27FC236}">
                <a16:creationId xmlns:a16="http://schemas.microsoft.com/office/drawing/2014/main" id="{F188B73E-8BF5-E947-9E48-C521C7A62F0E}"/>
              </a:ext>
            </a:extLst>
          </p:cNvPr>
          <p:cNvSpPr txBox="1"/>
          <p:nvPr/>
        </p:nvSpPr>
        <p:spPr>
          <a:xfrm>
            <a:off x="1386849" y="2634585"/>
            <a:ext cx="20745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و فاعل امر</a:t>
            </a:r>
            <a:endParaRPr sz="36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3" name="Google Shape;508;p24">
            <a:extLst>
              <a:ext uri="{FF2B5EF4-FFF2-40B4-BE49-F238E27FC236}">
                <a16:creationId xmlns:a16="http://schemas.microsoft.com/office/drawing/2014/main" id="{C7E328C1-4B62-AB44-B04C-DA3716F572C7}"/>
              </a:ext>
            </a:extLst>
          </p:cNvPr>
          <p:cNvSpPr/>
          <p:nvPr/>
        </p:nvSpPr>
        <p:spPr>
          <a:xfrm rot="5400000">
            <a:off x="10007093" y="2100729"/>
            <a:ext cx="218751" cy="384171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5" name="Google Shape;508;p24">
            <a:extLst>
              <a:ext uri="{FF2B5EF4-FFF2-40B4-BE49-F238E27FC236}">
                <a16:creationId xmlns:a16="http://schemas.microsoft.com/office/drawing/2014/main" id="{EA713A09-58D8-AE45-B16B-D104950D6523}"/>
              </a:ext>
            </a:extLst>
          </p:cNvPr>
          <p:cNvSpPr/>
          <p:nvPr/>
        </p:nvSpPr>
        <p:spPr>
          <a:xfrm rot="5400000">
            <a:off x="5701532" y="2439192"/>
            <a:ext cx="246361" cy="315590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6" name="Google Shape;508;p24">
            <a:extLst>
              <a:ext uri="{FF2B5EF4-FFF2-40B4-BE49-F238E27FC236}">
                <a16:creationId xmlns:a16="http://schemas.microsoft.com/office/drawing/2014/main" id="{95C72659-82A9-AC48-9C9E-7E850BE9EFB0}"/>
              </a:ext>
            </a:extLst>
          </p:cNvPr>
          <p:cNvSpPr/>
          <p:nvPr/>
        </p:nvSpPr>
        <p:spPr>
          <a:xfrm rot="5400000">
            <a:off x="1596509" y="2600446"/>
            <a:ext cx="262926" cy="292416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8A6E30-7A9E-0D4B-9F7D-A9C479D5B827}"/>
              </a:ext>
            </a:extLst>
          </p:cNvPr>
          <p:cNvSpPr/>
          <p:nvPr/>
        </p:nvSpPr>
        <p:spPr>
          <a:xfrm>
            <a:off x="10064843" y="305395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أَطْعَمَ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يُطْعِمُ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9F95922-ACB3-5C49-8BCA-544296E2D248}"/>
              </a:ext>
            </a:extLst>
          </p:cNvPr>
          <p:cNvSpPr/>
          <p:nvPr/>
        </p:nvSpPr>
        <p:spPr>
          <a:xfrm>
            <a:off x="5214719" y="3205990"/>
            <a:ext cx="16866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عَادَ- يَعُودُ- عُدْ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64C2567-6D38-C64A-8DCC-81CF4B0F1CAF}"/>
              </a:ext>
            </a:extLst>
          </p:cNvPr>
          <p:cNvSpPr/>
          <p:nvPr/>
        </p:nvSpPr>
        <p:spPr>
          <a:xfrm>
            <a:off x="5439769" y="3604141"/>
            <a:ext cx="1026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visit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304B06-C9FB-094E-ABAC-C4043F7EA553}"/>
              </a:ext>
            </a:extLst>
          </p:cNvPr>
          <p:cNvSpPr/>
          <p:nvPr/>
        </p:nvSpPr>
        <p:spPr>
          <a:xfrm>
            <a:off x="1638914" y="3205990"/>
            <a:ext cx="11993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فَكَّ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يَفُكُّ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D0E0033-DBBA-7F4A-8490-D39599B63E77}"/>
              </a:ext>
            </a:extLst>
          </p:cNvPr>
          <p:cNvSpPr/>
          <p:nvPr/>
        </p:nvSpPr>
        <p:spPr>
          <a:xfrm>
            <a:off x="1606564" y="3674434"/>
            <a:ext cx="9941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free </a:t>
            </a:r>
          </a:p>
        </p:txBody>
      </p:sp>
      <p:sp>
        <p:nvSpPr>
          <p:cNvPr id="42" name="Google Shape;1072;g8824788be9_1_0">
            <a:extLst>
              <a:ext uri="{FF2B5EF4-FFF2-40B4-BE49-F238E27FC236}">
                <a16:creationId xmlns:a16="http://schemas.microsoft.com/office/drawing/2014/main" id="{0B0A3154-BB7D-EE48-8434-700B9298EDCD}"/>
              </a:ext>
            </a:extLst>
          </p:cNvPr>
          <p:cNvSpPr txBox="1"/>
          <p:nvPr/>
        </p:nvSpPr>
        <p:spPr>
          <a:xfrm>
            <a:off x="908474" y="4201489"/>
            <a:ext cx="171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567DB10-9562-E24A-B423-465B909AE507}"/>
              </a:ext>
            </a:extLst>
          </p:cNvPr>
          <p:cNvSpPr/>
          <p:nvPr/>
        </p:nvSpPr>
        <p:spPr>
          <a:xfrm>
            <a:off x="10103923" y="3590241"/>
            <a:ext cx="10374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feed </a:t>
            </a:r>
          </a:p>
        </p:txBody>
      </p:sp>
      <p:sp>
        <p:nvSpPr>
          <p:cNvPr id="45" name="Google Shape;1072;g8824788be9_1_0">
            <a:extLst>
              <a:ext uri="{FF2B5EF4-FFF2-40B4-BE49-F238E27FC236}">
                <a16:creationId xmlns:a16="http://schemas.microsoft.com/office/drawing/2014/main" id="{00CDC008-ABBE-FB41-9BA5-AAF5D04189BB}"/>
              </a:ext>
            </a:extLst>
          </p:cNvPr>
          <p:cNvSpPr txBox="1"/>
          <p:nvPr/>
        </p:nvSpPr>
        <p:spPr>
          <a:xfrm>
            <a:off x="9584124" y="4172313"/>
            <a:ext cx="171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6" name="Google Shape;1072;g8824788be9_1_0">
            <a:extLst>
              <a:ext uri="{FF2B5EF4-FFF2-40B4-BE49-F238E27FC236}">
                <a16:creationId xmlns:a16="http://schemas.microsoft.com/office/drawing/2014/main" id="{A287F748-5805-0E42-827E-4BC162E6BA03}"/>
              </a:ext>
            </a:extLst>
          </p:cNvPr>
          <p:cNvSpPr txBox="1"/>
          <p:nvPr/>
        </p:nvSpPr>
        <p:spPr>
          <a:xfrm>
            <a:off x="4749497" y="4591607"/>
            <a:ext cx="2406786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+</a:t>
            </a:r>
            <a:r>
              <a:rPr lang="ar-AE" sz="3600" dirty="0">
                <a:solidFill>
                  <a:schemeClr val="dk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  <a:endParaRPr sz="3600" dirty="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8886b0d376_0_0"/>
          <p:cNvSpPr txBox="1">
            <a:spLocks noGrp="1"/>
          </p:cNvSpPr>
          <p:nvPr>
            <p:ph type="title"/>
          </p:nvPr>
        </p:nvSpPr>
        <p:spPr>
          <a:xfrm>
            <a:off x="450020" y="401143"/>
            <a:ext cx="12405810" cy="1609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لَايَقْضِيَنَّ  حَكَمٌ  بَيْنَ  اِثْنَيْنِ  وَ هُوَ غَضْبَانُ</a:t>
            </a:r>
            <a:endParaRPr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87" name="Google Shape;1087;g8886b0d376_0_0"/>
          <p:cNvSpPr txBox="1">
            <a:spLocks noGrp="1"/>
          </p:cNvSpPr>
          <p:nvPr>
            <p:ph type="body" idx="1"/>
          </p:nvPr>
        </p:nvSpPr>
        <p:spPr>
          <a:xfrm>
            <a:off x="896975" y="5528397"/>
            <a:ext cx="10058400" cy="1446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GB" dirty="0"/>
              <a:t>159. </a:t>
            </a:r>
            <a:r>
              <a:rPr lang="ar-AE" dirty="0"/>
              <a:t>A judge should not pass judgement between two people </a:t>
            </a:r>
            <a:r>
              <a:rPr lang="en-GB" dirty="0"/>
              <a:t>when he is angry (Bukhari, Muslim). </a:t>
            </a:r>
          </a:p>
          <a:p>
            <a:pPr marL="0" indent="0">
              <a:buNone/>
            </a:pPr>
            <a:endParaRPr dirty="0"/>
          </a:p>
        </p:txBody>
      </p:sp>
      <p:sp>
        <p:nvSpPr>
          <p:cNvPr id="1091" name="Google Shape;1091;g8886b0d376_0_0"/>
          <p:cNvSpPr/>
          <p:nvPr/>
        </p:nvSpPr>
        <p:spPr>
          <a:xfrm>
            <a:off x="5246391" y="3372792"/>
            <a:ext cx="1239300" cy="176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متعلق</a:t>
            </a:r>
            <a:endParaRPr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095" name="Google Shape;1095;g8886b0d376_0_0"/>
          <p:cNvSpPr txBox="1"/>
          <p:nvPr/>
        </p:nvSpPr>
        <p:spPr>
          <a:xfrm>
            <a:off x="2944810" y="3000002"/>
            <a:ext cx="2058900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096" name="Google Shape;1096;g8886b0d376_0_0"/>
          <p:cNvSpPr txBox="1"/>
          <p:nvPr/>
        </p:nvSpPr>
        <p:spPr>
          <a:xfrm>
            <a:off x="905997" y="2424880"/>
            <a:ext cx="8184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endParaRPr sz="3600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97" name="Google Shape;1097;g8886b0d376_0_0"/>
          <p:cNvSpPr txBox="1"/>
          <p:nvPr/>
        </p:nvSpPr>
        <p:spPr>
          <a:xfrm>
            <a:off x="2702129" y="2500662"/>
            <a:ext cx="11871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مبتدأ</a:t>
            </a:r>
            <a:endParaRPr sz="2800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1101" name="Google Shape;1101;g8886b0d376_0_0"/>
          <p:cNvCxnSpPr>
            <a:cxnSpLocks/>
          </p:cNvCxnSpPr>
          <p:nvPr/>
        </p:nvCxnSpPr>
        <p:spPr>
          <a:xfrm>
            <a:off x="10425195" y="1631294"/>
            <a:ext cx="0" cy="893128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102" name="Google Shape;1102;g8886b0d376_0_0"/>
          <p:cNvCxnSpPr>
            <a:cxnSpLocks/>
          </p:cNvCxnSpPr>
          <p:nvPr/>
        </p:nvCxnSpPr>
        <p:spPr>
          <a:xfrm>
            <a:off x="7749350" y="1690286"/>
            <a:ext cx="0" cy="7860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110" name="Google Shape;1110;g8886b0d376_0_0"/>
          <p:cNvSpPr txBox="1"/>
          <p:nvPr/>
        </p:nvSpPr>
        <p:spPr>
          <a:xfrm>
            <a:off x="7134301" y="3102162"/>
            <a:ext cx="1861733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11893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ذول حال</a:t>
            </a:r>
            <a:endParaRPr sz="3600" dirty="0">
              <a:solidFill>
                <a:srgbClr val="011893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111" name="Google Shape;1111;g8886b0d376_0_0"/>
          <p:cNvSpPr txBox="1"/>
          <p:nvPr/>
        </p:nvSpPr>
        <p:spPr>
          <a:xfrm>
            <a:off x="1847092" y="3474085"/>
            <a:ext cx="1125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011893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حال</a:t>
            </a:r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  <a:endParaRPr sz="2800" dirty="0">
              <a:solidFill>
                <a:srgbClr val="0070C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28" name="Google Shape;1099;g8886b0d376_0_0">
            <a:extLst>
              <a:ext uri="{FF2B5EF4-FFF2-40B4-BE49-F238E27FC236}">
                <a16:creationId xmlns:a16="http://schemas.microsoft.com/office/drawing/2014/main" id="{92CF641C-FE06-1F4D-9F9D-1AC82ABB310B}"/>
              </a:ext>
            </a:extLst>
          </p:cNvPr>
          <p:cNvCxnSpPr>
            <a:cxnSpLocks/>
          </p:cNvCxnSpPr>
          <p:nvPr/>
        </p:nvCxnSpPr>
        <p:spPr>
          <a:xfrm>
            <a:off x="1315197" y="1607622"/>
            <a:ext cx="0" cy="9168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0" name="Google Shape;1099;g8886b0d376_0_0">
            <a:extLst>
              <a:ext uri="{FF2B5EF4-FFF2-40B4-BE49-F238E27FC236}">
                <a16:creationId xmlns:a16="http://schemas.microsoft.com/office/drawing/2014/main" id="{A0EF3324-73B1-E840-BA13-485D5FFF4FCE}"/>
              </a:ext>
            </a:extLst>
          </p:cNvPr>
          <p:cNvCxnSpPr>
            <a:cxnSpLocks/>
          </p:cNvCxnSpPr>
          <p:nvPr/>
        </p:nvCxnSpPr>
        <p:spPr>
          <a:xfrm>
            <a:off x="2972692" y="1559486"/>
            <a:ext cx="0" cy="9168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446BDA2F-D047-2640-807E-BC1606C8EDD7}"/>
              </a:ext>
            </a:extLst>
          </p:cNvPr>
          <p:cNvSpPr/>
          <p:nvPr/>
        </p:nvSpPr>
        <p:spPr>
          <a:xfrm>
            <a:off x="4198746" y="2318734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5BE0EC9-D833-9745-A376-862CF763B747}"/>
              </a:ext>
            </a:extLst>
          </p:cNvPr>
          <p:cNvSpPr/>
          <p:nvPr/>
        </p:nvSpPr>
        <p:spPr>
          <a:xfrm>
            <a:off x="5985528" y="2318734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cxnSp>
        <p:nvCxnSpPr>
          <p:cNvPr id="33" name="Google Shape;137;p5">
            <a:extLst>
              <a:ext uri="{FF2B5EF4-FFF2-40B4-BE49-F238E27FC236}">
                <a16:creationId xmlns:a16="http://schemas.microsoft.com/office/drawing/2014/main" id="{DF84770A-BC3E-3149-B815-A791F0DEAFCC}"/>
              </a:ext>
            </a:extLst>
          </p:cNvPr>
          <p:cNvCxnSpPr>
            <a:cxnSpLocks/>
          </p:cNvCxnSpPr>
          <p:nvPr/>
        </p:nvCxnSpPr>
        <p:spPr>
          <a:xfrm>
            <a:off x="6527336" y="1542260"/>
            <a:ext cx="0" cy="9584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" name="Google Shape;137;p5">
            <a:extLst>
              <a:ext uri="{FF2B5EF4-FFF2-40B4-BE49-F238E27FC236}">
                <a16:creationId xmlns:a16="http://schemas.microsoft.com/office/drawing/2014/main" id="{B222FAB8-149E-4C49-ADCE-798141370BF7}"/>
              </a:ext>
            </a:extLst>
          </p:cNvPr>
          <p:cNvCxnSpPr>
            <a:cxnSpLocks/>
          </p:cNvCxnSpPr>
          <p:nvPr/>
        </p:nvCxnSpPr>
        <p:spPr>
          <a:xfrm>
            <a:off x="5130631" y="1542260"/>
            <a:ext cx="0" cy="88262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A69713B-A183-EC4E-92CB-FAD3A9FFA7D0}"/>
              </a:ext>
            </a:extLst>
          </p:cNvPr>
          <p:cNvSpPr/>
          <p:nvPr/>
        </p:nvSpPr>
        <p:spPr>
          <a:xfrm>
            <a:off x="9796657" y="2575626"/>
            <a:ext cx="12570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فعل نهي </a:t>
            </a:r>
            <a:endParaRPr lang="en-GB" sz="3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B809AD-CBD6-BB40-89A0-47AEC85BB51A}"/>
              </a:ext>
            </a:extLst>
          </p:cNvPr>
          <p:cNvSpPr/>
          <p:nvPr/>
        </p:nvSpPr>
        <p:spPr>
          <a:xfrm>
            <a:off x="7335411" y="2443380"/>
            <a:ext cx="756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فاعل</a:t>
            </a:r>
            <a:endParaRPr lang="en-GB" sz="3600" dirty="0"/>
          </a:p>
        </p:txBody>
      </p:sp>
      <p:sp>
        <p:nvSpPr>
          <p:cNvPr id="41" name="Google Shape;408;p18">
            <a:extLst>
              <a:ext uri="{FF2B5EF4-FFF2-40B4-BE49-F238E27FC236}">
                <a16:creationId xmlns:a16="http://schemas.microsoft.com/office/drawing/2014/main" id="{016DB934-BD39-054B-8453-9ECF55EA37D9}"/>
              </a:ext>
            </a:extLst>
          </p:cNvPr>
          <p:cNvSpPr/>
          <p:nvPr/>
        </p:nvSpPr>
        <p:spPr>
          <a:xfrm rot="5400000">
            <a:off x="5555292" y="1960696"/>
            <a:ext cx="324526" cy="23106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2" name="Google Shape;408;p18">
            <a:extLst>
              <a:ext uri="{FF2B5EF4-FFF2-40B4-BE49-F238E27FC236}">
                <a16:creationId xmlns:a16="http://schemas.microsoft.com/office/drawing/2014/main" id="{68849E62-3EE4-C744-B125-30CF4CECFA2D}"/>
              </a:ext>
            </a:extLst>
          </p:cNvPr>
          <p:cNvSpPr/>
          <p:nvPr/>
        </p:nvSpPr>
        <p:spPr>
          <a:xfrm rot="5400000">
            <a:off x="2068701" y="2239246"/>
            <a:ext cx="324526" cy="231062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118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581ECC-F5E7-3F4A-8B37-AD107D376A10}"/>
              </a:ext>
            </a:extLst>
          </p:cNvPr>
          <p:cNvSpPr/>
          <p:nvPr/>
        </p:nvSpPr>
        <p:spPr>
          <a:xfrm>
            <a:off x="9682843" y="3246150"/>
            <a:ext cx="14847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قَضَى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يَقْضِي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0D935AD-617F-CA43-95DE-8B443600631B}"/>
              </a:ext>
            </a:extLst>
          </p:cNvPr>
          <p:cNvSpPr/>
          <p:nvPr/>
        </p:nvSpPr>
        <p:spPr>
          <a:xfrm>
            <a:off x="9487514" y="3787240"/>
            <a:ext cx="21435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pass judgement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084C58A-A285-1147-B456-C963B8375BBC}"/>
              </a:ext>
            </a:extLst>
          </p:cNvPr>
          <p:cNvSpPr/>
          <p:nvPr/>
        </p:nvSpPr>
        <p:spPr>
          <a:xfrm>
            <a:off x="5498047" y="4806690"/>
            <a:ext cx="2058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جملة فعلية خبرية</a:t>
            </a:r>
          </a:p>
        </p:txBody>
      </p:sp>
      <p:sp>
        <p:nvSpPr>
          <p:cNvPr id="46" name="Google Shape;125;p4">
            <a:extLst>
              <a:ext uri="{FF2B5EF4-FFF2-40B4-BE49-F238E27FC236}">
                <a16:creationId xmlns:a16="http://schemas.microsoft.com/office/drawing/2014/main" id="{D5EAB013-07D5-FC4E-80B2-ADC628550534}"/>
              </a:ext>
            </a:extLst>
          </p:cNvPr>
          <p:cNvSpPr/>
          <p:nvPr/>
        </p:nvSpPr>
        <p:spPr>
          <a:xfrm rot="5400000">
            <a:off x="5942918" y="-550898"/>
            <a:ext cx="523223" cy="1025776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3606</TotalTime>
  <Words>1443</Words>
  <Application>Microsoft Office PowerPoint</Application>
  <PresentationFormat>Widescreen</PresentationFormat>
  <Paragraphs>443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Traditional Arabic</vt:lpstr>
      <vt:lpstr>Rockwell</vt:lpstr>
      <vt:lpstr>Noto Sans Symbols</vt:lpstr>
      <vt:lpstr>Arabic Typesetting</vt:lpstr>
      <vt:lpstr>Aharoni</vt:lpstr>
      <vt:lpstr>Wood Type</vt:lpstr>
      <vt:lpstr>PowerPoint Presentation</vt:lpstr>
      <vt:lpstr>بَلِّغُوا عَنِّيْ وَ لَوْ آيَةً </vt:lpstr>
      <vt:lpstr>أَنْزِلُوا النَّاسَ مَنَازِلَهُمْ </vt:lpstr>
      <vt:lpstr>اِشْفَعُوْا فَلْتُوْجَرُوْا </vt:lpstr>
      <vt:lpstr>قُلْ آمَنْتُ بِاللهِ ثُمَّ اسْتَقِمْ</vt:lpstr>
      <vt:lpstr>دَعْ مَا يُرِيْبُكَ إِلَى مَا لَا  يُرِيْبُكَ  </vt:lpstr>
      <vt:lpstr>اِتَّقِ اللهَ حَيْثُ مَا كُنْتَ، و أَتْبِعِ السَّيِّئَةَ الْحَسَنَةَ تَمْحُهَا</vt:lpstr>
      <vt:lpstr> و خَالِقِ النَّاسَ بِخُلُقٍ حَسَنٍ </vt:lpstr>
      <vt:lpstr>WHATS THE DIFFERENCE? </vt:lpstr>
      <vt:lpstr>لَا تُصَاحِبْ إِلَّا مُؤْمِنًا</vt:lpstr>
      <vt:lpstr> WHEN IS  مستثنى منه MISSING    </vt:lpstr>
      <vt:lpstr>أَدِّ الْأَمَانَةَ إِلَى مَنِ ائْتَمَنَكَ، و لَا تَخُن مَّنْ خَا نَكَ   </vt:lpstr>
      <vt:lpstr>لِيُؤَذِّنْ لَكُمْ خِيَارُكُمْ وَلْيَؤُمُّكُمْ قُرَّائُكُمْ </vt:lpstr>
      <vt:lpstr>لا تَأْذَنُوا لِمَن لَّمْ يَبْدَأْ بِالسَّلَامِ</vt:lpstr>
      <vt:lpstr>حروف الجازمة </vt:lpstr>
      <vt:lpstr>لا تَنْتِفُوا الشَّيْبَ فَإِنَّهُ نُورُ الْمُسْلِمِ  </vt:lpstr>
      <vt:lpstr>اِزْهَدْ فِيْ الدُّنْيَا, يُحِبَّكَ اللهُ وَ ازْهَدْ فِيْمَا عِنْدَ النَّاسِ , يُحِبَّكَ النَّاسُ</vt:lpstr>
      <vt:lpstr>كُنْ فِيْ الدُّنْيَا كَأَنَّكَ غَرِيْبٌ , أَوْ عَابِرُ سَبِيْلٍ.</vt:lpstr>
      <vt:lpstr>أَعْطُوا الْأَجِيْرَ أَجْرَهُ قَبْلَ أَنْ يَّجِفَّ عَرَقُهُ</vt:lpstr>
      <vt:lpstr>بَشِّرُوْا  وَ  لَا  تُنَفِّرُوْا , وَ يَسِّرُوْا وَ لَا تُعَسِّرُوْا</vt:lpstr>
      <vt:lpstr>لَا تَسُبُّوْا الدِّيْكَ ، فَاِنَّهُ يُوْقِظُ لِلصَّلَاةِ</vt:lpstr>
      <vt:lpstr>لَا تَتَّخِذُوْا الضَّيْعَةَ فَتَرْغَبُوْا فِيْ الدُّنْيَا</vt:lpstr>
      <vt:lpstr>خَالِفُوْا الْمُشْرِكِيْنَ , أَوْفِرُوا اللُّحَى وَ احْفُوا الشَّوَارِبَ</vt:lpstr>
      <vt:lpstr>أَطْعِمُوْا الْجَائِعَ  وَ عُوْدُوْا الْمَرِيْضَ وَ فُكُّوْا الْعَانِيَ</vt:lpstr>
      <vt:lpstr>لَايَقْضِيَنَّ  حَكَمٌ  بَيْنَ  اِثْنَيْنِ  وَ هُوَ غَضْبَانُ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ZAAD UT TAALIBEEN TARKEEB</dc:title>
  <dc:creator>Sumayyah Shaikh</dc:creator>
  <cp:lastModifiedBy>Sumiyya IQBAL</cp:lastModifiedBy>
  <cp:revision>47</cp:revision>
  <dcterms:created xsi:type="dcterms:W3CDTF">2019-09-29T19:39:57Z</dcterms:created>
  <dcterms:modified xsi:type="dcterms:W3CDTF">2020-11-15T14:21:59Z</dcterms:modified>
</cp:coreProperties>
</file>