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88" r:id="rId2"/>
    <p:sldId id="258" r:id="rId3"/>
    <p:sldId id="289" r:id="rId4"/>
    <p:sldId id="29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29"/>
    <p:restoredTop sz="94694"/>
  </p:normalViewPr>
  <p:slideViewPr>
    <p:cSldViewPr snapToGrid="0" snapToObjects="1">
      <p:cViewPr varScale="1">
        <p:scale>
          <a:sx n="57" d="100"/>
          <a:sy n="57" d="100"/>
        </p:scale>
        <p:origin x="12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1068D-451F-6548-BA29-6945122EFAF7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05B9E-6259-AA48-A5B2-C08C45C48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344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2;p3:notes">
            <a:extLst>
              <a:ext uri="{FF2B5EF4-FFF2-40B4-BE49-F238E27FC236}">
                <a16:creationId xmlns:a16="http://schemas.microsoft.com/office/drawing/2014/main" id="{0C9E6D5E-57B0-A64F-B032-1C89DFBA69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n-GB"/>
          </a:p>
        </p:txBody>
      </p:sp>
      <p:sp>
        <p:nvSpPr>
          <p:cNvPr id="3" name="Google Shape;113;p3:notes">
            <a:extLst>
              <a:ext uri="{FF2B5EF4-FFF2-40B4-BE49-F238E27FC236}">
                <a16:creationId xmlns:a16="http://schemas.microsoft.com/office/drawing/2014/main" id="{9A93BCEE-9045-0047-B4A5-CEAB6B211D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</p:spTree>
    <p:extLst>
      <p:ext uri="{BB962C8B-B14F-4D97-AF65-F5344CB8AC3E}">
        <p14:creationId xmlns:p14="http://schemas.microsoft.com/office/powerpoint/2010/main" val="1967049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40851-E936-2D4E-9CC3-C6E867A26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1FC594-9735-8049-9EFF-2F814BF06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EBA5B-A315-3944-9FAE-6F8D68AC8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03398-AF10-2340-96B3-86F664830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4BEB6-EFBA-3F49-8A4B-70E126246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801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A3F5-0A62-1F48-BE07-AA3BAA92B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752CD-4728-334A-9E77-62DF120B5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DDA87-D674-4D43-99C9-A1DBEC7FB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F63ED-9229-6844-8B5B-21F28AEE2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ED10C-6866-3847-9955-859023FE3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348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8872A-4A26-BA4E-85BC-1E595B220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E9B58-3BD2-0149-ABFB-AE95C548C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7E2E3-A6E3-744E-82A0-80669A82E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9979A-E81A-3B43-BE22-F0420171D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F2193-1EA0-CC43-A8F3-B9D32EF12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32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7D575-3D0E-BC48-84DE-C3AFCB725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CD501-578F-8A4D-9F6E-28091117FC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8D016-2959-9A4D-A735-40BBC68FE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C3A8FB-BC52-1343-9DD6-9C22EC02F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A3EEB-5CE4-9D44-AC49-4DCA37EA9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29282-F4E9-4240-90D9-AC46C00A2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17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C36CF-7971-EE42-A95F-5F4AC122A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C2CC59-9694-5B4F-AC25-2B8091F70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C05C9-AAD0-5A40-BEEB-AC7D61C56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98FF7C-3D2F-484F-96B2-F3837FF146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A67B31-8F90-E54D-A740-843A3DF1B0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032B21-4AFE-3B4A-80BA-689D5B025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108D78-277D-C141-8682-9134B776C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E8CD7C-63D0-904B-88CB-E4B2B87DE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290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198BE-7FC5-2241-98D8-73BA2027F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3AC7AF-1583-0F4C-8404-894778273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E2C5B7-278B-F845-B892-F3AD6CD4B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D7E85-66F1-8647-BAD2-6CB70F05E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000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F7AB9F-577D-F24F-8548-9C916A661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5B7D8A-9105-D44A-BD4D-A02E20958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2310A-DFA9-8944-8DE7-6B0609905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12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7FAA2-F605-6D42-9B7C-E7D9C8DB4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A799B-EBD7-5D4F-8CF3-8FBC4C0C3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DA9B3-161E-A74B-A91F-8F63728D7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9E54B-B9C6-5E4F-BE03-E2AB638AD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C2626-5720-D545-AE70-24D3BF189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C09AB-6926-FA44-BE70-66A4DF68C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67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777E0-FA32-3541-BC0B-256CEAD2D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A056D-D46D-064D-AB35-70E12C616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769BD-E5C7-9B4E-9A5E-5537A0BC15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43662-8EB4-3343-AA84-4D5202E9B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709DF6-00BE-1C44-AA7E-2EA63DF4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EA397A-D223-DF4D-809B-C603EA8DE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35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44983-45C7-3641-93C5-6FF0F4436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D21AE1-C1DA-FE4B-B28C-2D09290476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5CB3A-13A6-A546-A0C7-36957C813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85F12-2A77-1948-B4BA-463151B26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1189D-763B-194B-8F53-418E8D55C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565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18B223-9144-7947-A9B0-E7FD7101C0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659149-600E-984F-A54E-294EA5F56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A426C-6230-094D-A76D-52827B98B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4187C-953C-EB45-8C81-F71FE69C2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79595-5F2A-0548-AC85-8D17F7037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72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F660A8-D1D0-D742-B28B-8C4B6AB62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9BC65-DA83-EB4F-AC26-5C46EF269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06E27-EA6D-F64B-83DB-EEA4C4A79C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D2D90-F3D0-A047-AB01-D41D905A6CA4}" type="datetimeFigureOut">
              <a:rPr lang="en-GB" smtClean="0"/>
              <a:t>22/01/2021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5E3D-61B2-234D-8B53-F6C671EC33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43A19-7627-0D4A-864F-993601B4A3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FDAC1-8535-944F-AAFD-BE5E62072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433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3">
            <a:extLst>
              <a:ext uri="{FF2B5EF4-FFF2-40B4-BE49-F238E27FC236}">
                <a16:creationId xmlns:a16="http://schemas.microsoft.com/office/drawing/2014/main" id="{AA19AF78-21B5-F447-A89B-6CBC14E91F3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390278" y="1614720"/>
            <a:ext cx="7772400" cy="2971800"/>
          </a:xfrm>
        </p:spPr>
        <p:txBody>
          <a:bodyPr lIns="91421" tIns="45701" rIns="91421" bIns="45701" anchorCtr="1"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ar-AE" sz="9600" dirty="0">
                <a:solidFill>
                  <a:srgbClr val="002060"/>
                </a:solidFill>
                <a:latin typeface="Traditional Arabic"/>
                <a:cs typeface="Traditional Arabic"/>
              </a:rPr>
              <a:t>حرف إنَّما</a:t>
            </a:r>
            <a:endParaRPr lang="en-US" sz="9600" dirty="0">
              <a:solidFill>
                <a:srgbClr val="002060"/>
              </a:solidFill>
              <a:latin typeface="Traditional Arabic"/>
              <a:cs typeface="Traditional Arabic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EDFF805-9390-0F46-84E4-72A261FF4398}"/>
              </a:ext>
            </a:extLst>
          </p:cNvPr>
          <p:cNvSpPr/>
          <p:nvPr/>
        </p:nvSpPr>
        <p:spPr>
          <a:xfrm>
            <a:off x="1334648" y="3416966"/>
            <a:ext cx="10607969" cy="23391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8000" b="0" i="0" u="none" strike="noStrike" kern="1200" cap="none" spc="0" baseline="0" dirty="0">
                <a:solidFill>
                  <a:srgbClr val="C00000"/>
                </a:solidFill>
                <a:uFillTx/>
                <a:latin typeface="Traditional Arabic"/>
                <a:ea typeface="Traditional Arabic"/>
                <a:cs typeface="Traditional Arabic"/>
              </a:rPr>
              <a:t>Nominal sentences</a:t>
            </a:r>
            <a:r>
              <a:rPr lang="en-GB" sz="8000" b="0" i="0" u="none" strike="noStrike" kern="1200" cap="none" spc="0" baseline="0" dirty="0">
                <a:solidFill>
                  <a:srgbClr val="C00000"/>
                </a:solidFill>
                <a:uFillTx/>
                <a:latin typeface="Traditional Arabic"/>
                <a:ea typeface="Traditional Arabic"/>
                <a:cs typeface="Traditional Arabic"/>
              </a:rPr>
              <a:t> beginning with </a:t>
            </a:r>
            <a:r>
              <a:rPr lang="en-GB" sz="8000" b="0" i="0" u="none" strike="noStrike" kern="1200" cap="none" spc="0" baseline="0" dirty="0" err="1">
                <a:solidFill>
                  <a:srgbClr val="C00000"/>
                </a:solidFill>
                <a:uFillTx/>
                <a:latin typeface="Traditional Arabic"/>
                <a:ea typeface="Traditional Arabic"/>
                <a:cs typeface="Traditional Arabic"/>
              </a:rPr>
              <a:t>Innama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340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2163976" y="379692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إِنَّمَا شِفَاءُ الْعِيِّ السُّؤَالُ</a:t>
            </a:r>
          </a:p>
        </p:txBody>
      </p:sp>
      <p:sp>
        <p:nvSpPr>
          <p:cNvPr id="8" name="Google Shape;633;p33">
            <a:extLst>
              <a:ext uri="{FF2B5EF4-FFF2-40B4-BE49-F238E27FC236}">
                <a16:creationId xmlns:a16="http://schemas.microsoft.com/office/drawing/2014/main" id="{7EBA42BD-AAF1-B042-AE4D-D68056D4FED1}"/>
              </a:ext>
            </a:extLst>
          </p:cNvPr>
          <p:cNvSpPr txBox="1"/>
          <p:nvPr/>
        </p:nvSpPr>
        <p:spPr>
          <a:xfrm>
            <a:off x="45059" y="6303097"/>
            <a:ext cx="10512105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>
                <a:solidFill>
                  <a:srgbClr val="000000"/>
                </a:solidFill>
                <a:latin typeface="Rockwell"/>
                <a:ea typeface="Rockwell"/>
                <a:cs typeface="Rockwell"/>
              </a:rPr>
              <a:t>112. The cure for ignorance is to question.</a:t>
            </a: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33" name="Google Shape;137;p5">
            <a:extLst>
              <a:ext uri="{FF2B5EF4-FFF2-40B4-BE49-F238E27FC236}">
                <a16:creationId xmlns:a16="http://schemas.microsoft.com/office/drawing/2014/main" id="{F94741AE-A6DA-114B-AF26-AACFF2DEBE89}"/>
              </a:ext>
            </a:extLst>
          </p:cNvPr>
          <p:cNvCxnSpPr>
            <a:cxnSpLocks/>
          </p:cNvCxnSpPr>
          <p:nvPr/>
        </p:nvCxnSpPr>
        <p:spPr>
          <a:xfrm>
            <a:off x="5207251" y="1706117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" name="Google Shape;137;p5">
            <a:extLst>
              <a:ext uri="{FF2B5EF4-FFF2-40B4-BE49-F238E27FC236}">
                <a16:creationId xmlns:a16="http://schemas.microsoft.com/office/drawing/2014/main" id="{942897CD-6ACD-FE42-9DB4-E606BDFC5680}"/>
              </a:ext>
            </a:extLst>
          </p:cNvPr>
          <p:cNvCxnSpPr>
            <a:cxnSpLocks/>
          </p:cNvCxnSpPr>
          <p:nvPr/>
        </p:nvCxnSpPr>
        <p:spPr>
          <a:xfrm>
            <a:off x="6897505" y="1706117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18E65723-FD62-A74D-8A14-661659DC1193}"/>
              </a:ext>
            </a:extLst>
          </p:cNvPr>
          <p:cNvSpPr/>
          <p:nvPr/>
        </p:nvSpPr>
        <p:spPr>
          <a:xfrm>
            <a:off x="4483058" y="2613799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233B4A7-CC43-E641-90B9-E36D3B0ED43D}"/>
              </a:ext>
            </a:extLst>
          </p:cNvPr>
          <p:cNvSpPr/>
          <p:nvPr/>
        </p:nvSpPr>
        <p:spPr>
          <a:xfrm>
            <a:off x="6381979" y="2613799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43" name="Google Shape;815;p44">
            <a:extLst>
              <a:ext uri="{FF2B5EF4-FFF2-40B4-BE49-F238E27FC236}">
                <a16:creationId xmlns:a16="http://schemas.microsoft.com/office/drawing/2014/main" id="{4B4F8229-CB66-0D4E-A901-E6AD916B6CB1}"/>
              </a:ext>
            </a:extLst>
          </p:cNvPr>
          <p:cNvSpPr/>
          <p:nvPr/>
        </p:nvSpPr>
        <p:spPr>
          <a:xfrm>
            <a:off x="8378349" y="2395782"/>
            <a:ext cx="1973772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مشبهة بالفعل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4" name="Google Shape;824;p44">
            <a:extLst>
              <a:ext uri="{FF2B5EF4-FFF2-40B4-BE49-F238E27FC236}">
                <a16:creationId xmlns:a16="http://schemas.microsoft.com/office/drawing/2014/main" id="{1EACFCDD-0CB0-C044-8E7C-5DFB6016474C}"/>
              </a:ext>
            </a:extLst>
          </p:cNvPr>
          <p:cNvCxnSpPr>
            <a:cxnSpLocks/>
          </p:cNvCxnSpPr>
          <p:nvPr/>
        </p:nvCxnSpPr>
        <p:spPr>
          <a:xfrm>
            <a:off x="8853952" y="1706117"/>
            <a:ext cx="0" cy="784484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73EE0562-9696-984C-B2C2-45D1CC36CCCE}"/>
              </a:ext>
            </a:extLst>
          </p:cNvPr>
          <p:cNvSpPr/>
          <p:nvPr/>
        </p:nvSpPr>
        <p:spPr>
          <a:xfrm>
            <a:off x="5671043" y="3539223"/>
            <a:ext cx="849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000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مبتدا</a:t>
            </a:r>
            <a:r>
              <a:rPr lang="ar-AE" sz="3600" dirty="0">
                <a:solidFill>
                  <a:srgbClr val="C0000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 </a:t>
            </a:r>
          </a:p>
        </p:txBody>
      </p:sp>
      <p:sp>
        <p:nvSpPr>
          <p:cNvPr id="55" name="Google Shape;508;p24">
            <a:extLst>
              <a:ext uri="{FF2B5EF4-FFF2-40B4-BE49-F238E27FC236}">
                <a16:creationId xmlns:a16="http://schemas.microsoft.com/office/drawing/2014/main" id="{C1A2BF0E-0553-C545-97F8-5B8CC795934D}"/>
              </a:ext>
            </a:extLst>
          </p:cNvPr>
          <p:cNvSpPr/>
          <p:nvPr/>
        </p:nvSpPr>
        <p:spPr>
          <a:xfrm rot="5400000">
            <a:off x="5928727" y="2049794"/>
            <a:ext cx="396389" cy="269976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56" name="Google Shape;122;p4">
            <a:extLst>
              <a:ext uri="{FF2B5EF4-FFF2-40B4-BE49-F238E27FC236}">
                <a16:creationId xmlns:a16="http://schemas.microsoft.com/office/drawing/2014/main" id="{A636190B-16C2-C947-9148-6B818807FD5A}"/>
              </a:ext>
            </a:extLst>
          </p:cNvPr>
          <p:cNvCxnSpPr/>
          <p:nvPr/>
        </p:nvCxnSpPr>
        <p:spPr>
          <a:xfrm>
            <a:off x="3397828" y="1699497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28599FFD-A5EA-754C-8AC3-93BF8ECBE3B1}"/>
              </a:ext>
            </a:extLst>
          </p:cNvPr>
          <p:cNvSpPr/>
          <p:nvPr/>
        </p:nvSpPr>
        <p:spPr>
          <a:xfrm>
            <a:off x="3028982" y="3479893"/>
            <a:ext cx="6270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endParaRPr lang="en-GB" dirty="0"/>
          </a:p>
        </p:txBody>
      </p:sp>
      <p:sp>
        <p:nvSpPr>
          <p:cNvPr id="59" name="Google Shape;126;p4">
            <a:extLst>
              <a:ext uri="{FF2B5EF4-FFF2-40B4-BE49-F238E27FC236}">
                <a16:creationId xmlns:a16="http://schemas.microsoft.com/office/drawing/2014/main" id="{B0ACD881-9123-164E-97BC-42551B4FED32}"/>
              </a:ext>
            </a:extLst>
          </p:cNvPr>
          <p:cNvSpPr txBox="1"/>
          <p:nvPr/>
        </p:nvSpPr>
        <p:spPr>
          <a:xfrm>
            <a:off x="5231906" y="4633150"/>
            <a:ext cx="2578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60" name="Google Shape;125;p4">
            <a:extLst>
              <a:ext uri="{FF2B5EF4-FFF2-40B4-BE49-F238E27FC236}">
                <a16:creationId xmlns:a16="http://schemas.microsoft.com/office/drawing/2014/main" id="{CECE1EA2-C545-224A-A4E9-CC8CF6BFED4B}"/>
              </a:ext>
            </a:extLst>
          </p:cNvPr>
          <p:cNvSpPr/>
          <p:nvPr/>
        </p:nvSpPr>
        <p:spPr>
          <a:xfrm rot="5400000">
            <a:off x="5896843" y="1353139"/>
            <a:ext cx="330451" cy="615658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1" name="Google Shape;1137;g8905d12dae_0_0">
            <a:extLst>
              <a:ext uri="{FF2B5EF4-FFF2-40B4-BE49-F238E27FC236}">
                <a16:creationId xmlns:a16="http://schemas.microsoft.com/office/drawing/2014/main" id="{61D98C4D-CD10-3B45-9C22-C98991DBE7CC}"/>
              </a:ext>
            </a:extLst>
          </p:cNvPr>
          <p:cNvCxnSpPr>
            <a:cxnSpLocks/>
          </p:cNvCxnSpPr>
          <p:nvPr/>
        </p:nvCxnSpPr>
        <p:spPr>
          <a:xfrm flipH="1">
            <a:off x="8214535" y="1439771"/>
            <a:ext cx="11022" cy="1917015"/>
          </a:xfrm>
          <a:prstGeom prst="straightConnector1">
            <a:avLst/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62" name="Google Shape;1155;g8905d12dae_0_0">
            <a:extLst>
              <a:ext uri="{FF2B5EF4-FFF2-40B4-BE49-F238E27FC236}">
                <a16:creationId xmlns:a16="http://schemas.microsoft.com/office/drawing/2014/main" id="{0F2D4E00-7E30-AB40-8227-1F3878A682B7}"/>
              </a:ext>
            </a:extLst>
          </p:cNvPr>
          <p:cNvSpPr/>
          <p:nvPr/>
        </p:nvSpPr>
        <p:spPr>
          <a:xfrm>
            <a:off x="7574803" y="3464382"/>
            <a:ext cx="1301508" cy="609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6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ما كافية</a:t>
            </a:r>
          </a:p>
        </p:txBody>
      </p:sp>
    </p:spTree>
    <p:extLst>
      <p:ext uri="{BB962C8B-B14F-4D97-AF65-F5344CB8AC3E}">
        <p14:creationId xmlns:p14="http://schemas.microsoft.com/office/powerpoint/2010/main" val="282836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2163976" y="379692"/>
            <a:ext cx="12123163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9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إِنَّمَا الْأَعْمَالُ بِالْخَوَاتِيْمِ</a:t>
            </a:r>
          </a:p>
        </p:txBody>
      </p:sp>
      <p:sp>
        <p:nvSpPr>
          <p:cNvPr id="8" name="Google Shape;633;p33">
            <a:extLst>
              <a:ext uri="{FF2B5EF4-FFF2-40B4-BE49-F238E27FC236}">
                <a16:creationId xmlns:a16="http://schemas.microsoft.com/office/drawing/2014/main" id="{7EBA42BD-AAF1-B042-AE4D-D68056D4FED1}"/>
              </a:ext>
            </a:extLst>
          </p:cNvPr>
          <p:cNvSpPr txBox="1"/>
          <p:nvPr/>
        </p:nvSpPr>
        <p:spPr>
          <a:xfrm>
            <a:off x="45059" y="6303097"/>
            <a:ext cx="10512105" cy="923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>
                <a:solidFill>
                  <a:srgbClr val="000000"/>
                </a:solidFill>
                <a:latin typeface="Rockwell"/>
                <a:ea typeface="Rockwell"/>
                <a:cs typeface="Rockwell"/>
              </a:rPr>
              <a:t>113. Actions will be judged only according to their sealing states (at death).</a:t>
            </a: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sp>
        <p:nvSpPr>
          <p:cNvPr id="43" name="Google Shape;815;p44">
            <a:extLst>
              <a:ext uri="{FF2B5EF4-FFF2-40B4-BE49-F238E27FC236}">
                <a16:creationId xmlns:a16="http://schemas.microsoft.com/office/drawing/2014/main" id="{4B4F8229-CB66-0D4E-A901-E6AD916B6CB1}"/>
              </a:ext>
            </a:extLst>
          </p:cNvPr>
          <p:cNvSpPr/>
          <p:nvPr/>
        </p:nvSpPr>
        <p:spPr>
          <a:xfrm>
            <a:off x="8229631" y="2352410"/>
            <a:ext cx="1973772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6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مشبهة بالفعل</a:t>
            </a:r>
            <a:endParaRPr sz="36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4" name="Google Shape;824;p44">
            <a:extLst>
              <a:ext uri="{FF2B5EF4-FFF2-40B4-BE49-F238E27FC236}">
                <a16:creationId xmlns:a16="http://schemas.microsoft.com/office/drawing/2014/main" id="{1EACFCDD-0CB0-C044-8E7C-5DFB6016474C}"/>
              </a:ext>
            </a:extLst>
          </p:cNvPr>
          <p:cNvCxnSpPr>
            <a:cxnSpLocks/>
          </p:cNvCxnSpPr>
          <p:nvPr/>
        </p:nvCxnSpPr>
        <p:spPr>
          <a:xfrm>
            <a:off x="8503078" y="1706117"/>
            <a:ext cx="0" cy="784484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73EE0562-9696-984C-B2C2-45D1CC36CCCE}"/>
              </a:ext>
            </a:extLst>
          </p:cNvPr>
          <p:cNvSpPr/>
          <p:nvPr/>
        </p:nvSpPr>
        <p:spPr>
          <a:xfrm>
            <a:off x="5913289" y="3337730"/>
            <a:ext cx="849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000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مبتدا</a:t>
            </a:r>
            <a:r>
              <a:rPr lang="ar-AE" sz="3600" dirty="0">
                <a:solidFill>
                  <a:srgbClr val="C0000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 </a:t>
            </a:r>
          </a:p>
        </p:txBody>
      </p:sp>
      <p:sp>
        <p:nvSpPr>
          <p:cNvPr id="55" name="Google Shape;508;p24">
            <a:extLst>
              <a:ext uri="{FF2B5EF4-FFF2-40B4-BE49-F238E27FC236}">
                <a16:creationId xmlns:a16="http://schemas.microsoft.com/office/drawing/2014/main" id="{C1A2BF0E-0553-C545-97F8-5B8CC795934D}"/>
              </a:ext>
            </a:extLst>
          </p:cNvPr>
          <p:cNvSpPr/>
          <p:nvPr/>
        </p:nvSpPr>
        <p:spPr>
          <a:xfrm rot="5400000">
            <a:off x="3679818" y="2532393"/>
            <a:ext cx="225673" cy="2001428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56" name="Google Shape;122;p4">
            <a:extLst>
              <a:ext uri="{FF2B5EF4-FFF2-40B4-BE49-F238E27FC236}">
                <a16:creationId xmlns:a16="http://schemas.microsoft.com/office/drawing/2014/main" id="{A636190B-16C2-C947-9148-6B818807FD5A}"/>
              </a:ext>
            </a:extLst>
          </p:cNvPr>
          <p:cNvCxnSpPr/>
          <p:nvPr/>
        </p:nvCxnSpPr>
        <p:spPr>
          <a:xfrm>
            <a:off x="6381979" y="1421240"/>
            <a:ext cx="0" cy="189837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28599FFD-A5EA-754C-8AC3-93BF8ECBE3B1}"/>
              </a:ext>
            </a:extLst>
          </p:cNvPr>
          <p:cNvSpPr/>
          <p:nvPr/>
        </p:nvSpPr>
        <p:spPr>
          <a:xfrm>
            <a:off x="4909457" y="3774818"/>
            <a:ext cx="118654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Hidden </a:t>
            </a:r>
          </a:p>
          <a:p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endParaRPr lang="en-GB" dirty="0"/>
          </a:p>
        </p:txBody>
      </p:sp>
      <p:sp>
        <p:nvSpPr>
          <p:cNvPr id="59" name="Google Shape;126;p4">
            <a:extLst>
              <a:ext uri="{FF2B5EF4-FFF2-40B4-BE49-F238E27FC236}">
                <a16:creationId xmlns:a16="http://schemas.microsoft.com/office/drawing/2014/main" id="{B0ACD881-9123-164E-97BC-42551B4FED32}"/>
              </a:ext>
            </a:extLst>
          </p:cNvPr>
          <p:cNvSpPr txBox="1"/>
          <p:nvPr/>
        </p:nvSpPr>
        <p:spPr>
          <a:xfrm>
            <a:off x="4909457" y="5049294"/>
            <a:ext cx="2578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6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60" name="Google Shape;125;p4">
            <a:extLst>
              <a:ext uri="{FF2B5EF4-FFF2-40B4-BE49-F238E27FC236}">
                <a16:creationId xmlns:a16="http://schemas.microsoft.com/office/drawing/2014/main" id="{CECE1EA2-C545-224A-A4E9-CC8CF6BFED4B}"/>
              </a:ext>
            </a:extLst>
          </p:cNvPr>
          <p:cNvSpPr/>
          <p:nvPr/>
        </p:nvSpPr>
        <p:spPr>
          <a:xfrm rot="5400000">
            <a:off x="5510357" y="1850526"/>
            <a:ext cx="330451" cy="615658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1" name="Google Shape;1137;g8905d12dae_0_0">
            <a:extLst>
              <a:ext uri="{FF2B5EF4-FFF2-40B4-BE49-F238E27FC236}">
                <a16:creationId xmlns:a16="http://schemas.microsoft.com/office/drawing/2014/main" id="{61D98C4D-CD10-3B45-9C22-C98991DBE7CC}"/>
              </a:ext>
            </a:extLst>
          </p:cNvPr>
          <p:cNvCxnSpPr>
            <a:cxnSpLocks/>
          </p:cNvCxnSpPr>
          <p:nvPr/>
        </p:nvCxnSpPr>
        <p:spPr>
          <a:xfrm flipH="1">
            <a:off x="7883122" y="1477377"/>
            <a:ext cx="11022" cy="1917015"/>
          </a:xfrm>
          <a:prstGeom prst="straightConnector1">
            <a:avLst/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62" name="Google Shape;1155;g8905d12dae_0_0">
            <a:extLst>
              <a:ext uri="{FF2B5EF4-FFF2-40B4-BE49-F238E27FC236}">
                <a16:creationId xmlns:a16="http://schemas.microsoft.com/office/drawing/2014/main" id="{0F2D4E00-7E30-AB40-8227-1F3878A682B7}"/>
              </a:ext>
            </a:extLst>
          </p:cNvPr>
          <p:cNvSpPr/>
          <p:nvPr/>
        </p:nvSpPr>
        <p:spPr>
          <a:xfrm>
            <a:off x="7574803" y="3464382"/>
            <a:ext cx="1301508" cy="609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6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ما كافية</a:t>
            </a:r>
          </a:p>
        </p:txBody>
      </p:sp>
      <p:cxnSp>
        <p:nvCxnSpPr>
          <p:cNvPr id="19" name="Google Shape;166;p7">
            <a:extLst>
              <a:ext uri="{FF2B5EF4-FFF2-40B4-BE49-F238E27FC236}">
                <a16:creationId xmlns:a16="http://schemas.microsoft.com/office/drawing/2014/main" id="{6C4E05B1-F9BB-3A45-8147-581D50D7D94C}"/>
              </a:ext>
            </a:extLst>
          </p:cNvPr>
          <p:cNvCxnSpPr>
            <a:cxnSpLocks/>
          </p:cNvCxnSpPr>
          <p:nvPr/>
        </p:nvCxnSpPr>
        <p:spPr>
          <a:xfrm flipH="1">
            <a:off x="2983777" y="1662955"/>
            <a:ext cx="15377" cy="1158931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0" name="Google Shape;166;p7">
            <a:extLst>
              <a:ext uri="{FF2B5EF4-FFF2-40B4-BE49-F238E27FC236}">
                <a16:creationId xmlns:a16="http://schemas.microsoft.com/office/drawing/2014/main" id="{31CA4DD1-5CE9-EE40-9E08-A341D1EACEBC}"/>
              </a:ext>
            </a:extLst>
          </p:cNvPr>
          <p:cNvCxnSpPr>
            <a:cxnSpLocks/>
          </p:cNvCxnSpPr>
          <p:nvPr/>
        </p:nvCxnSpPr>
        <p:spPr>
          <a:xfrm>
            <a:off x="4521616" y="1738749"/>
            <a:ext cx="0" cy="1092858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054D3F09-94E2-1845-B55D-72030FCDE9F4}"/>
              </a:ext>
            </a:extLst>
          </p:cNvPr>
          <p:cNvSpPr/>
          <p:nvPr/>
        </p:nvSpPr>
        <p:spPr>
          <a:xfrm>
            <a:off x="2597292" y="2724865"/>
            <a:ext cx="772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96D4F0-6B20-6F4B-8CB9-AAB939DDA75C}"/>
              </a:ext>
            </a:extLst>
          </p:cNvPr>
          <p:cNvSpPr/>
          <p:nvPr/>
        </p:nvSpPr>
        <p:spPr>
          <a:xfrm>
            <a:off x="3583416" y="2755772"/>
            <a:ext cx="14414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6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B354A83-497F-F84B-8C2F-F2E9DF1FAF3B}"/>
              </a:ext>
            </a:extLst>
          </p:cNvPr>
          <p:cNvSpPr/>
          <p:nvPr/>
        </p:nvSpPr>
        <p:spPr>
          <a:xfrm>
            <a:off x="3430085" y="3607678"/>
            <a:ext cx="865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26" name="Curved Up Arrow 25">
            <a:extLst>
              <a:ext uri="{FF2B5EF4-FFF2-40B4-BE49-F238E27FC236}">
                <a16:creationId xmlns:a16="http://schemas.microsoft.com/office/drawing/2014/main" id="{355E6AE9-4325-5B44-BDA0-93C0ACB30795}"/>
              </a:ext>
            </a:extLst>
          </p:cNvPr>
          <p:cNvSpPr/>
          <p:nvPr/>
        </p:nvSpPr>
        <p:spPr>
          <a:xfrm>
            <a:off x="3863056" y="4096973"/>
            <a:ext cx="1548916" cy="270566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27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A16702E-A94F-E345-97A6-6F49FEDB801D}"/>
              </a:ext>
            </a:extLst>
          </p:cNvPr>
          <p:cNvSpPr txBox="1"/>
          <p:nvPr/>
        </p:nvSpPr>
        <p:spPr>
          <a:xfrm>
            <a:off x="3761119" y="526209"/>
            <a:ext cx="333266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2C1C789-4FF4-2C48-9AB3-B9D361C7C5D3}"/>
              </a:ext>
            </a:extLst>
          </p:cNvPr>
          <p:cNvSpPr txBox="1"/>
          <p:nvPr/>
        </p:nvSpPr>
        <p:spPr>
          <a:xfrm>
            <a:off x="-49784" y="391572"/>
            <a:ext cx="14287139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AE" sz="6600" kern="0" dirty="0">
                <a:solidFill>
                  <a:srgbClr val="000000"/>
                </a:solidFill>
                <a:latin typeface="Traditional Arabic" pitchFamily="18"/>
                <a:cs typeface="Traditional Arabic" pitchFamily="18"/>
              </a:rPr>
              <a:t>إِنَّمَا الْقَبْرُ رَوْضَةٌ مِّن رِّيَاضِ الْجَنَّةِ أَوْ حُفْرَةٌ مِّنْ حُفَرِ النَّارِ</a:t>
            </a:r>
          </a:p>
        </p:txBody>
      </p:sp>
      <p:sp>
        <p:nvSpPr>
          <p:cNvPr id="8" name="Google Shape;633;p33">
            <a:extLst>
              <a:ext uri="{FF2B5EF4-FFF2-40B4-BE49-F238E27FC236}">
                <a16:creationId xmlns:a16="http://schemas.microsoft.com/office/drawing/2014/main" id="{7EBA42BD-AAF1-B042-AE4D-D68056D4FED1}"/>
              </a:ext>
            </a:extLst>
          </p:cNvPr>
          <p:cNvSpPr txBox="1"/>
          <p:nvPr/>
        </p:nvSpPr>
        <p:spPr>
          <a:xfrm>
            <a:off x="45059" y="6303097"/>
            <a:ext cx="11620468" cy="6462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>
                <a:solidFill>
                  <a:srgbClr val="000000"/>
                </a:solidFill>
                <a:latin typeface="Rockwell"/>
                <a:ea typeface="Rockwell"/>
                <a:cs typeface="Rockwell"/>
              </a:rPr>
              <a:t>114. The grave is but a garden from the gardens of Paradise or a pit from the pits of Hellfire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Rockwell"/>
              <a:ea typeface="Rockwell"/>
              <a:cs typeface="Rockwell"/>
            </a:endParaRPr>
          </a:p>
        </p:txBody>
      </p:sp>
      <p:cxnSp>
        <p:nvCxnSpPr>
          <p:cNvPr id="33" name="Google Shape;137;p5">
            <a:extLst>
              <a:ext uri="{FF2B5EF4-FFF2-40B4-BE49-F238E27FC236}">
                <a16:creationId xmlns:a16="http://schemas.microsoft.com/office/drawing/2014/main" id="{F94741AE-A6DA-114B-AF26-AACFF2DEBE89}"/>
              </a:ext>
            </a:extLst>
          </p:cNvPr>
          <p:cNvCxnSpPr>
            <a:cxnSpLocks/>
          </p:cNvCxnSpPr>
          <p:nvPr/>
        </p:nvCxnSpPr>
        <p:spPr>
          <a:xfrm>
            <a:off x="5403484" y="1477386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" name="Google Shape;137;p5">
            <a:extLst>
              <a:ext uri="{FF2B5EF4-FFF2-40B4-BE49-F238E27FC236}">
                <a16:creationId xmlns:a16="http://schemas.microsoft.com/office/drawing/2014/main" id="{942897CD-6ACD-FE42-9DB4-E606BDFC5680}"/>
              </a:ext>
            </a:extLst>
          </p:cNvPr>
          <p:cNvCxnSpPr>
            <a:cxnSpLocks/>
          </p:cNvCxnSpPr>
          <p:nvPr/>
        </p:nvCxnSpPr>
        <p:spPr>
          <a:xfrm>
            <a:off x="6838161" y="1402819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18E65723-FD62-A74D-8A14-661659DC1193}"/>
              </a:ext>
            </a:extLst>
          </p:cNvPr>
          <p:cNvSpPr/>
          <p:nvPr/>
        </p:nvSpPr>
        <p:spPr>
          <a:xfrm>
            <a:off x="4673957" y="2320960"/>
            <a:ext cx="1459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233B4A7-CC43-E641-90B9-E36D3B0ED43D}"/>
              </a:ext>
            </a:extLst>
          </p:cNvPr>
          <p:cNvSpPr/>
          <p:nvPr/>
        </p:nvSpPr>
        <p:spPr>
          <a:xfrm>
            <a:off x="6242468" y="2293421"/>
            <a:ext cx="9396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  <a:endParaRPr lang="ar-AE" sz="3600" dirty="0">
              <a:solidFill>
                <a:srgbClr val="9452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43" name="Google Shape;815;p44">
            <a:extLst>
              <a:ext uri="{FF2B5EF4-FFF2-40B4-BE49-F238E27FC236}">
                <a16:creationId xmlns:a16="http://schemas.microsoft.com/office/drawing/2014/main" id="{4B4F8229-CB66-0D4E-A901-E6AD916B6CB1}"/>
              </a:ext>
            </a:extLst>
          </p:cNvPr>
          <p:cNvSpPr/>
          <p:nvPr/>
        </p:nvSpPr>
        <p:spPr>
          <a:xfrm>
            <a:off x="11006336" y="2044838"/>
            <a:ext cx="151534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3200" dirty="0">
                <a:solidFill>
                  <a:srgbClr val="9411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مشبهة بالفعل</a:t>
            </a:r>
            <a:endParaRPr sz="3200" dirty="0">
              <a:solidFill>
                <a:srgbClr val="941100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cxnSp>
        <p:nvCxnSpPr>
          <p:cNvPr id="44" name="Google Shape;824;p44">
            <a:extLst>
              <a:ext uri="{FF2B5EF4-FFF2-40B4-BE49-F238E27FC236}">
                <a16:creationId xmlns:a16="http://schemas.microsoft.com/office/drawing/2014/main" id="{1EACFCDD-0CB0-C044-8E7C-5DFB6016474C}"/>
              </a:ext>
            </a:extLst>
          </p:cNvPr>
          <p:cNvCxnSpPr>
            <a:cxnSpLocks/>
          </p:cNvCxnSpPr>
          <p:nvPr/>
        </p:nvCxnSpPr>
        <p:spPr>
          <a:xfrm>
            <a:off x="11299440" y="1313875"/>
            <a:ext cx="0" cy="784484"/>
          </a:xfrm>
          <a:prstGeom prst="straightConnector1">
            <a:avLst/>
          </a:prstGeom>
          <a:noFill/>
          <a:ln w="38100" cap="flat" cmpd="sng">
            <a:solidFill>
              <a:srgbClr val="9411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73EE0562-9696-984C-B2C2-45D1CC36CCCE}"/>
              </a:ext>
            </a:extLst>
          </p:cNvPr>
          <p:cNvSpPr/>
          <p:nvPr/>
        </p:nvSpPr>
        <p:spPr>
          <a:xfrm>
            <a:off x="9459761" y="2351053"/>
            <a:ext cx="7889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00000"/>
                </a:solidFill>
                <a:latin typeface="Traditional Arabic" panose="02020603050405020304" pitchFamily="18" charset="-78"/>
                <a:ea typeface="Traditional Arabic"/>
                <a:cs typeface="Traditional Arabic" panose="02020603050405020304" pitchFamily="18" charset="-78"/>
                <a:sym typeface="Traditional Arabic"/>
              </a:rPr>
              <a:t>مبتدا</a:t>
            </a:r>
            <a:r>
              <a:rPr lang="ar-AE" sz="3600" dirty="0">
                <a:solidFill>
                  <a:srgbClr val="C00000"/>
                </a:solidFill>
                <a:latin typeface="Traditional Arabic" panose="02020603050405020304" pitchFamily="18" charset="-78"/>
                <a:ea typeface="Rockwell"/>
                <a:cs typeface="Traditional Arabic" panose="02020603050405020304" pitchFamily="18" charset="-78"/>
                <a:sym typeface="Rockwell"/>
              </a:rPr>
              <a:t> </a:t>
            </a:r>
          </a:p>
        </p:txBody>
      </p:sp>
      <p:sp>
        <p:nvSpPr>
          <p:cNvPr id="55" name="Google Shape;508;p24">
            <a:extLst>
              <a:ext uri="{FF2B5EF4-FFF2-40B4-BE49-F238E27FC236}">
                <a16:creationId xmlns:a16="http://schemas.microsoft.com/office/drawing/2014/main" id="{C1A2BF0E-0553-C545-97F8-5B8CC795934D}"/>
              </a:ext>
            </a:extLst>
          </p:cNvPr>
          <p:cNvSpPr/>
          <p:nvPr/>
        </p:nvSpPr>
        <p:spPr>
          <a:xfrm rot="5400000">
            <a:off x="6412503" y="1846793"/>
            <a:ext cx="208275" cy="3290240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8F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56" name="Google Shape;122;p4">
            <a:extLst>
              <a:ext uri="{FF2B5EF4-FFF2-40B4-BE49-F238E27FC236}">
                <a16:creationId xmlns:a16="http://schemas.microsoft.com/office/drawing/2014/main" id="{A636190B-16C2-C947-9148-6B818807FD5A}"/>
              </a:ext>
            </a:extLst>
          </p:cNvPr>
          <p:cNvCxnSpPr>
            <a:cxnSpLocks/>
          </p:cNvCxnSpPr>
          <p:nvPr/>
        </p:nvCxnSpPr>
        <p:spPr>
          <a:xfrm>
            <a:off x="9904954" y="1276949"/>
            <a:ext cx="0" cy="1168539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28599FFD-A5EA-754C-8AC3-93BF8ECBE3B1}"/>
              </a:ext>
            </a:extLst>
          </p:cNvPr>
          <p:cNvSpPr/>
          <p:nvPr/>
        </p:nvSpPr>
        <p:spPr>
          <a:xfrm>
            <a:off x="4836166" y="5131197"/>
            <a:ext cx="579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C000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خَبَر</a:t>
            </a:r>
            <a:endParaRPr lang="en-GB" dirty="0"/>
          </a:p>
        </p:txBody>
      </p:sp>
      <p:sp>
        <p:nvSpPr>
          <p:cNvPr id="59" name="Google Shape;126;p4">
            <a:extLst>
              <a:ext uri="{FF2B5EF4-FFF2-40B4-BE49-F238E27FC236}">
                <a16:creationId xmlns:a16="http://schemas.microsoft.com/office/drawing/2014/main" id="{B0ACD881-9123-164E-97BC-42551B4FED32}"/>
              </a:ext>
            </a:extLst>
          </p:cNvPr>
          <p:cNvSpPr txBox="1"/>
          <p:nvPr/>
        </p:nvSpPr>
        <p:spPr>
          <a:xfrm>
            <a:off x="5125668" y="5734504"/>
            <a:ext cx="25781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ar-AE" sz="3200" dirty="0">
                <a:solidFill>
                  <a:srgbClr val="FF93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جملة الاِسمية خبرية</a:t>
            </a:r>
          </a:p>
        </p:txBody>
      </p:sp>
      <p:sp>
        <p:nvSpPr>
          <p:cNvPr id="60" name="Google Shape;125;p4">
            <a:extLst>
              <a:ext uri="{FF2B5EF4-FFF2-40B4-BE49-F238E27FC236}">
                <a16:creationId xmlns:a16="http://schemas.microsoft.com/office/drawing/2014/main" id="{CECE1EA2-C545-224A-A4E9-CC8CF6BFED4B}"/>
              </a:ext>
            </a:extLst>
          </p:cNvPr>
          <p:cNvSpPr/>
          <p:nvPr/>
        </p:nvSpPr>
        <p:spPr>
          <a:xfrm rot="5400000">
            <a:off x="5852643" y="-178316"/>
            <a:ext cx="167042" cy="11710971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FF93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93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1" name="Google Shape;1137;g8905d12dae_0_0">
            <a:extLst>
              <a:ext uri="{FF2B5EF4-FFF2-40B4-BE49-F238E27FC236}">
                <a16:creationId xmlns:a16="http://schemas.microsoft.com/office/drawing/2014/main" id="{61D98C4D-CD10-3B45-9C22-C98991DBE7CC}"/>
              </a:ext>
            </a:extLst>
          </p:cNvPr>
          <p:cNvCxnSpPr>
            <a:cxnSpLocks/>
          </p:cNvCxnSpPr>
          <p:nvPr/>
        </p:nvCxnSpPr>
        <p:spPr>
          <a:xfrm flipH="1">
            <a:off x="10918161" y="1098176"/>
            <a:ext cx="11022" cy="1917015"/>
          </a:xfrm>
          <a:prstGeom prst="straightConnector1">
            <a:avLst/>
          </a:prstGeom>
          <a:noFill/>
          <a:ln w="38100" cap="flat" cmpd="sng">
            <a:solidFill>
              <a:srgbClr val="FF2F9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62" name="Google Shape;1155;g8905d12dae_0_0">
            <a:extLst>
              <a:ext uri="{FF2B5EF4-FFF2-40B4-BE49-F238E27FC236}">
                <a16:creationId xmlns:a16="http://schemas.microsoft.com/office/drawing/2014/main" id="{0F2D4E00-7E30-AB40-8227-1F3878A682B7}"/>
              </a:ext>
            </a:extLst>
          </p:cNvPr>
          <p:cNvSpPr/>
          <p:nvPr/>
        </p:nvSpPr>
        <p:spPr>
          <a:xfrm>
            <a:off x="10039059" y="2870753"/>
            <a:ext cx="1031051" cy="609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ar-AE" sz="3200" dirty="0">
                <a:solidFill>
                  <a:srgbClr val="FF2F92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ما كافية</a:t>
            </a:r>
          </a:p>
        </p:txBody>
      </p:sp>
      <p:sp>
        <p:nvSpPr>
          <p:cNvPr id="20" name="Google Shape;408;p18">
            <a:extLst>
              <a:ext uri="{FF2B5EF4-FFF2-40B4-BE49-F238E27FC236}">
                <a16:creationId xmlns:a16="http://schemas.microsoft.com/office/drawing/2014/main" id="{EAF91DC7-6620-9043-BDB4-0663B74CD1B2}"/>
              </a:ext>
            </a:extLst>
          </p:cNvPr>
          <p:cNvSpPr/>
          <p:nvPr/>
        </p:nvSpPr>
        <p:spPr>
          <a:xfrm rot="5400000">
            <a:off x="5864238" y="1797786"/>
            <a:ext cx="236831" cy="2222262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21" name="Google Shape;166;p7">
            <a:extLst>
              <a:ext uri="{FF2B5EF4-FFF2-40B4-BE49-F238E27FC236}">
                <a16:creationId xmlns:a16="http://schemas.microsoft.com/office/drawing/2014/main" id="{6A4675C2-074F-644B-B5A4-352BE74A939E}"/>
              </a:ext>
            </a:extLst>
          </p:cNvPr>
          <p:cNvCxnSpPr>
            <a:cxnSpLocks/>
          </p:cNvCxnSpPr>
          <p:nvPr/>
        </p:nvCxnSpPr>
        <p:spPr>
          <a:xfrm flipH="1">
            <a:off x="7804191" y="1350858"/>
            <a:ext cx="1" cy="155805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50B103F-EF56-5244-BD9C-AED4452D3B7C}"/>
              </a:ext>
            </a:extLst>
          </p:cNvPr>
          <p:cNvSpPr/>
          <p:nvPr/>
        </p:nvSpPr>
        <p:spPr>
          <a:xfrm>
            <a:off x="5693414" y="2882935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E7A497-0514-C04C-9F46-BBEA384FE618}"/>
              </a:ext>
            </a:extLst>
          </p:cNvPr>
          <p:cNvSpPr/>
          <p:nvPr/>
        </p:nvSpPr>
        <p:spPr>
          <a:xfrm>
            <a:off x="6988569" y="2862138"/>
            <a:ext cx="1305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0F57B7-267E-4142-94C6-335712B3BC29}"/>
              </a:ext>
            </a:extLst>
          </p:cNvPr>
          <p:cNvSpPr/>
          <p:nvPr/>
        </p:nvSpPr>
        <p:spPr>
          <a:xfrm>
            <a:off x="8234546" y="2803000"/>
            <a:ext cx="11657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موصوف</a:t>
            </a:r>
            <a:r>
              <a:rPr lang="ar-AE" sz="24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</a:p>
        </p:txBody>
      </p:sp>
      <p:cxnSp>
        <p:nvCxnSpPr>
          <p:cNvPr id="27" name="Google Shape;137;p5">
            <a:extLst>
              <a:ext uri="{FF2B5EF4-FFF2-40B4-BE49-F238E27FC236}">
                <a16:creationId xmlns:a16="http://schemas.microsoft.com/office/drawing/2014/main" id="{1F905856-04A0-6C42-8D1B-5281FFD5B566}"/>
              </a:ext>
            </a:extLst>
          </p:cNvPr>
          <p:cNvCxnSpPr>
            <a:cxnSpLocks/>
          </p:cNvCxnSpPr>
          <p:nvPr/>
        </p:nvCxnSpPr>
        <p:spPr>
          <a:xfrm>
            <a:off x="8744633" y="1352858"/>
            <a:ext cx="0" cy="1525338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2680CF1F-27CE-DB48-A8BA-9910E1C78618}"/>
              </a:ext>
            </a:extLst>
          </p:cNvPr>
          <p:cNvSpPr/>
          <p:nvPr/>
        </p:nvSpPr>
        <p:spPr>
          <a:xfrm>
            <a:off x="6133011" y="3554236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/>
          </a:p>
        </p:txBody>
      </p:sp>
      <p:sp>
        <p:nvSpPr>
          <p:cNvPr id="29" name="Curved Up Arrow 28">
            <a:extLst>
              <a:ext uri="{FF2B5EF4-FFF2-40B4-BE49-F238E27FC236}">
                <a16:creationId xmlns:a16="http://schemas.microsoft.com/office/drawing/2014/main" id="{5C04EF09-2EA9-8840-9DA1-BD300BB2091E}"/>
              </a:ext>
            </a:extLst>
          </p:cNvPr>
          <p:cNvSpPr/>
          <p:nvPr/>
        </p:nvSpPr>
        <p:spPr>
          <a:xfrm>
            <a:off x="6923612" y="3833716"/>
            <a:ext cx="2216748" cy="271850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9838E8C-8D9A-D44B-BB7D-03726AA10F48}"/>
              </a:ext>
            </a:extLst>
          </p:cNvPr>
          <p:cNvSpPr/>
          <p:nvPr/>
        </p:nvSpPr>
        <p:spPr>
          <a:xfrm>
            <a:off x="8409772" y="3453834"/>
            <a:ext cx="121219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Hidden</a:t>
            </a:r>
            <a:r>
              <a:rPr lang="en-GB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</a:p>
          <a:p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صفة</a:t>
            </a:r>
            <a:endParaRPr lang="en-GB" dirty="0"/>
          </a:p>
        </p:txBody>
      </p:sp>
      <p:sp>
        <p:nvSpPr>
          <p:cNvPr id="32" name="Google Shape;508;p24">
            <a:extLst>
              <a:ext uri="{FF2B5EF4-FFF2-40B4-BE49-F238E27FC236}">
                <a16:creationId xmlns:a16="http://schemas.microsoft.com/office/drawing/2014/main" id="{98273EE0-F9ED-4141-8A81-815C4B9A6774}"/>
              </a:ext>
            </a:extLst>
          </p:cNvPr>
          <p:cNvSpPr/>
          <p:nvPr/>
        </p:nvSpPr>
        <p:spPr>
          <a:xfrm rot="5400000">
            <a:off x="4708519" y="427056"/>
            <a:ext cx="255292" cy="9399265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35" name="Google Shape;502;p24">
            <a:extLst>
              <a:ext uri="{FF2B5EF4-FFF2-40B4-BE49-F238E27FC236}">
                <a16:creationId xmlns:a16="http://schemas.microsoft.com/office/drawing/2014/main" id="{49B907F9-C713-F94C-99D0-89ED47BDCEEE}"/>
              </a:ext>
            </a:extLst>
          </p:cNvPr>
          <p:cNvCxnSpPr>
            <a:cxnSpLocks/>
          </p:cNvCxnSpPr>
          <p:nvPr/>
        </p:nvCxnSpPr>
        <p:spPr>
          <a:xfrm>
            <a:off x="4538079" y="1344234"/>
            <a:ext cx="0" cy="2794777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6" name="Google Shape;137;p5">
            <a:extLst>
              <a:ext uri="{FF2B5EF4-FFF2-40B4-BE49-F238E27FC236}">
                <a16:creationId xmlns:a16="http://schemas.microsoft.com/office/drawing/2014/main" id="{525D2DAE-3F9B-984D-AE09-3EE7C820A5DC}"/>
              </a:ext>
            </a:extLst>
          </p:cNvPr>
          <p:cNvCxnSpPr>
            <a:cxnSpLocks/>
          </p:cNvCxnSpPr>
          <p:nvPr/>
        </p:nvCxnSpPr>
        <p:spPr>
          <a:xfrm>
            <a:off x="3538224" y="1313875"/>
            <a:ext cx="0" cy="1525338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BB4883E7-0FAE-F640-BF06-DD6FCE2F6819}"/>
              </a:ext>
            </a:extLst>
          </p:cNvPr>
          <p:cNvSpPr/>
          <p:nvPr/>
        </p:nvSpPr>
        <p:spPr>
          <a:xfrm>
            <a:off x="2896102" y="2704996"/>
            <a:ext cx="11657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موصوف</a:t>
            </a:r>
            <a:r>
              <a:rPr lang="ar-AE" sz="24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</a:p>
        </p:txBody>
      </p:sp>
      <p:cxnSp>
        <p:nvCxnSpPr>
          <p:cNvPr id="38" name="Google Shape;137;p5">
            <a:extLst>
              <a:ext uri="{FF2B5EF4-FFF2-40B4-BE49-F238E27FC236}">
                <a16:creationId xmlns:a16="http://schemas.microsoft.com/office/drawing/2014/main" id="{AB872064-AC2B-D042-A713-893EBCD3A24D}"/>
              </a:ext>
            </a:extLst>
          </p:cNvPr>
          <p:cNvCxnSpPr>
            <a:cxnSpLocks/>
          </p:cNvCxnSpPr>
          <p:nvPr/>
        </p:nvCxnSpPr>
        <p:spPr>
          <a:xfrm>
            <a:off x="1558042" y="1344234"/>
            <a:ext cx="0" cy="968102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" name="Google Shape;137;p5">
            <a:extLst>
              <a:ext uri="{FF2B5EF4-FFF2-40B4-BE49-F238E27FC236}">
                <a16:creationId xmlns:a16="http://schemas.microsoft.com/office/drawing/2014/main" id="{16C6263C-643A-E941-9948-C47E42A02188}"/>
              </a:ext>
            </a:extLst>
          </p:cNvPr>
          <p:cNvCxnSpPr>
            <a:cxnSpLocks/>
          </p:cNvCxnSpPr>
          <p:nvPr/>
        </p:nvCxnSpPr>
        <p:spPr>
          <a:xfrm>
            <a:off x="498330" y="1352858"/>
            <a:ext cx="0" cy="454677"/>
          </a:xfrm>
          <a:prstGeom prst="straightConnector1">
            <a:avLst/>
          </a:prstGeom>
          <a:noFill/>
          <a:ln w="38100" cap="flat" cmpd="sng">
            <a:solidFill>
              <a:srgbClr val="9452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2E101C78-51C5-5B45-92D3-24AB404573DA}"/>
              </a:ext>
            </a:extLst>
          </p:cNvPr>
          <p:cNvSpPr/>
          <p:nvPr/>
        </p:nvSpPr>
        <p:spPr>
          <a:xfrm>
            <a:off x="1206966" y="2218225"/>
            <a:ext cx="9396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5A49D01-59C6-804D-AF67-C4CF87EA1FCC}"/>
              </a:ext>
            </a:extLst>
          </p:cNvPr>
          <p:cNvSpPr/>
          <p:nvPr/>
        </p:nvSpPr>
        <p:spPr>
          <a:xfrm>
            <a:off x="80678" y="1800188"/>
            <a:ext cx="11357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srgbClr val="94520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مضاف اليه </a:t>
            </a:r>
          </a:p>
        </p:txBody>
      </p:sp>
      <p:cxnSp>
        <p:nvCxnSpPr>
          <p:cNvPr id="46" name="Google Shape;166;p7">
            <a:extLst>
              <a:ext uri="{FF2B5EF4-FFF2-40B4-BE49-F238E27FC236}">
                <a16:creationId xmlns:a16="http://schemas.microsoft.com/office/drawing/2014/main" id="{DB59F2F5-BEF5-F04B-85AB-1BD9F20EFEDA}"/>
              </a:ext>
            </a:extLst>
          </p:cNvPr>
          <p:cNvCxnSpPr>
            <a:cxnSpLocks/>
          </p:cNvCxnSpPr>
          <p:nvPr/>
        </p:nvCxnSpPr>
        <p:spPr>
          <a:xfrm flipH="1">
            <a:off x="2617747" y="1345716"/>
            <a:ext cx="1" cy="1558059"/>
          </a:xfrm>
          <a:prstGeom prst="straightConnector1">
            <a:avLst/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4EF04579-55F6-1648-9C02-A384529E50C6}"/>
              </a:ext>
            </a:extLst>
          </p:cNvPr>
          <p:cNvSpPr/>
          <p:nvPr/>
        </p:nvSpPr>
        <p:spPr>
          <a:xfrm>
            <a:off x="1697040" y="2737500"/>
            <a:ext cx="1305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جر </a:t>
            </a:r>
          </a:p>
        </p:txBody>
      </p:sp>
      <p:sp>
        <p:nvSpPr>
          <p:cNvPr id="48" name="Google Shape;408;p18">
            <a:extLst>
              <a:ext uri="{FF2B5EF4-FFF2-40B4-BE49-F238E27FC236}">
                <a16:creationId xmlns:a16="http://schemas.microsoft.com/office/drawing/2014/main" id="{D794D24F-AD93-5846-A751-9F613028C053}"/>
              </a:ext>
            </a:extLst>
          </p:cNvPr>
          <p:cNvSpPr/>
          <p:nvPr/>
        </p:nvSpPr>
        <p:spPr>
          <a:xfrm rot="5400000">
            <a:off x="844853" y="2074484"/>
            <a:ext cx="279678" cy="173873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C14D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943D6D6-4493-3A42-BC83-0E9A754D8EC1}"/>
              </a:ext>
            </a:extLst>
          </p:cNvPr>
          <p:cNvSpPr/>
          <p:nvPr/>
        </p:nvSpPr>
        <p:spPr>
          <a:xfrm>
            <a:off x="616744" y="2942039"/>
            <a:ext cx="70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srgbClr val="C14DCB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مجرور</a:t>
            </a:r>
            <a:endParaRPr lang="ar-AE" sz="3600" dirty="0">
              <a:solidFill>
                <a:srgbClr val="C14DCB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51" name="Google Shape;508;p24">
            <a:extLst>
              <a:ext uri="{FF2B5EF4-FFF2-40B4-BE49-F238E27FC236}">
                <a16:creationId xmlns:a16="http://schemas.microsoft.com/office/drawing/2014/main" id="{D4B48658-63D7-7B44-BA66-73CB9CD81587}"/>
              </a:ext>
            </a:extLst>
          </p:cNvPr>
          <p:cNvSpPr/>
          <p:nvPr/>
        </p:nvSpPr>
        <p:spPr>
          <a:xfrm rot="5400000">
            <a:off x="1302059" y="2201175"/>
            <a:ext cx="247187" cy="273419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8F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767B58B-DC04-F443-9946-5D9505D7EBC3}"/>
              </a:ext>
            </a:extLst>
          </p:cNvPr>
          <p:cNvSpPr/>
          <p:nvPr/>
        </p:nvSpPr>
        <p:spPr>
          <a:xfrm>
            <a:off x="1063458" y="3621156"/>
            <a:ext cx="790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مُتَعَلِّق</a:t>
            </a:r>
            <a:endParaRPr lang="en-GB" dirty="0"/>
          </a:p>
        </p:txBody>
      </p:sp>
      <p:sp>
        <p:nvSpPr>
          <p:cNvPr id="53" name="Curved Up Arrow 52">
            <a:extLst>
              <a:ext uri="{FF2B5EF4-FFF2-40B4-BE49-F238E27FC236}">
                <a16:creationId xmlns:a16="http://schemas.microsoft.com/office/drawing/2014/main" id="{BA4C7017-DC14-2941-A0B6-3A57D7A63605}"/>
              </a:ext>
            </a:extLst>
          </p:cNvPr>
          <p:cNvSpPr/>
          <p:nvPr/>
        </p:nvSpPr>
        <p:spPr>
          <a:xfrm>
            <a:off x="1558042" y="4017382"/>
            <a:ext cx="1831891" cy="254049"/>
          </a:xfrm>
          <a:prstGeom prst="curvedUpArrow">
            <a:avLst>
              <a:gd name="adj1" fmla="val 25000"/>
              <a:gd name="adj2" fmla="val 50000"/>
              <a:gd name="adj3" fmla="val 18601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37350AE-42C8-224A-BC65-087102F53C6F}"/>
              </a:ext>
            </a:extLst>
          </p:cNvPr>
          <p:cNvSpPr/>
          <p:nvPr/>
        </p:nvSpPr>
        <p:spPr>
          <a:xfrm>
            <a:off x="3042102" y="3536683"/>
            <a:ext cx="121219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Hidden</a:t>
            </a:r>
            <a:r>
              <a:rPr lang="en-GB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 </a:t>
            </a:r>
          </a:p>
          <a:p>
            <a:r>
              <a:rPr lang="ar-AE" sz="3200" dirty="0">
                <a:solidFill>
                  <a:srgbClr val="00B050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صفة</a:t>
            </a:r>
            <a:endParaRPr lang="en-GB" dirty="0"/>
          </a:p>
        </p:txBody>
      </p:sp>
      <p:sp>
        <p:nvSpPr>
          <p:cNvPr id="57" name="Google Shape;508;p24">
            <a:extLst>
              <a:ext uri="{FF2B5EF4-FFF2-40B4-BE49-F238E27FC236}">
                <a16:creationId xmlns:a16="http://schemas.microsoft.com/office/drawing/2014/main" id="{F2636DEE-263B-844E-A552-10AE323638C3}"/>
              </a:ext>
            </a:extLst>
          </p:cNvPr>
          <p:cNvSpPr/>
          <p:nvPr/>
        </p:nvSpPr>
        <p:spPr>
          <a:xfrm rot="5400000">
            <a:off x="7012038" y="2337035"/>
            <a:ext cx="271851" cy="4623594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3" name="Google Shape;508;p24">
            <a:extLst>
              <a:ext uri="{FF2B5EF4-FFF2-40B4-BE49-F238E27FC236}">
                <a16:creationId xmlns:a16="http://schemas.microsoft.com/office/drawing/2014/main" id="{7AA45D3B-4CB7-134B-A7F6-46F84422C018}"/>
              </a:ext>
            </a:extLst>
          </p:cNvPr>
          <p:cNvSpPr/>
          <p:nvPr/>
        </p:nvSpPr>
        <p:spPr>
          <a:xfrm rot="5400000">
            <a:off x="2137364" y="2469670"/>
            <a:ext cx="185286" cy="4237417"/>
          </a:xfrm>
          <a:prstGeom prst="rightBrace">
            <a:avLst>
              <a:gd name="adj1" fmla="val 59306"/>
              <a:gd name="adj2" fmla="val 475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ECA2CF3-1B9E-0D45-A529-4EFC47B3F64F}"/>
              </a:ext>
            </a:extLst>
          </p:cNvPr>
          <p:cNvSpPr/>
          <p:nvPr/>
        </p:nvSpPr>
        <p:spPr>
          <a:xfrm>
            <a:off x="6609733" y="4607323"/>
            <a:ext cx="1552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 عليه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7570262-339A-A548-AEB2-D4608A99B62A}"/>
              </a:ext>
            </a:extLst>
          </p:cNvPr>
          <p:cNvSpPr/>
          <p:nvPr/>
        </p:nvSpPr>
        <p:spPr>
          <a:xfrm>
            <a:off x="1770532" y="4585556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معطوف</a:t>
            </a:r>
            <a:endParaRPr lang="ar-AE" sz="2800" dirty="0">
              <a:solidFill>
                <a:prstClr val="black"/>
              </a:solidFill>
              <a:latin typeface="Traditional Arabic"/>
              <a:ea typeface="Traditional Arabic"/>
              <a:cs typeface="Traditional Arabic"/>
              <a:sym typeface="Traditional Arabic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E8247A2-A552-6B43-A97D-B52DA5CDBBD3}"/>
              </a:ext>
            </a:extLst>
          </p:cNvPr>
          <p:cNvSpPr/>
          <p:nvPr/>
        </p:nvSpPr>
        <p:spPr>
          <a:xfrm>
            <a:off x="4180534" y="4046947"/>
            <a:ext cx="10976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3200" dirty="0">
                <a:solidFill>
                  <a:prstClr val="black"/>
                </a:solidFill>
                <a:latin typeface="Traditional Arabic"/>
                <a:ea typeface="Traditional Arabic"/>
                <a:cs typeface="Traditional Arabic"/>
                <a:sym typeface="Traditional Arabic"/>
              </a:rPr>
              <a:t>حرف عطف</a:t>
            </a:r>
          </a:p>
        </p:txBody>
      </p:sp>
    </p:spTree>
    <p:extLst>
      <p:ext uri="{BB962C8B-B14F-4D97-AF65-F5344CB8AC3E}">
        <p14:creationId xmlns:p14="http://schemas.microsoft.com/office/powerpoint/2010/main" val="300436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135</Words>
  <Application>Microsoft Office PowerPoint</Application>
  <PresentationFormat>Widescreen</PresentationFormat>
  <Paragraphs>48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Rockwell</vt:lpstr>
      <vt:lpstr>Traditional Arabic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Rahman, Moriom</dc:creator>
  <cp:lastModifiedBy>Sumiyya IQBAL</cp:lastModifiedBy>
  <cp:revision>5</cp:revision>
  <dcterms:created xsi:type="dcterms:W3CDTF">2020-12-16T22:31:57Z</dcterms:created>
  <dcterms:modified xsi:type="dcterms:W3CDTF">2021-01-22T21:54:25Z</dcterms:modified>
</cp:coreProperties>
</file>