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5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945200"/>
    <a:srgbClr val="FF2F92"/>
    <a:srgbClr val="FF8AD8"/>
    <a:srgbClr val="941651"/>
    <a:srgbClr val="00FDFF"/>
    <a:srgbClr val="FF9300"/>
    <a:srgbClr val="942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3" autoAdjust="0"/>
    <p:restoredTop sz="94660"/>
  </p:normalViewPr>
  <p:slideViewPr>
    <p:cSldViewPr snapToGrid="0">
      <p:cViewPr varScale="1">
        <p:scale>
          <a:sx n="78" d="100"/>
          <a:sy n="78" d="100"/>
        </p:scale>
        <p:origin x="4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95997-D26D-475C-AF98-D7E0DF214664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E1380-BF9E-4A5C-BCB6-FDD01E3AC86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9727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7" name="Google Shape;2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0" name="Google Shape;3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5" name="Google Shape;35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8" name="Google Shape;3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3" name="Google Shape;3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9" name="Google Shape;3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6" name="Google Shape;42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2" name="Google Shape;4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6" name="Google Shape;4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2" name="Google Shape;4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2" name="Google Shape;4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5718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1" name="Google Shape;47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9" name="Google Shape;4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4" name="Google Shape;5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9" name="Google Shape;5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C0AF1-0902-4792-954A-840F95B71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7443A-821E-496F-B991-5AD0BA623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16DA7-BF2E-42C7-B54C-D2831D4B1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4E3CD-007F-457D-AD4A-8A3AC486E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712ED-B43D-4983-80C5-DB9351D9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77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9E6D-3985-465C-9701-75AD6528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55B3-352E-40BC-9CF0-85753DA91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038DA-58ED-4F46-8703-70476CE1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9B756-DB03-48AC-8EC3-12B65B18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9ECC5-F2E9-4E65-B6E3-27526A68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27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FF422-931C-4085-B5C0-A17707CE5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38D73-8B9F-493B-9C2F-B3547FC08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72BE9-F2EB-474B-BFF9-28074A90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B80ED-551C-4000-B324-17D403A1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89385-299D-49D0-A340-154C7A66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13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107EA-3EFA-48E6-9DFD-F5E9C485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AE944-A702-4C57-9405-380466EA8C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633B1-8648-4384-A53B-2BE548248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1603F-1001-4D2A-A88C-AA55A4A5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0A4B7-42EE-4834-8E57-4E44E072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6AD5C-AC6E-471F-9362-8042D8AF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18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B9D9-B544-4682-B708-6FD4C5E2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972A3-EEAF-419C-BE09-42E2295F2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1B568-8CB0-4E66-B427-565A07B8C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CB9C5-AF36-43CF-88CF-BC0DC0374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EBF586-48B1-4E15-8DE5-B60387087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D2328F-1E82-4A34-A358-B72D62022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036F14-2738-4A6F-BEF4-E2F5F87B2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FE639C-B44D-4D69-9792-868BE0D5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235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93208-4555-41E2-AF0F-75674AD4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9E2B21-564C-47ED-8FC7-22B4C337E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439B6-3B7D-40C6-B40B-77B3F749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F5304-2363-4E2D-A213-149658020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52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BDD7F0-14A4-4BDD-B634-A8C795B6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6A5AB0-4633-4289-A8D5-42BD4631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5975B-49D6-41E1-B43C-2E6DE340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89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BB73-1050-4F27-A42C-D43D40DFB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445FD-5D95-47B5-810C-1DFA1398E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0F6E5-CEBE-4975-9A5A-B93FD42B4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57955-74AF-4C11-B24B-BE6A8BAC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D097B-377B-4595-8291-B93E7A21C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AC3F97-2B0D-4D53-BA40-17BC7C3D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68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15C5-867B-4E58-A694-D8495A73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01BD-96B3-41E9-B274-48FFDA0AF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C93AB-8E31-4AB5-AD5D-A6F3854B1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443C6-2D7B-48EC-93D4-878430D9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5D409-683F-402F-8F33-9758666FF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D7618-88C5-417D-851A-CAAEEFDC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90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5761A-3EA0-48B6-BFD9-AFBD1FE8C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1336F-A9DB-44E2-B1F4-ABA36CD07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46037-AF8D-4167-9FFB-6CEF6F044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DA50B-63D8-45C0-A8B6-37D8171B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C335C-0F98-4593-A390-D92E4C30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0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624259-EE7F-4219-9496-B15430871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E4B01-B735-4BBA-8F91-F58B57B2E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CB323-EC0E-4A22-A938-551D1FF99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56A13-060F-44A6-826C-E74AA90E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CD58C-7B05-4E14-A24C-1BBD3706F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90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B1551-F184-4F1D-AD93-D0B82FA2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B6000-87BC-4A2C-AAEC-FBBE8287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6DD61-7B12-4074-9AC4-1D6E7158C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43C9D-6267-444E-A2CE-9A60538F0360}" type="datetimeFigureOut">
              <a:rPr lang="en-GB" smtClean="0"/>
              <a:t>11/11/2020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947D6-F051-463B-B156-83CBC750C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6AD2B-8DB8-43EC-9C9E-1D8EE9D27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8FF56-C0CD-4A72-8778-F0EE2615FF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791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package" Target="../embeddings/Microsoft_Word_Document.doc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t="6855" b="17644"/>
          <a:stretch/>
        </p:blipFill>
        <p:spPr>
          <a:xfrm>
            <a:off x="20" y="10"/>
            <a:ext cx="1219198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>
            <a:spLocks noGrp="1"/>
          </p:cNvSpPr>
          <p:nvPr>
            <p:ph type="ctrTitle"/>
          </p:nvPr>
        </p:nvSpPr>
        <p:spPr>
          <a:xfrm>
            <a:off x="1926283" y="2613547"/>
            <a:ext cx="8339400" cy="16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ckwell"/>
              <a:buNone/>
            </a:pPr>
            <a:r>
              <a:rPr lang="ar-AE" sz="6000">
                <a:solidFill>
                  <a:schemeClr val="dk1"/>
                </a:solidFill>
              </a:rPr>
              <a:t>ZAAD UT TAALIBEEN TARKEEB</a:t>
            </a:r>
            <a:endParaRPr sz="6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2"/>
          <p:cNvGraphicFramePr/>
          <p:nvPr/>
        </p:nvGraphicFramePr>
        <p:xfrm>
          <a:off x="1654498" y="164306"/>
          <a:ext cx="8883003" cy="652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4" imgW="8883003" imgH="6529387" progId="Word.Document.12">
                  <p:embed/>
                </p:oleObj>
              </mc:Choice>
              <mc:Fallback>
                <p:oleObj r:id="rId4" imgW="8883003" imgH="6529387" progId="Word.Document.12">
                  <p:embed/>
                  <p:pic>
                    <p:nvPicPr>
                      <p:cNvPr id="110" name="Google Shape;110;p2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654498" y="164306"/>
                        <a:ext cx="8883003" cy="652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2438400" y="1981200"/>
            <a:ext cx="7772400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160"/>
              <a:buNone/>
            </a:pPr>
            <a:r>
              <a:rPr lang="ar-AE" sz="9600">
                <a:solidFill>
                  <a:srgbClr val="00206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الجملة الإسميَّة</a:t>
            </a:r>
            <a:endParaRPr sz="9600" dirty="0">
              <a:solidFill>
                <a:srgbClr val="00206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800"/>
              <a:buNone/>
            </a:pPr>
            <a:r>
              <a:rPr lang="ar-AE" sz="80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Nominal sentences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الدِّيْنُ النَّصِيْحَةُ</a:t>
            </a:r>
            <a:endParaRPr sz="9600" b="0" i="0" u="none" strike="noStrike" cap="none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r>
              <a:rPr lang="ar-AE"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200" b="0" i="0" u="none" strike="noStrike" cap="none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b="0" i="0" u="none" strike="noStrike" cap="none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188202" y="3937000"/>
            <a:ext cx="8979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b="0" i="0" u="none" strike="noStrike" cap="none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 b="0" i="0" u="none" strike="noStrike" cap="none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  <a:endParaRPr sz="3600" dirty="0">
              <a:solidFill>
                <a:srgbClr val="C0000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cxnSp>
        <p:nvCxnSpPr>
          <p:cNvPr id="122" name="Google Shape;122;p4"/>
          <p:cNvCxnSpPr/>
          <p:nvPr/>
        </p:nvCxnSpPr>
        <p:spPr>
          <a:xfrm>
            <a:off x="7581900" y="18862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4" name="Google Shape;124;p4"/>
          <p:cNvSpPr txBox="1"/>
          <p:nvPr/>
        </p:nvSpPr>
        <p:spPr>
          <a:xfrm>
            <a:off x="4719288" y="3937000"/>
            <a:ext cx="10539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 </a:t>
            </a:r>
            <a:endParaRPr sz="36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25" name="Google Shape;125;p4"/>
          <p:cNvSpPr/>
          <p:nvPr/>
        </p:nvSpPr>
        <p:spPr>
          <a:xfrm rot="5400000">
            <a:off x="6031236" y="3432782"/>
            <a:ext cx="523223" cy="257810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5003798" y="5150032"/>
            <a:ext cx="2578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2C162A-5407-7442-B674-5E6723E161F3}"/>
              </a:ext>
            </a:extLst>
          </p:cNvPr>
          <p:cNvSpPr/>
          <p:nvPr/>
        </p:nvSpPr>
        <p:spPr>
          <a:xfrm>
            <a:off x="749868" y="593918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2. The religion is to act with sincerity</a:t>
            </a:r>
            <a:endParaRPr lang="en-GB" dirty="0"/>
          </a:p>
        </p:txBody>
      </p:sp>
      <p:cxnSp>
        <p:nvCxnSpPr>
          <p:cNvPr id="10" name="Google Shape;122;p4">
            <a:extLst>
              <a:ext uri="{FF2B5EF4-FFF2-40B4-BE49-F238E27FC236}">
                <a16:creationId xmlns:a16="http://schemas.microsoft.com/office/drawing/2014/main" id="{16F8CA78-0FB2-D449-9893-861FB40FD013}"/>
              </a:ext>
            </a:extLst>
          </p:cNvPr>
          <p:cNvCxnSpPr/>
          <p:nvPr/>
        </p:nvCxnSpPr>
        <p:spPr>
          <a:xfrm>
            <a:off x="5003797" y="18862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E3611"/>
              </a:buClr>
              <a:buSzPts val="9775"/>
              <a:buFont typeface="Noto Sans Symbols"/>
              <a:buNone/>
            </a:pPr>
            <a:r>
              <a:rPr lang="ar-AE" sz="960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الدُّعَاءُ مُخُّ العِبَادَةِ</a:t>
            </a:r>
            <a:endParaRPr sz="9600" dirty="0">
              <a:solidFill>
                <a:srgbClr val="7F7F7F"/>
              </a:solidFill>
              <a:latin typeface="Traditional Arabic" panose="02020603050405020304" pitchFamily="18" charset="-78"/>
              <a:ea typeface="Arial"/>
              <a:cs typeface="Traditional Arabic" panose="02020603050405020304" pitchFamily="18" charset="-78"/>
              <a:sym typeface="Aria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32" name="Google Shape;132;p5"/>
          <p:cNvCxnSpPr/>
          <p:nvPr/>
        </p:nvCxnSpPr>
        <p:spPr>
          <a:xfrm>
            <a:off x="8318500" y="17338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3" name="Google Shape;133;p5"/>
          <p:cNvSpPr txBox="1"/>
          <p:nvPr/>
        </p:nvSpPr>
        <p:spPr>
          <a:xfrm>
            <a:off x="7966480" y="3873500"/>
            <a:ext cx="10860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  <a:endParaRPr sz="3600" dirty="0">
              <a:solidFill>
                <a:srgbClr val="C0000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5713523" y="2683013"/>
            <a:ext cx="154739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9452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مضاف</a:t>
            </a:r>
            <a:r>
              <a:rPr lang="ar-AE" sz="3600">
                <a:solidFill>
                  <a:srgbClr val="9452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  <a:endParaRPr sz="3600" dirty="0">
              <a:solidFill>
                <a:srgbClr val="94520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3530599" y="2683013"/>
            <a:ext cx="20027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36" name="Google Shape;136;p5"/>
          <p:cNvCxnSpPr>
            <a:cxnSpLocks/>
          </p:cNvCxnSpPr>
          <p:nvPr/>
        </p:nvCxnSpPr>
        <p:spPr>
          <a:xfrm>
            <a:off x="3873501" y="1733826"/>
            <a:ext cx="0" cy="96219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7" name="Google Shape;137;p5"/>
          <p:cNvCxnSpPr>
            <a:cxnSpLocks/>
          </p:cNvCxnSpPr>
          <p:nvPr/>
        </p:nvCxnSpPr>
        <p:spPr>
          <a:xfrm>
            <a:off x="6426451" y="1733826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8" name="Google Shape;138;p5"/>
          <p:cNvSpPr/>
          <p:nvPr/>
        </p:nvSpPr>
        <p:spPr>
          <a:xfrm rot="5400000">
            <a:off x="4808000" y="2334489"/>
            <a:ext cx="523223" cy="218902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4697556" y="3750431"/>
            <a:ext cx="10860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40" name="Google Shape;140;p5"/>
          <p:cNvSpPr/>
          <p:nvPr/>
        </p:nvSpPr>
        <p:spPr>
          <a:xfrm rot="5400000">
            <a:off x="6517936" y="3119381"/>
            <a:ext cx="523223" cy="30779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5713524" y="4919945"/>
            <a:ext cx="24622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EA72C8-9AFD-B149-B56A-B91CA1005162}"/>
              </a:ext>
            </a:extLst>
          </p:cNvPr>
          <p:cNvSpPr/>
          <p:nvPr/>
        </p:nvSpPr>
        <p:spPr>
          <a:xfrm>
            <a:off x="749868" y="593918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3. Supplication is the essence of worship 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الم</a:t>
            </a:r>
            <a:r>
              <a:rPr lang="ar-SA" sz="9600" dirty="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جَ</a:t>
            </a:r>
            <a:r>
              <a:rPr lang="ar-AE" sz="9600" dirty="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الِسُ بِالأَمَانَةِ</a:t>
            </a:r>
            <a:endParaRPr sz="9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47" name="Google Shape;147;p6"/>
          <p:cNvCxnSpPr/>
          <p:nvPr/>
        </p:nvCxnSpPr>
        <p:spPr>
          <a:xfrm>
            <a:off x="7581900" y="18862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8" name="Google Shape;148;p6"/>
          <p:cNvCxnSpPr/>
          <p:nvPr/>
        </p:nvCxnSpPr>
        <p:spPr>
          <a:xfrm>
            <a:off x="5588000" y="1987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9" name="Google Shape;149;p6"/>
          <p:cNvSpPr txBox="1"/>
          <p:nvPr/>
        </p:nvSpPr>
        <p:spPr>
          <a:xfrm>
            <a:off x="7229880" y="3884372"/>
            <a:ext cx="110729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5004346" y="2835412"/>
            <a:ext cx="157279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3705752" y="2835413"/>
            <a:ext cx="8575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52" name="Google Shape;152;p6"/>
          <p:cNvCxnSpPr/>
          <p:nvPr/>
        </p:nvCxnSpPr>
        <p:spPr>
          <a:xfrm>
            <a:off x="4095442" y="1987825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3" name="Google Shape;153;p6"/>
          <p:cNvSpPr/>
          <p:nvPr/>
        </p:nvSpPr>
        <p:spPr>
          <a:xfrm rot="5400000">
            <a:off x="4619957" y="2887777"/>
            <a:ext cx="523223" cy="157279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4563305" y="3884372"/>
            <a:ext cx="9710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55" name="Google Shape;155;p6"/>
          <p:cNvSpPr/>
          <p:nvPr/>
        </p:nvSpPr>
        <p:spPr>
          <a:xfrm rot="5400000">
            <a:off x="5930132" y="3314671"/>
            <a:ext cx="523223" cy="27803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5534350" y="4904430"/>
            <a:ext cx="23725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4" name="Google Shape;633;p33">
            <a:extLst>
              <a:ext uri="{FF2B5EF4-FFF2-40B4-BE49-F238E27FC236}">
                <a16:creationId xmlns:a16="http://schemas.microsoft.com/office/drawing/2014/main" id="{E01B58F7-6AC1-AD41-A1CA-68BBA6FBD639}"/>
              </a:ext>
            </a:extLst>
          </p:cNvPr>
          <p:cNvSpPr txBox="1"/>
          <p:nvPr/>
        </p:nvSpPr>
        <p:spPr>
          <a:xfrm>
            <a:off x="170543" y="6259286"/>
            <a:ext cx="83673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4. Gatherings are to be kept in confidence.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الحَيَاءُ شُعْبَةٌ مِّنَ الإيْمَانِ</a:t>
            </a: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62" name="Google Shape;162;p7"/>
          <p:cNvCxnSpPr>
            <a:cxnSpLocks/>
          </p:cNvCxnSpPr>
          <p:nvPr/>
        </p:nvCxnSpPr>
        <p:spPr>
          <a:xfrm flipH="1">
            <a:off x="9089541" y="1801020"/>
            <a:ext cx="41756" cy="30081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3" name="Google Shape;163;p7"/>
          <p:cNvSpPr txBox="1"/>
          <p:nvPr/>
        </p:nvSpPr>
        <p:spPr>
          <a:xfrm>
            <a:off x="8695765" y="4856087"/>
            <a:ext cx="78755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6370731" y="3704008"/>
            <a:ext cx="13193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280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5176220" y="3442286"/>
            <a:ext cx="1631689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B050"/>
                </a:solidFill>
                <a:latin typeface="Rockwell" panose="02060603020205020403" pitchFamily="18" charset="77"/>
                <a:ea typeface="Traditional Arabic"/>
                <a:cs typeface="Traditional Arabic"/>
                <a:sym typeface="Traditional Arabic"/>
              </a:rPr>
              <a:t>Hidden</a:t>
            </a:r>
          </a:p>
          <a:p>
            <a:pPr lvl="0"/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r>
              <a:rPr lang="en-GB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ar-AE" sz="24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4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66" name="Google Shape;166;p7"/>
          <p:cNvCxnSpPr/>
          <p:nvPr/>
        </p:nvCxnSpPr>
        <p:spPr>
          <a:xfrm>
            <a:off x="5288379" y="1860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7" name="Google Shape;167;p7"/>
          <p:cNvSpPr txBox="1"/>
          <p:nvPr/>
        </p:nvSpPr>
        <p:spPr>
          <a:xfrm>
            <a:off x="4704725" y="2658780"/>
            <a:ext cx="15705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2694377" y="2658780"/>
            <a:ext cx="11673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69" name="Google Shape;169;p7"/>
          <p:cNvCxnSpPr/>
          <p:nvPr/>
        </p:nvCxnSpPr>
        <p:spPr>
          <a:xfrm>
            <a:off x="3059221" y="18481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0" name="Google Shape;170;p7"/>
          <p:cNvSpPr/>
          <p:nvPr/>
        </p:nvSpPr>
        <p:spPr>
          <a:xfrm rot="5400000">
            <a:off x="3912183" y="2327711"/>
            <a:ext cx="523223" cy="222915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71" name="Google Shape;171;p7"/>
          <p:cNvCxnSpPr/>
          <p:nvPr/>
        </p:nvCxnSpPr>
        <p:spPr>
          <a:xfrm>
            <a:off x="6954106" y="1543912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2" name="Google Shape;172;p7"/>
          <p:cNvSpPr txBox="1"/>
          <p:nvPr/>
        </p:nvSpPr>
        <p:spPr>
          <a:xfrm>
            <a:off x="5333381" y="4901077"/>
            <a:ext cx="113347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73" name="Google Shape;173;p7"/>
          <p:cNvSpPr/>
          <p:nvPr/>
        </p:nvSpPr>
        <p:spPr>
          <a:xfrm rot="5400000">
            <a:off x="7117080" y="3930892"/>
            <a:ext cx="523223" cy="350521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6275293" y="5861618"/>
            <a:ext cx="24204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75" name="Google Shape;175;p7"/>
          <p:cNvSpPr/>
          <p:nvPr/>
        </p:nvSpPr>
        <p:spPr>
          <a:xfrm rot="5400000">
            <a:off x="5302338" y="3223309"/>
            <a:ext cx="523223" cy="27803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" name="Google Shape;633;p33">
            <a:extLst>
              <a:ext uri="{FF2B5EF4-FFF2-40B4-BE49-F238E27FC236}">
                <a16:creationId xmlns:a16="http://schemas.microsoft.com/office/drawing/2014/main" id="{CE72DF91-53A4-B345-9E39-03972A74C9FE}"/>
              </a:ext>
            </a:extLst>
          </p:cNvPr>
          <p:cNvSpPr txBox="1"/>
          <p:nvPr/>
        </p:nvSpPr>
        <p:spPr>
          <a:xfrm>
            <a:off x="170543" y="6259286"/>
            <a:ext cx="83673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5. Modesty is a branch of faith.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AD89A8-4338-CD4B-81B2-D7F02EBC61B7}"/>
              </a:ext>
            </a:extLst>
          </p:cNvPr>
          <p:cNvSpPr/>
          <p:nvPr/>
        </p:nvSpPr>
        <p:spPr>
          <a:xfrm>
            <a:off x="3670416" y="3790032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9" name="Curved Up Arrow 8">
            <a:extLst>
              <a:ext uri="{FF2B5EF4-FFF2-40B4-BE49-F238E27FC236}">
                <a16:creationId xmlns:a16="http://schemas.microsoft.com/office/drawing/2014/main" id="{71E3D3B2-450E-FD4B-905C-E19236F2B499}"/>
              </a:ext>
            </a:extLst>
          </p:cNvPr>
          <p:cNvSpPr/>
          <p:nvPr/>
        </p:nvSpPr>
        <p:spPr>
          <a:xfrm>
            <a:off x="4428008" y="4181786"/>
            <a:ext cx="979180" cy="278667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E3611"/>
              </a:buClr>
              <a:buSzPts val="9775"/>
              <a:buFont typeface="Noto Sans Symbols"/>
              <a:buNone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الْمَرْءُ مَعَ مَنْ أَحَبَّ</a:t>
            </a:r>
            <a:endParaRPr sz="9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181" name="Google Shape;181;p8"/>
          <p:cNvCxnSpPr/>
          <p:nvPr/>
        </p:nvCxnSpPr>
        <p:spPr>
          <a:xfrm flipH="1">
            <a:off x="8669259" y="1733826"/>
            <a:ext cx="1260" cy="3029295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82" name="Google Shape;182;p8"/>
          <p:cNvSpPr txBox="1"/>
          <p:nvPr/>
        </p:nvSpPr>
        <p:spPr>
          <a:xfrm>
            <a:off x="8235948" y="4947449"/>
            <a:ext cx="8245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6557796" y="4036824"/>
            <a:ext cx="13617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1800">
                <a:solidFill>
                  <a:srgbClr val="9452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3993384" y="4029957"/>
            <a:ext cx="21026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85" name="Google Shape;185;p8"/>
          <p:cNvSpPr/>
          <p:nvPr/>
        </p:nvSpPr>
        <p:spPr>
          <a:xfrm rot="5400000">
            <a:off x="5559094" y="3555373"/>
            <a:ext cx="523223" cy="256200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5537454" y="5097912"/>
            <a:ext cx="1200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 </a:t>
            </a:r>
            <a:endParaRPr sz="36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87" name="Google Shape;187;p8"/>
          <p:cNvSpPr/>
          <p:nvPr/>
        </p:nvSpPr>
        <p:spPr>
          <a:xfrm rot="5400000">
            <a:off x="7179451" y="4505580"/>
            <a:ext cx="523223" cy="27974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6329082" y="6180210"/>
            <a:ext cx="259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89" name="Google Shape;189;p8"/>
          <p:cNvSpPr txBox="1"/>
          <p:nvPr/>
        </p:nvSpPr>
        <p:spPr>
          <a:xfrm>
            <a:off x="4675012" y="3048914"/>
            <a:ext cx="19072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  <a:endParaRPr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90" name="Google Shape;190;p8"/>
          <p:cNvCxnSpPr>
            <a:cxnSpLocks/>
          </p:cNvCxnSpPr>
          <p:nvPr/>
        </p:nvCxnSpPr>
        <p:spPr>
          <a:xfrm>
            <a:off x="5339618" y="2010014"/>
            <a:ext cx="20744" cy="1034930"/>
          </a:xfrm>
          <a:prstGeom prst="straightConnector1">
            <a:avLst/>
          </a:prstGeom>
          <a:noFill/>
          <a:ln w="38100" cap="flat" cmpd="sng">
            <a:solidFill>
              <a:srgbClr val="94165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1" name="Google Shape;191;p8"/>
          <p:cNvCxnSpPr/>
          <p:nvPr/>
        </p:nvCxnSpPr>
        <p:spPr>
          <a:xfrm>
            <a:off x="7101709" y="1936906"/>
            <a:ext cx="1" cy="192997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3" name="Google Shape;193;p8"/>
          <p:cNvSpPr txBox="1"/>
          <p:nvPr/>
        </p:nvSpPr>
        <p:spPr>
          <a:xfrm>
            <a:off x="2954170" y="2196380"/>
            <a:ext cx="21728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ماضي و فاعل</a:t>
            </a:r>
          </a:p>
        </p:txBody>
      </p:sp>
      <p:sp>
        <p:nvSpPr>
          <p:cNvPr id="194" name="Google Shape;194;p8"/>
          <p:cNvSpPr/>
          <p:nvPr/>
        </p:nvSpPr>
        <p:spPr>
          <a:xfrm rot="5400000">
            <a:off x="3390779" y="2080700"/>
            <a:ext cx="326849" cy="160163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6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3372359" y="3032244"/>
            <a:ext cx="9826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sz="28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96" name="Google Shape;196;p8"/>
          <p:cNvSpPr/>
          <p:nvPr/>
        </p:nvSpPr>
        <p:spPr>
          <a:xfrm rot="5400000">
            <a:off x="4126034" y="2927390"/>
            <a:ext cx="523223" cy="176704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" name="Google Shape;633;p33">
            <a:extLst>
              <a:ext uri="{FF2B5EF4-FFF2-40B4-BE49-F238E27FC236}">
                <a16:creationId xmlns:a16="http://schemas.microsoft.com/office/drawing/2014/main" id="{D8E12E67-0E7D-394B-8BE8-78CEA84601FA}"/>
              </a:ext>
            </a:extLst>
          </p:cNvPr>
          <p:cNvSpPr txBox="1"/>
          <p:nvPr/>
        </p:nvSpPr>
        <p:spPr>
          <a:xfrm>
            <a:off x="170543" y="6259286"/>
            <a:ext cx="615853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6. A person will be with whom he loves.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5" name="Google Shape;190;p8">
            <a:extLst>
              <a:ext uri="{FF2B5EF4-FFF2-40B4-BE49-F238E27FC236}">
                <a16:creationId xmlns:a16="http://schemas.microsoft.com/office/drawing/2014/main" id="{C1E2F07A-91CF-124C-AE49-9211852B1953}"/>
              </a:ext>
            </a:extLst>
          </p:cNvPr>
          <p:cNvCxnSpPr>
            <a:cxnSpLocks/>
          </p:cNvCxnSpPr>
          <p:nvPr/>
        </p:nvCxnSpPr>
        <p:spPr>
          <a:xfrm>
            <a:off x="3928233" y="1505695"/>
            <a:ext cx="0" cy="69068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EA502D3-E808-D04D-835A-FB9926E5FC0D}"/>
              </a:ext>
            </a:extLst>
          </p:cNvPr>
          <p:cNvSpPr/>
          <p:nvPr/>
        </p:nvSpPr>
        <p:spPr>
          <a:xfrm>
            <a:off x="1707428" y="2213740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حَبَّ, يَحِبُّ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268703-3AB7-C944-A603-326D5CDEB305}"/>
              </a:ext>
            </a:extLst>
          </p:cNvPr>
          <p:cNvSpPr/>
          <p:nvPr/>
        </p:nvSpPr>
        <p:spPr>
          <a:xfrm>
            <a:off x="1584366" y="2682976"/>
            <a:ext cx="114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love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8160"/>
            </a:pPr>
            <a:r>
              <a:rPr lang="ar-AE" sz="96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اَلْخَمْرُ جُمَّاعُ الْإثْمِ</a:t>
            </a: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202" name="Google Shape;202;p9"/>
          <p:cNvCxnSpPr/>
          <p:nvPr/>
        </p:nvCxnSpPr>
        <p:spPr>
          <a:xfrm>
            <a:off x="7861300" y="15306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03" name="Google Shape;203;p9"/>
          <p:cNvSpPr txBox="1"/>
          <p:nvPr/>
        </p:nvSpPr>
        <p:spPr>
          <a:xfrm>
            <a:off x="7261418" y="3835400"/>
            <a:ext cx="10452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36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6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5802423" y="2644913"/>
            <a:ext cx="118860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3619499" y="2644913"/>
            <a:ext cx="17323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208" name="Google Shape;208;p9"/>
          <p:cNvSpPr/>
          <p:nvPr/>
        </p:nvSpPr>
        <p:spPr>
          <a:xfrm rot="5400000">
            <a:off x="4903812" y="2494277"/>
            <a:ext cx="523223" cy="218902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4757156" y="3855158"/>
            <a:ext cx="10452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10" name="Google Shape;210;p9"/>
          <p:cNvSpPr/>
          <p:nvPr/>
        </p:nvSpPr>
        <p:spPr>
          <a:xfrm rot="5400000">
            <a:off x="6333786" y="3354332"/>
            <a:ext cx="523223" cy="25318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5351814" y="4904696"/>
            <a:ext cx="25318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3" name="Google Shape;633;p33">
            <a:extLst>
              <a:ext uri="{FF2B5EF4-FFF2-40B4-BE49-F238E27FC236}">
                <a16:creationId xmlns:a16="http://schemas.microsoft.com/office/drawing/2014/main" id="{B74EA035-DC5D-D94F-885E-3993CFABC71E}"/>
              </a:ext>
            </a:extLst>
          </p:cNvPr>
          <p:cNvSpPr txBox="1"/>
          <p:nvPr/>
        </p:nvSpPr>
        <p:spPr>
          <a:xfrm>
            <a:off x="170543" y="6259286"/>
            <a:ext cx="615853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7. Alcohol constitutes many sins.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7" name="Google Shape;191;p8">
            <a:extLst>
              <a:ext uri="{FF2B5EF4-FFF2-40B4-BE49-F238E27FC236}">
                <a16:creationId xmlns:a16="http://schemas.microsoft.com/office/drawing/2014/main" id="{07FD3732-902C-7E48-893E-948211495F4D}"/>
              </a:ext>
            </a:extLst>
          </p:cNvPr>
          <p:cNvCxnSpPr>
            <a:cxnSpLocks/>
          </p:cNvCxnSpPr>
          <p:nvPr/>
        </p:nvCxnSpPr>
        <p:spPr>
          <a:xfrm>
            <a:off x="4485655" y="1780813"/>
            <a:ext cx="0" cy="86410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" name="Google Shape;191;p8">
            <a:extLst>
              <a:ext uri="{FF2B5EF4-FFF2-40B4-BE49-F238E27FC236}">
                <a16:creationId xmlns:a16="http://schemas.microsoft.com/office/drawing/2014/main" id="{BD1A5CB8-F56A-1D41-86C6-F6C1BBE3839F}"/>
              </a:ext>
            </a:extLst>
          </p:cNvPr>
          <p:cNvCxnSpPr>
            <a:cxnSpLocks/>
          </p:cNvCxnSpPr>
          <p:nvPr/>
        </p:nvCxnSpPr>
        <p:spPr>
          <a:xfrm>
            <a:off x="6329082" y="1780813"/>
            <a:ext cx="0" cy="86410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892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اَلْأنَاةُ مِنَ اللّهِ والعُجْلَةُ مِنَ الشَّيْطَانِ</a:t>
            </a: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218" name="Google Shape;218;p10"/>
          <p:cNvCxnSpPr/>
          <p:nvPr/>
        </p:nvCxnSpPr>
        <p:spPr>
          <a:xfrm>
            <a:off x="9448800" y="18481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9" name="Google Shape;219;p10"/>
          <p:cNvSpPr txBox="1"/>
          <p:nvPr/>
        </p:nvSpPr>
        <p:spPr>
          <a:xfrm>
            <a:off x="10684280" y="3742154"/>
            <a:ext cx="70403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8865146" y="2695712"/>
            <a:ext cx="11673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7566552" y="2695713"/>
            <a:ext cx="7296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22" name="Google Shape;222;p10"/>
          <p:cNvCxnSpPr/>
          <p:nvPr/>
        </p:nvCxnSpPr>
        <p:spPr>
          <a:xfrm>
            <a:off x="7956242" y="1848125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3" name="Google Shape;223;p10"/>
          <p:cNvSpPr/>
          <p:nvPr/>
        </p:nvSpPr>
        <p:spPr>
          <a:xfrm rot="5400000">
            <a:off x="8400776" y="2694143"/>
            <a:ext cx="523223" cy="157279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8424105" y="3744672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25" name="Google Shape;225;p10"/>
          <p:cNvSpPr/>
          <p:nvPr/>
        </p:nvSpPr>
        <p:spPr>
          <a:xfrm rot="5400000">
            <a:off x="9587731" y="3281908"/>
            <a:ext cx="523223" cy="23739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8865146" y="4851349"/>
            <a:ext cx="18447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28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cxnSp>
        <p:nvCxnSpPr>
          <p:cNvPr id="227" name="Google Shape;227;p10"/>
          <p:cNvCxnSpPr/>
          <p:nvPr/>
        </p:nvCxnSpPr>
        <p:spPr>
          <a:xfrm>
            <a:off x="5867400" y="17338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8" name="Google Shape;228;p10"/>
          <p:cNvCxnSpPr/>
          <p:nvPr/>
        </p:nvCxnSpPr>
        <p:spPr>
          <a:xfrm>
            <a:off x="3873500" y="18354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9" name="Google Shape;229;p10"/>
          <p:cNvSpPr txBox="1"/>
          <p:nvPr/>
        </p:nvSpPr>
        <p:spPr>
          <a:xfrm>
            <a:off x="5515380" y="3731972"/>
            <a:ext cx="70403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3289846" y="2683012"/>
            <a:ext cx="11673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1514755" y="2683012"/>
            <a:ext cx="7296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32" name="Google Shape;232;p10"/>
          <p:cNvCxnSpPr/>
          <p:nvPr/>
        </p:nvCxnSpPr>
        <p:spPr>
          <a:xfrm>
            <a:off x="1991252" y="1733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3" name="Google Shape;233;p10"/>
          <p:cNvSpPr/>
          <p:nvPr/>
        </p:nvSpPr>
        <p:spPr>
          <a:xfrm rot="5400000">
            <a:off x="2670757" y="2526725"/>
            <a:ext cx="523223" cy="188223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2848805" y="3731972"/>
            <a:ext cx="5854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35" name="Google Shape;235;p10"/>
          <p:cNvSpPr/>
          <p:nvPr/>
        </p:nvSpPr>
        <p:spPr>
          <a:xfrm rot="5400000">
            <a:off x="4215632" y="3066008"/>
            <a:ext cx="523223" cy="27803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3289846" y="4838649"/>
            <a:ext cx="18447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28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237" name="Google Shape;237;p10"/>
          <p:cNvSpPr txBox="1"/>
          <p:nvPr/>
        </p:nvSpPr>
        <p:spPr>
          <a:xfrm>
            <a:off x="6440181" y="5786608"/>
            <a:ext cx="13436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38" name="Google Shape;238;p10"/>
          <p:cNvCxnSpPr/>
          <p:nvPr/>
        </p:nvCxnSpPr>
        <p:spPr>
          <a:xfrm>
            <a:off x="7112000" y="1746526"/>
            <a:ext cx="0" cy="4029678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9" name="Google Shape;239;p10"/>
          <p:cNvSpPr txBox="1"/>
          <p:nvPr/>
        </p:nvSpPr>
        <p:spPr>
          <a:xfrm>
            <a:off x="4017020" y="5786608"/>
            <a:ext cx="9204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9363091" y="5786608"/>
            <a:ext cx="1378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41" name="Google Shape;241;p10"/>
          <p:cNvCxnSpPr/>
          <p:nvPr/>
        </p:nvCxnSpPr>
        <p:spPr>
          <a:xfrm>
            <a:off x="4477242" y="5219873"/>
            <a:ext cx="0" cy="56673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2" name="Google Shape;242;p10"/>
          <p:cNvCxnSpPr/>
          <p:nvPr/>
        </p:nvCxnSpPr>
        <p:spPr>
          <a:xfrm>
            <a:off x="10026595" y="5219873"/>
            <a:ext cx="0" cy="56673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3" name="Google Shape;243;p10"/>
          <p:cNvSpPr/>
          <p:nvPr/>
        </p:nvSpPr>
        <p:spPr>
          <a:xfrm rot="5400000">
            <a:off x="7078397" y="3579616"/>
            <a:ext cx="347028" cy="55493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6588572" y="6494496"/>
            <a:ext cx="14077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المعطوفية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1" name="Google Shape;633;p33">
            <a:extLst>
              <a:ext uri="{FF2B5EF4-FFF2-40B4-BE49-F238E27FC236}">
                <a16:creationId xmlns:a16="http://schemas.microsoft.com/office/drawing/2014/main" id="{646A56AB-0D5F-B848-B49B-38BBC2C61C2C}"/>
              </a:ext>
            </a:extLst>
          </p:cNvPr>
          <p:cNvSpPr txBox="1"/>
          <p:nvPr/>
        </p:nvSpPr>
        <p:spPr>
          <a:xfrm>
            <a:off x="170543" y="6048218"/>
            <a:ext cx="423938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8. Calmness and deliberation is from Allah and haste is from Shaytan.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2" name="Google Shape;227;p10">
            <a:extLst>
              <a:ext uri="{FF2B5EF4-FFF2-40B4-BE49-F238E27FC236}">
                <a16:creationId xmlns:a16="http://schemas.microsoft.com/office/drawing/2014/main" id="{88EE6913-13BC-1048-BEAF-735F4C00C98B}"/>
              </a:ext>
            </a:extLst>
          </p:cNvPr>
          <p:cNvCxnSpPr/>
          <p:nvPr/>
        </p:nvCxnSpPr>
        <p:spPr>
          <a:xfrm>
            <a:off x="11036299" y="1831081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8925"/>
            </a:pPr>
            <a:r>
              <a:rPr lang="ar-AE" sz="9600" dirty="0">
                <a:solidFill>
                  <a:schemeClr val="dk1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اَلْمُؤْمِنُ غِرٌّ كَرِيْمٌ وَالْفَاجِرُ خَبٌّ لَّئِيْمٌ</a:t>
            </a:r>
            <a:endParaRPr sz="9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250" name="Google Shape;250;p11"/>
          <p:cNvCxnSpPr/>
          <p:nvPr/>
        </p:nvCxnSpPr>
        <p:spPr>
          <a:xfrm>
            <a:off x="10198100" y="174652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1" name="Google Shape;251;p11"/>
          <p:cNvCxnSpPr/>
          <p:nvPr/>
        </p:nvCxnSpPr>
        <p:spPr>
          <a:xfrm>
            <a:off x="8610600" y="18481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2" name="Google Shape;252;p11"/>
          <p:cNvSpPr txBox="1"/>
          <p:nvPr/>
        </p:nvSpPr>
        <p:spPr>
          <a:xfrm>
            <a:off x="9657003" y="3548487"/>
            <a:ext cx="157279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  <a:endParaRPr sz="3600" dirty="0">
              <a:solidFill>
                <a:srgbClr val="C0000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253" name="Google Shape;253;p11"/>
          <p:cNvSpPr txBox="1"/>
          <p:nvPr/>
        </p:nvSpPr>
        <p:spPr>
          <a:xfrm>
            <a:off x="8026945" y="2695712"/>
            <a:ext cx="15290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 الأول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6382692" y="2722128"/>
            <a:ext cx="172656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الثاني </a:t>
            </a:r>
            <a:endParaRPr sz="36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55" name="Google Shape;255;p11"/>
          <p:cNvCxnSpPr/>
          <p:nvPr/>
        </p:nvCxnSpPr>
        <p:spPr>
          <a:xfrm>
            <a:off x="7118042" y="1848125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6" name="Google Shape;256;p11"/>
          <p:cNvSpPr/>
          <p:nvPr/>
        </p:nvSpPr>
        <p:spPr>
          <a:xfrm rot="5400000">
            <a:off x="7562576" y="2694143"/>
            <a:ext cx="523223" cy="157279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7" name="Google Shape;257;p11"/>
          <p:cNvSpPr txBox="1"/>
          <p:nvPr/>
        </p:nvSpPr>
        <p:spPr>
          <a:xfrm>
            <a:off x="7476680" y="3617155"/>
            <a:ext cx="13147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58" name="Google Shape;258;p11"/>
          <p:cNvSpPr/>
          <p:nvPr/>
        </p:nvSpPr>
        <p:spPr>
          <a:xfrm rot="5400000">
            <a:off x="8867882" y="3203688"/>
            <a:ext cx="523223" cy="23739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8311647" y="4590804"/>
            <a:ext cx="247065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cxnSp>
        <p:nvCxnSpPr>
          <p:cNvPr id="260" name="Google Shape;260;p11"/>
          <p:cNvCxnSpPr/>
          <p:nvPr/>
        </p:nvCxnSpPr>
        <p:spPr>
          <a:xfrm>
            <a:off x="5029200" y="1512178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61" name="Google Shape;261;p11"/>
          <p:cNvCxnSpPr/>
          <p:nvPr/>
        </p:nvCxnSpPr>
        <p:spPr>
          <a:xfrm>
            <a:off x="3035286" y="1564032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2" name="Google Shape;262;p11"/>
          <p:cNvSpPr txBox="1"/>
          <p:nvPr/>
        </p:nvSpPr>
        <p:spPr>
          <a:xfrm>
            <a:off x="4600547" y="3410552"/>
            <a:ext cx="113982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63" name="Google Shape;263;p11"/>
          <p:cNvCxnSpPr/>
          <p:nvPr/>
        </p:nvCxnSpPr>
        <p:spPr>
          <a:xfrm>
            <a:off x="1153052" y="1733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4" name="Google Shape;264;p11"/>
          <p:cNvSpPr/>
          <p:nvPr/>
        </p:nvSpPr>
        <p:spPr>
          <a:xfrm rot="5400000">
            <a:off x="1849088" y="2349871"/>
            <a:ext cx="523223" cy="188223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5" name="Google Shape;265;p11"/>
          <p:cNvSpPr txBox="1"/>
          <p:nvPr/>
        </p:nvSpPr>
        <p:spPr>
          <a:xfrm>
            <a:off x="1800850" y="3525199"/>
            <a:ext cx="107906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66" name="Google Shape;266;p11"/>
          <p:cNvSpPr/>
          <p:nvPr/>
        </p:nvSpPr>
        <p:spPr>
          <a:xfrm rot="5400000">
            <a:off x="3377432" y="2873289"/>
            <a:ext cx="523223" cy="27803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2349502" y="4533806"/>
            <a:ext cx="24445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268" name="Google Shape;268;p11"/>
          <p:cNvSpPr txBox="1"/>
          <p:nvPr/>
        </p:nvSpPr>
        <p:spPr>
          <a:xfrm>
            <a:off x="5601980" y="5786608"/>
            <a:ext cx="172655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69" name="Google Shape;269;p11"/>
          <p:cNvCxnSpPr/>
          <p:nvPr/>
        </p:nvCxnSpPr>
        <p:spPr>
          <a:xfrm>
            <a:off x="6273800" y="1746526"/>
            <a:ext cx="0" cy="4029678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0" name="Google Shape;270;p11"/>
          <p:cNvSpPr txBox="1"/>
          <p:nvPr/>
        </p:nvSpPr>
        <p:spPr>
          <a:xfrm>
            <a:off x="2892168" y="5691323"/>
            <a:ext cx="140775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71" name="Google Shape;271;p11"/>
          <p:cNvSpPr txBox="1"/>
          <p:nvPr/>
        </p:nvSpPr>
        <p:spPr>
          <a:xfrm>
            <a:off x="8524890" y="5596037"/>
            <a:ext cx="18864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72" name="Google Shape;272;p11"/>
          <p:cNvCxnSpPr/>
          <p:nvPr/>
        </p:nvCxnSpPr>
        <p:spPr>
          <a:xfrm>
            <a:off x="3639042" y="5219873"/>
            <a:ext cx="0" cy="56673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73" name="Google Shape;273;p11"/>
          <p:cNvCxnSpPr/>
          <p:nvPr/>
        </p:nvCxnSpPr>
        <p:spPr>
          <a:xfrm>
            <a:off x="9188382" y="5180096"/>
            <a:ext cx="0" cy="56673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4" name="Google Shape;274;p11"/>
          <p:cNvSpPr/>
          <p:nvPr/>
        </p:nvSpPr>
        <p:spPr>
          <a:xfrm rot="5400000">
            <a:off x="6209826" y="3532895"/>
            <a:ext cx="347028" cy="55493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2342008" y="2354184"/>
            <a:ext cx="172563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 الأول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276" name="Google Shape;276;p11"/>
          <p:cNvSpPr txBox="1"/>
          <p:nvPr/>
        </p:nvSpPr>
        <p:spPr>
          <a:xfrm>
            <a:off x="443937" y="2504652"/>
            <a:ext cx="16706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الثاني </a:t>
            </a:r>
            <a:endParaRPr sz="36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5841999" y="6395445"/>
            <a:ext cx="268289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المعطوفية</a:t>
            </a:r>
            <a:endParaRPr sz="2000" dirty="0"/>
          </a:p>
        </p:txBody>
      </p:sp>
      <p:sp>
        <p:nvSpPr>
          <p:cNvPr id="31" name="Google Shape;633;p33">
            <a:extLst>
              <a:ext uri="{FF2B5EF4-FFF2-40B4-BE49-F238E27FC236}">
                <a16:creationId xmlns:a16="http://schemas.microsoft.com/office/drawing/2014/main" id="{FB3926D4-F377-0D49-B10D-FE626FDC9F2F}"/>
              </a:ext>
            </a:extLst>
          </p:cNvPr>
          <p:cNvSpPr txBox="1"/>
          <p:nvPr/>
        </p:nvSpPr>
        <p:spPr>
          <a:xfrm>
            <a:off x="53329" y="5503240"/>
            <a:ext cx="423938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9. A believer is simple and noble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Rockwell"/>
                <a:sym typeface="Rockwell"/>
              </a:rPr>
              <a:t>And a transgressor is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Rockwell"/>
                <a:sym typeface="Rockwell"/>
              </a:rPr>
              <a:t>Deceitful and ignoble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اَلظُّلْمُ ظُلُمَاتٌ يَّوْمَ القِيَامَةِ</a:t>
            </a: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283" name="Google Shape;283;p12"/>
          <p:cNvCxnSpPr>
            <a:cxnSpLocks/>
            <a:endCxn id="284" idx="0"/>
          </p:cNvCxnSpPr>
          <p:nvPr/>
        </p:nvCxnSpPr>
        <p:spPr>
          <a:xfrm>
            <a:off x="9525000" y="1478690"/>
            <a:ext cx="1" cy="378549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4" name="Google Shape;284;p12"/>
          <p:cNvSpPr txBox="1"/>
          <p:nvPr/>
        </p:nvSpPr>
        <p:spPr>
          <a:xfrm>
            <a:off x="9172981" y="5264189"/>
            <a:ext cx="7040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5" name="Google Shape;285;p12"/>
          <p:cNvSpPr txBox="1"/>
          <p:nvPr/>
        </p:nvSpPr>
        <p:spPr>
          <a:xfrm>
            <a:off x="6686628" y="4541520"/>
            <a:ext cx="154970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 </a:t>
            </a:r>
            <a:endParaRPr sz="32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86" name="Google Shape;286;p12"/>
          <p:cNvSpPr txBox="1"/>
          <p:nvPr/>
        </p:nvSpPr>
        <p:spPr>
          <a:xfrm>
            <a:off x="4365653" y="4553837"/>
            <a:ext cx="68480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 </a:t>
            </a:r>
            <a:endParaRPr sz="32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87" name="Google Shape;287;p12"/>
          <p:cNvCxnSpPr/>
          <p:nvPr/>
        </p:nvCxnSpPr>
        <p:spPr>
          <a:xfrm>
            <a:off x="4780379" y="1860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8" name="Google Shape;288;p12"/>
          <p:cNvSpPr txBox="1"/>
          <p:nvPr/>
        </p:nvSpPr>
        <p:spPr>
          <a:xfrm>
            <a:off x="4152279" y="2725891"/>
            <a:ext cx="10319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89" name="Google Shape;289;p12"/>
          <p:cNvSpPr txBox="1"/>
          <p:nvPr/>
        </p:nvSpPr>
        <p:spPr>
          <a:xfrm>
            <a:off x="1932281" y="2725891"/>
            <a:ext cx="19364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 </a:t>
            </a:r>
            <a:endParaRPr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90" name="Google Shape;290;p12"/>
          <p:cNvCxnSpPr/>
          <p:nvPr/>
        </p:nvCxnSpPr>
        <p:spPr>
          <a:xfrm>
            <a:off x="2665521" y="1860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91" name="Google Shape;291;p12"/>
          <p:cNvSpPr/>
          <p:nvPr/>
        </p:nvSpPr>
        <p:spPr>
          <a:xfrm rot="5400000">
            <a:off x="4512400" y="3377643"/>
            <a:ext cx="391311" cy="1936443"/>
          </a:xfrm>
          <a:prstGeom prst="rightBrace">
            <a:avLst>
              <a:gd name="adj1" fmla="val 59306"/>
              <a:gd name="adj2" fmla="val 48031"/>
            </a:avLst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92" name="Google Shape;292;p12"/>
          <p:cNvCxnSpPr>
            <a:cxnSpLocks/>
          </p:cNvCxnSpPr>
          <p:nvPr/>
        </p:nvCxnSpPr>
        <p:spPr>
          <a:xfrm>
            <a:off x="7262740" y="1478690"/>
            <a:ext cx="0" cy="306283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93" name="Google Shape;293;p12"/>
          <p:cNvSpPr txBox="1"/>
          <p:nvPr/>
        </p:nvSpPr>
        <p:spPr>
          <a:xfrm>
            <a:off x="5915051" y="5408158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94" name="Google Shape;294;p12"/>
          <p:cNvSpPr/>
          <p:nvPr/>
        </p:nvSpPr>
        <p:spPr>
          <a:xfrm rot="5400000">
            <a:off x="7713686" y="4390400"/>
            <a:ext cx="523223" cy="33172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6898105" y="6301647"/>
            <a:ext cx="22748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296" name="Google Shape;296;p12"/>
          <p:cNvSpPr/>
          <p:nvPr/>
        </p:nvSpPr>
        <p:spPr>
          <a:xfrm rot="5400000">
            <a:off x="5853762" y="3795953"/>
            <a:ext cx="437647" cy="272906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97" name="Google Shape;297;p12"/>
          <p:cNvCxnSpPr>
            <a:cxnSpLocks/>
          </p:cNvCxnSpPr>
          <p:nvPr/>
        </p:nvCxnSpPr>
        <p:spPr>
          <a:xfrm>
            <a:off x="5594303" y="1478690"/>
            <a:ext cx="0" cy="187341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98" name="Google Shape;298;p12"/>
          <p:cNvSpPr txBox="1"/>
          <p:nvPr/>
        </p:nvSpPr>
        <p:spPr>
          <a:xfrm>
            <a:off x="4910592" y="3293424"/>
            <a:ext cx="209543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99" name="Google Shape;299;p12"/>
          <p:cNvSpPr/>
          <p:nvPr/>
        </p:nvSpPr>
        <p:spPr>
          <a:xfrm rot="5400000">
            <a:off x="3429380" y="2259738"/>
            <a:ext cx="523223" cy="222915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3390531" y="3675637"/>
            <a:ext cx="11115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1" name="Google Shape;633;p33">
            <a:extLst>
              <a:ext uri="{FF2B5EF4-FFF2-40B4-BE49-F238E27FC236}">
                <a16:creationId xmlns:a16="http://schemas.microsoft.com/office/drawing/2014/main" id="{D6FDCBC7-2EA3-AF40-B17D-41F99D38C40D}"/>
              </a:ext>
            </a:extLst>
          </p:cNvPr>
          <p:cNvSpPr txBox="1"/>
          <p:nvPr/>
        </p:nvSpPr>
        <p:spPr>
          <a:xfrm>
            <a:off x="37875" y="6160245"/>
            <a:ext cx="605094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10. Oppression wil</a:t>
            </a:r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 be darkness on the Day of Judgment.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115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اَلْبَادِئُ بِالسَّلاَمِ بَرِيْءٌ مِّنَ الْكِبْرِ</a:t>
            </a: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10133792" y="3429000"/>
            <a:ext cx="164592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الفاعل</a:t>
            </a:r>
          </a:p>
        </p:txBody>
      </p:sp>
      <p:cxnSp>
        <p:nvCxnSpPr>
          <p:cNvPr id="307" name="Google Shape;307;p13"/>
          <p:cNvCxnSpPr/>
          <p:nvPr/>
        </p:nvCxnSpPr>
        <p:spPr>
          <a:xfrm>
            <a:off x="8831679" y="1730513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8" name="Google Shape;308;p13"/>
          <p:cNvSpPr txBox="1"/>
          <p:nvPr/>
        </p:nvSpPr>
        <p:spPr>
          <a:xfrm>
            <a:off x="8248025" y="2578100"/>
            <a:ext cx="164592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09" name="Google Shape;309;p13"/>
          <p:cNvSpPr txBox="1"/>
          <p:nvPr/>
        </p:nvSpPr>
        <p:spPr>
          <a:xfrm>
            <a:off x="7028533" y="2578100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0" name="Google Shape;310;p13"/>
          <p:cNvCxnSpPr/>
          <p:nvPr/>
        </p:nvCxnSpPr>
        <p:spPr>
          <a:xfrm>
            <a:off x="7393377" y="1691032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1" name="Google Shape;311;p13"/>
          <p:cNvCxnSpPr/>
          <p:nvPr/>
        </p:nvCxnSpPr>
        <p:spPr>
          <a:xfrm>
            <a:off x="3053179" y="1860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2" name="Google Shape;312;p13"/>
          <p:cNvSpPr txBox="1"/>
          <p:nvPr/>
        </p:nvSpPr>
        <p:spPr>
          <a:xfrm>
            <a:off x="2482352" y="2578100"/>
            <a:ext cx="149724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13" name="Google Shape;313;p13"/>
          <p:cNvSpPr txBox="1"/>
          <p:nvPr/>
        </p:nvSpPr>
        <p:spPr>
          <a:xfrm>
            <a:off x="898018" y="2568499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4" name="Google Shape;314;p13"/>
          <p:cNvCxnSpPr/>
          <p:nvPr/>
        </p:nvCxnSpPr>
        <p:spPr>
          <a:xfrm>
            <a:off x="1344721" y="1811193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5" name="Google Shape;315;p13"/>
          <p:cNvSpPr txBox="1"/>
          <p:nvPr/>
        </p:nvSpPr>
        <p:spPr>
          <a:xfrm>
            <a:off x="4632620" y="3428835"/>
            <a:ext cx="224700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</a:t>
            </a:r>
            <a:endParaRPr lang="en-GB"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مصدر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6" name="Google Shape;316;p13"/>
          <p:cNvCxnSpPr/>
          <p:nvPr/>
        </p:nvCxnSpPr>
        <p:spPr>
          <a:xfrm flipH="1">
            <a:off x="10733475" y="1691032"/>
            <a:ext cx="2" cy="1737968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7" name="Google Shape;317;p13"/>
          <p:cNvSpPr/>
          <p:nvPr/>
        </p:nvSpPr>
        <p:spPr>
          <a:xfrm>
            <a:off x="7758220" y="3534240"/>
            <a:ext cx="78888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32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18" name="Google Shape;318;p13"/>
          <p:cNvSpPr/>
          <p:nvPr/>
        </p:nvSpPr>
        <p:spPr>
          <a:xfrm rot="5400000">
            <a:off x="7950265" y="2547589"/>
            <a:ext cx="324526" cy="14383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2F92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19" name="Google Shape;319;p13"/>
          <p:cNvSpPr/>
          <p:nvPr/>
        </p:nvSpPr>
        <p:spPr>
          <a:xfrm rot="5400000">
            <a:off x="9178897" y="3156216"/>
            <a:ext cx="523223" cy="26209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0" name="Google Shape;320;p13"/>
          <p:cNvSpPr txBox="1"/>
          <p:nvPr/>
        </p:nvSpPr>
        <p:spPr>
          <a:xfrm>
            <a:off x="9170045" y="4724138"/>
            <a:ext cx="7040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1" name="Google Shape;321;p13"/>
          <p:cNvSpPr/>
          <p:nvPr/>
        </p:nvSpPr>
        <p:spPr>
          <a:xfrm rot="5400000">
            <a:off x="2009563" y="2358102"/>
            <a:ext cx="324526" cy="17627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70C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1777386" y="3534240"/>
            <a:ext cx="78888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23" name="Google Shape;323;p13"/>
          <p:cNvSpPr/>
          <p:nvPr/>
        </p:nvSpPr>
        <p:spPr>
          <a:xfrm rot="5400000">
            <a:off x="3419659" y="3017451"/>
            <a:ext cx="523223" cy="312765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24" name="Google Shape;324;p13"/>
          <p:cNvCxnSpPr/>
          <p:nvPr/>
        </p:nvCxnSpPr>
        <p:spPr>
          <a:xfrm flipH="1">
            <a:off x="5168393" y="1739556"/>
            <a:ext cx="2" cy="173796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5" name="Google Shape;325;p13"/>
          <p:cNvSpPr txBox="1"/>
          <p:nvPr/>
        </p:nvSpPr>
        <p:spPr>
          <a:xfrm>
            <a:off x="3468096" y="4754947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26" name="Google Shape;326;p13"/>
          <p:cNvSpPr/>
          <p:nvPr/>
        </p:nvSpPr>
        <p:spPr>
          <a:xfrm rot="5400000">
            <a:off x="6346481" y="2679713"/>
            <a:ext cx="523223" cy="566483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7" name="Google Shape;327;p13"/>
          <p:cNvSpPr txBox="1"/>
          <p:nvPr/>
        </p:nvSpPr>
        <p:spPr>
          <a:xfrm>
            <a:off x="5245099" y="5659148"/>
            <a:ext cx="26686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25" name="Google Shape;633;p33">
            <a:extLst>
              <a:ext uri="{FF2B5EF4-FFF2-40B4-BE49-F238E27FC236}">
                <a16:creationId xmlns:a16="http://schemas.microsoft.com/office/drawing/2014/main" id="{FBC4ED9F-DD7F-DF44-A986-6CB8D002826D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11. The one who initiates the Salam is free of pride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" name="Curved Up Arrow 25">
            <a:extLst>
              <a:ext uri="{FF2B5EF4-FFF2-40B4-BE49-F238E27FC236}">
                <a16:creationId xmlns:a16="http://schemas.microsoft.com/office/drawing/2014/main" id="{402D9BAE-5153-C34E-8882-412390469D94}"/>
              </a:ext>
            </a:extLst>
          </p:cNvPr>
          <p:cNvSpPr/>
          <p:nvPr/>
        </p:nvSpPr>
        <p:spPr>
          <a:xfrm>
            <a:off x="8487868" y="3781923"/>
            <a:ext cx="1645923" cy="237352"/>
          </a:xfrm>
          <a:prstGeom prst="curvedUpArrow">
            <a:avLst/>
          </a:prstGeom>
          <a:solidFill>
            <a:srgbClr val="FF2F92"/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Curved Up Arrow 26">
            <a:extLst>
              <a:ext uri="{FF2B5EF4-FFF2-40B4-BE49-F238E27FC236}">
                <a16:creationId xmlns:a16="http://schemas.microsoft.com/office/drawing/2014/main" id="{9C629B4A-13BF-2E4D-A869-478CA0D12932}"/>
              </a:ext>
            </a:extLst>
          </p:cNvPr>
          <p:cNvSpPr/>
          <p:nvPr/>
        </p:nvSpPr>
        <p:spPr>
          <a:xfrm>
            <a:off x="2547516" y="3701731"/>
            <a:ext cx="2037271" cy="293417"/>
          </a:xfrm>
          <a:prstGeom prst="curvedUp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7C9FC9-A29E-9E44-90F4-EB6070A1FBC1}"/>
              </a:ext>
            </a:extLst>
          </p:cNvPr>
          <p:cNvSpPr/>
          <p:nvPr/>
        </p:nvSpPr>
        <p:spPr>
          <a:xfrm>
            <a:off x="5294064" y="3015859"/>
            <a:ext cx="1813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</a:rPr>
              <a:t>بَرِيَ</a:t>
            </a:r>
            <a:r>
              <a:rPr lang="en-GB" sz="2400" dirty="0">
                <a:solidFill>
                  <a:srgbClr val="0070C0"/>
                </a:solidFill>
              </a:rPr>
              <a:t>, </a:t>
            </a:r>
            <a:r>
              <a:rPr lang="en-GB" sz="2400" dirty="0" err="1">
                <a:solidFill>
                  <a:srgbClr val="0070C0"/>
                </a:solidFill>
              </a:rPr>
              <a:t>يَبْرَءُ</a:t>
            </a:r>
            <a:r>
              <a:rPr lang="en-GB" sz="2400" dirty="0">
                <a:solidFill>
                  <a:srgbClr val="0070C0"/>
                </a:solidFill>
              </a:rPr>
              <a:t> , </a:t>
            </a:r>
            <a:r>
              <a:rPr lang="en-GB" sz="2400" dirty="0" err="1">
                <a:solidFill>
                  <a:srgbClr val="0070C0"/>
                </a:solidFill>
              </a:rPr>
              <a:t>اِبْرَءْ</a:t>
            </a:r>
            <a:endParaRPr lang="en-GB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اَلدُّنْيَا سِجْنُ الْمُؤْمِنِ وَجَنَّةُ الْكَافِرِ</a:t>
            </a:r>
            <a:endParaRPr sz="9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333" name="Google Shape;333;p14"/>
          <p:cNvSpPr txBox="1"/>
          <p:nvPr/>
        </p:nvSpPr>
        <p:spPr>
          <a:xfrm>
            <a:off x="10519180" y="4662604"/>
            <a:ext cx="7040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32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2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4" name="Google Shape;334;p14"/>
          <p:cNvSpPr txBox="1"/>
          <p:nvPr/>
        </p:nvSpPr>
        <p:spPr>
          <a:xfrm>
            <a:off x="7758223" y="2683013"/>
            <a:ext cx="177659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1800" dirty="0">
                <a:solidFill>
                  <a:srgbClr val="9452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5" name="Google Shape;335;p14"/>
          <p:cNvSpPr txBox="1"/>
          <p:nvPr/>
        </p:nvSpPr>
        <p:spPr>
          <a:xfrm>
            <a:off x="5575299" y="2683013"/>
            <a:ext cx="186843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36" name="Google Shape;336;p14"/>
          <p:cNvSpPr/>
          <p:nvPr/>
        </p:nvSpPr>
        <p:spPr>
          <a:xfrm rot="5400000">
            <a:off x="6852700" y="2334489"/>
            <a:ext cx="523223" cy="218902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7" name="Google Shape;337;p14"/>
          <p:cNvSpPr txBox="1"/>
          <p:nvPr/>
        </p:nvSpPr>
        <p:spPr>
          <a:xfrm>
            <a:off x="3224323" y="2683013"/>
            <a:ext cx="131164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1800" dirty="0">
                <a:solidFill>
                  <a:srgbClr val="9452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8" name="Google Shape;338;p14"/>
          <p:cNvSpPr txBox="1"/>
          <p:nvPr/>
        </p:nvSpPr>
        <p:spPr>
          <a:xfrm>
            <a:off x="1041399" y="2683013"/>
            <a:ext cx="149823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39" name="Google Shape;339;p14"/>
          <p:cNvCxnSpPr/>
          <p:nvPr/>
        </p:nvCxnSpPr>
        <p:spPr>
          <a:xfrm>
            <a:off x="1512175" y="173382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3" name="Google Shape;343;p14"/>
          <p:cNvSpPr txBox="1"/>
          <p:nvPr/>
        </p:nvSpPr>
        <p:spPr>
          <a:xfrm>
            <a:off x="3768195" y="3784967"/>
            <a:ext cx="16956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44" name="Google Shape;344;p14"/>
          <p:cNvSpPr txBox="1"/>
          <p:nvPr/>
        </p:nvSpPr>
        <p:spPr>
          <a:xfrm>
            <a:off x="1939787" y="3784967"/>
            <a:ext cx="131164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45" name="Google Shape;345;p14"/>
          <p:cNvSpPr txBox="1"/>
          <p:nvPr/>
        </p:nvSpPr>
        <p:spPr>
          <a:xfrm>
            <a:off x="6373081" y="3784967"/>
            <a:ext cx="189449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46" name="Google Shape;346;p14"/>
          <p:cNvSpPr/>
          <p:nvPr/>
        </p:nvSpPr>
        <p:spPr>
          <a:xfrm rot="5400000">
            <a:off x="4492055" y="2153135"/>
            <a:ext cx="347028" cy="465403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47" name="Google Shape;347;p14"/>
          <p:cNvCxnSpPr/>
          <p:nvPr/>
        </p:nvCxnSpPr>
        <p:spPr>
          <a:xfrm>
            <a:off x="4440015" y="1848126"/>
            <a:ext cx="0" cy="193684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8" name="Google Shape;348;p14"/>
          <p:cNvSpPr/>
          <p:nvPr/>
        </p:nvSpPr>
        <p:spPr>
          <a:xfrm rot="5400000">
            <a:off x="2318803" y="2283687"/>
            <a:ext cx="523223" cy="2189025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49" name="Google Shape;349;p14"/>
          <p:cNvSpPr txBox="1"/>
          <p:nvPr/>
        </p:nvSpPr>
        <p:spPr>
          <a:xfrm>
            <a:off x="4526417" y="4662604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50" name="Google Shape;350;p14"/>
          <p:cNvCxnSpPr/>
          <p:nvPr/>
        </p:nvCxnSpPr>
        <p:spPr>
          <a:xfrm>
            <a:off x="10871200" y="1695726"/>
            <a:ext cx="0" cy="2966878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1" name="Google Shape;351;p14"/>
          <p:cNvSpPr/>
          <p:nvPr/>
        </p:nvSpPr>
        <p:spPr>
          <a:xfrm rot="5400000">
            <a:off x="7601161" y="2369315"/>
            <a:ext cx="523223" cy="601685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2" name="Google Shape;352;p14"/>
          <p:cNvSpPr txBox="1"/>
          <p:nvPr/>
        </p:nvSpPr>
        <p:spPr>
          <a:xfrm>
            <a:off x="6721642" y="5706405"/>
            <a:ext cx="204711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cxnSp>
        <p:nvCxnSpPr>
          <p:cNvPr id="23" name="Google Shape;339;p14">
            <a:extLst>
              <a:ext uri="{FF2B5EF4-FFF2-40B4-BE49-F238E27FC236}">
                <a16:creationId xmlns:a16="http://schemas.microsoft.com/office/drawing/2014/main" id="{EF121B65-7C5D-0E4F-B01F-76B7663F8C1C}"/>
              </a:ext>
            </a:extLst>
          </p:cNvPr>
          <p:cNvCxnSpPr/>
          <p:nvPr/>
        </p:nvCxnSpPr>
        <p:spPr>
          <a:xfrm>
            <a:off x="8364634" y="184812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" name="Google Shape;339;p14">
            <a:extLst>
              <a:ext uri="{FF2B5EF4-FFF2-40B4-BE49-F238E27FC236}">
                <a16:creationId xmlns:a16="http://schemas.microsoft.com/office/drawing/2014/main" id="{71D4D3F1-2DA6-CC44-8145-2CD7989C3EB2}"/>
              </a:ext>
            </a:extLst>
          </p:cNvPr>
          <p:cNvCxnSpPr/>
          <p:nvPr/>
        </p:nvCxnSpPr>
        <p:spPr>
          <a:xfrm>
            <a:off x="6239345" y="184812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" name="Google Shape;339;p14">
            <a:extLst>
              <a:ext uri="{FF2B5EF4-FFF2-40B4-BE49-F238E27FC236}">
                <a16:creationId xmlns:a16="http://schemas.microsoft.com/office/drawing/2014/main" id="{CE5FEC0E-7BA4-2943-8EBA-79C158CDAD62}"/>
              </a:ext>
            </a:extLst>
          </p:cNvPr>
          <p:cNvCxnSpPr/>
          <p:nvPr/>
        </p:nvCxnSpPr>
        <p:spPr>
          <a:xfrm>
            <a:off x="3674927" y="173382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" name="Google Shape;633;p33">
            <a:extLst>
              <a:ext uri="{FF2B5EF4-FFF2-40B4-BE49-F238E27FC236}">
                <a16:creationId xmlns:a16="http://schemas.microsoft.com/office/drawing/2014/main" id="{434D61DE-6EB1-0E4A-BF85-8F17AB047C94}"/>
              </a:ext>
            </a:extLst>
          </p:cNvPr>
          <p:cNvSpPr txBox="1"/>
          <p:nvPr/>
        </p:nvSpPr>
        <p:spPr>
          <a:xfrm>
            <a:off x="37875" y="6160245"/>
            <a:ext cx="605094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12. The world is a prison for the believer and a paradise for the unbeliever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5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892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اَلسِّوَاكُ مَطْهَرَةٌ لِّلْفَمِ وَ مَرْضَاةٌ لِّلرَّبِّ</a:t>
            </a:r>
            <a:endParaRPr sz="9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358" name="Google Shape;358;p15"/>
          <p:cNvSpPr txBox="1"/>
          <p:nvPr/>
        </p:nvSpPr>
        <p:spPr>
          <a:xfrm>
            <a:off x="10518250" y="5046085"/>
            <a:ext cx="7040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9" name="Google Shape;359;p15"/>
          <p:cNvSpPr txBox="1"/>
          <p:nvPr/>
        </p:nvSpPr>
        <p:spPr>
          <a:xfrm>
            <a:off x="7719833" y="3330013"/>
            <a:ext cx="159310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الآلة</a:t>
            </a:r>
            <a:endParaRPr sz="2000" dirty="0">
              <a:solidFill>
                <a:srgbClr val="FF2F92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0" name="Google Shape;360;p15"/>
          <p:cNvSpPr/>
          <p:nvPr/>
        </p:nvSpPr>
        <p:spPr>
          <a:xfrm rot="5400000">
            <a:off x="6916175" y="2906769"/>
            <a:ext cx="347029" cy="2189025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1" name="Google Shape;361;p15"/>
          <p:cNvSpPr txBox="1"/>
          <p:nvPr/>
        </p:nvSpPr>
        <p:spPr>
          <a:xfrm>
            <a:off x="2716294" y="3347245"/>
            <a:ext cx="159780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مفعول</a:t>
            </a:r>
            <a:endParaRPr sz="3200" dirty="0">
              <a:solidFill>
                <a:srgbClr val="FF2F92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2" name="Google Shape;362;p15"/>
          <p:cNvSpPr txBox="1"/>
          <p:nvPr/>
        </p:nvSpPr>
        <p:spPr>
          <a:xfrm>
            <a:off x="887677" y="3347245"/>
            <a:ext cx="1201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32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63" name="Google Shape;363;p15"/>
          <p:cNvCxnSpPr/>
          <p:nvPr/>
        </p:nvCxnSpPr>
        <p:spPr>
          <a:xfrm>
            <a:off x="3404475" y="1711739"/>
            <a:ext cx="0" cy="1717261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4" name="Google Shape;364;p15"/>
          <p:cNvSpPr txBox="1"/>
          <p:nvPr/>
        </p:nvSpPr>
        <p:spPr>
          <a:xfrm>
            <a:off x="4371530" y="4133610"/>
            <a:ext cx="184847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65" name="Google Shape;365;p15"/>
          <p:cNvSpPr txBox="1"/>
          <p:nvPr/>
        </p:nvSpPr>
        <p:spPr>
          <a:xfrm>
            <a:off x="1770006" y="4100014"/>
            <a:ext cx="13844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66" name="Google Shape;366;p15"/>
          <p:cNvSpPr txBox="1"/>
          <p:nvPr/>
        </p:nvSpPr>
        <p:spPr>
          <a:xfrm>
            <a:off x="6572019" y="4156946"/>
            <a:ext cx="190579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67" name="Google Shape;367;p15"/>
          <p:cNvSpPr/>
          <p:nvPr/>
        </p:nvSpPr>
        <p:spPr>
          <a:xfrm rot="5400000">
            <a:off x="4571868" y="2453230"/>
            <a:ext cx="347028" cy="505280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68" name="Google Shape;368;p15"/>
          <p:cNvCxnSpPr/>
          <p:nvPr/>
        </p:nvCxnSpPr>
        <p:spPr>
          <a:xfrm>
            <a:off x="5043349" y="1809253"/>
            <a:ext cx="0" cy="2342908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9" name="Google Shape;369;p15"/>
          <p:cNvSpPr/>
          <p:nvPr/>
        </p:nvSpPr>
        <p:spPr>
          <a:xfrm rot="5400000">
            <a:off x="2063699" y="2973331"/>
            <a:ext cx="347029" cy="2010631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0" name="Google Shape;370;p15"/>
          <p:cNvSpPr txBox="1"/>
          <p:nvPr/>
        </p:nvSpPr>
        <p:spPr>
          <a:xfrm>
            <a:off x="4710348" y="5084620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71" name="Google Shape;371;p15"/>
          <p:cNvCxnSpPr/>
          <p:nvPr/>
        </p:nvCxnSpPr>
        <p:spPr>
          <a:xfrm>
            <a:off x="10858498" y="1696731"/>
            <a:ext cx="11772" cy="348486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2" name="Google Shape;372;p15"/>
          <p:cNvSpPr/>
          <p:nvPr/>
        </p:nvSpPr>
        <p:spPr>
          <a:xfrm rot="5400000">
            <a:off x="7546215" y="2709949"/>
            <a:ext cx="523223" cy="612488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3" name="Google Shape;373;p15"/>
          <p:cNvSpPr txBox="1"/>
          <p:nvPr/>
        </p:nvSpPr>
        <p:spPr>
          <a:xfrm>
            <a:off x="6572020" y="6023736"/>
            <a:ext cx="216123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cxnSp>
        <p:nvCxnSpPr>
          <p:cNvPr id="374" name="Google Shape;374;p15"/>
          <p:cNvCxnSpPr/>
          <p:nvPr/>
        </p:nvCxnSpPr>
        <p:spPr>
          <a:xfrm>
            <a:off x="1867667" y="1696731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5" name="Google Shape;375;p15"/>
          <p:cNvSpPr txBox="1"/>
          <p:nvPr/>
        </p:nvSpPr>
        <p:spPr>
          <a:xfrm>
            <a:off x="1321730" y="2544317"/>
            <a:ext cx="142453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76" name="Google Shape;376;p15"/>
          <p:cNvSpPr txBox="1"/>
          <p:nvPr/>
        </p:nvSpPr>
        <p:spPr>
          <a:xfrm>
            <a:off x="407930" y="2544317"/>
            <a:ext cx="72968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77" name="Google Shape;377;p15"/>
          <p:cNvCxnSpPr/>
          <p:nvPr/>
        </p:nvCxnSpPr>
        <p:spPr>
          <a:xfrm>
            <a:off x="924836" y="1696731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8" name="Google Shape;378;p15"/>
          <p:cNvSpPr/>
          <p:nvPr/>
        </p:nvSpPr>
        <p:spPr>
          <a:xfrm rot="5400000">
            <a:off x="1199552" y="2536367"/>
            <a:ext cx="262954" cy="119211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79" name="Google Shape;379;p15"/>
          <p:cNvCxnSpPr/>
          <p:nvPr/>
        </p:nvCxnSpPr>
        <p:spPr>
          <a:xfrm>
            <a:off x="8196124" y="1711739"/>
            <a:ext cx="0" cy="1717261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0" name="Google Shape;380;p15"/>
          <p:cNvCxnSpPr/>
          <p:nvPr/>
        </p:nvCxnSpPr>
        <p:spPr>
          <a:xfrm>
            <a:off x="6680967" y="1696731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1" name="Google Shape;381;p15"/>
          <p:cNvSpPr txBox="1"/>
          <p:nvPr/>
        </p:nvSpPr>
        <p:spPr>
          <a:xfrm>
            <a:off x="6135030" y="2544317"/>
            <a:ext cx="157069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82" name="Google Shape;382;p15"/>
          <p:cNvSpPr txBox="1"/>
          <p:nvPr/>
        </p:nvSpPr>
        <p:spPr>
          <a:xfrm>
            <a:off x="5221230" y="2544317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83" name="Google Shape;383;p15"/>
          <p:cNvCxnSpPr/>
          <p:nvPr/>
        </p:nvCxnSpPr>
        <p:spPr>
          <a:xfrm>
            <a:off x="5738136" y="1696731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4" name="Google Shape;384;p15"/>
          <p:cNvSpPr/>
          <p:nvPr/>
        </p:nvSpPr>
        <p:spPr>
          <a:xfrm rot="5400000">
            <a:off x="6012852" y="2536367"/>
            <a:ext cx="262954" cy="119211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5" name="Google Shape;385;p15"/>
          <p:cNvSpPr/>
          <p:nvPr/>
        </p:nvSpPr>
        <p:spPr>
          <a:xfrm>
            <a:off x="5701560" y="3347245"/>
            <a:ext cx="78888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28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1" name="Google Shape;633;p33">
            <a:extLst>
              <a:ext uri="{FF2B5EF4-FFF2-40B4-BE49-F238E27FC236}">
                <a16:creationId xmlns:a16="http://schemas.microsoft.com/office/drawing/2014/main" id="{12CECD34-05B8-EB49-9D2E-C689D8AB0A4D}"/>
              </a:ext>
            </a:extLst>
          </p:cNvPr>
          <p:cNvSpPr txBox="1"/>
          <p:nvPr/>
        </p:nvSpPr>
        <p:spPr>
          <a:xfrm>
            <a:off x="37875" y="6160245"/>
            <a:ext cx="605094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13. The tooth-stick purifies the mouth and pleases the Lord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"/>
          <p:cNvSpPr txBox="1">
            <a:spLocks noGrp="1"/>
          </p:cNvSpPr>
          <p:nvPr>
            <p:ph type="body" idx="1"/>
          </p:nvPr>
        </p:nvSpPr>
        <p:spPr>
          <a:xfrm>
            <a:off x="1111431" y="685585"/>
            <a:ext cx="10251113" cy="4997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3223"/>
              <a:buNone/>
            </a:pPr>
            <a:r>
              <a:rPr lang="ar-AE" sz="3792"/>
              <a:t>The </a:t>
            </a:r>
            <a:r>
              <a:rPr lang="ar-AE" sz="3977">
                <a:latin typeface="Traditional Arabic"/>
                <a:ea typeface="Traditional Arabic"/>
                <a:cs typeface="Traditional Arabic"/>
                <a:sym typeface="Traditional Arabic"/>
              </a:rPr>
              <a:t>اسم الآلة </a:t>
            </a:r>
            <a:r>
              <a:rPr lang="ar-AE" sz="3792"/>
              <a:t> is a noun that indicates the meaning of an instrument. It is used on the following scales:</a:t>
            </a:r>
            <a:r>
              <a:rPr lang="ar-AE" sz="5272"/>
              <a:t> </a:t>
            </a:r>
            <a:endParaRPr dirty="0"/>
          </a:p>
          <a:p>
            <a:pPr marL="0" lvl="0" indent="0" algn="ctr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SzPts val="7469"/>
              <a:buNone/>
            </a:pPr>
            <a:r>
              <a:rPr lang="ar-AE" sz="8787">
                <a:solidFill>
                  <a:srgbClr val="FF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مِفْعَلٌ</a:t>
            </a:r>
            <a:endParaRPr sz="8787" dirty="0">
              <a:solidFill>
                <a:srgbClr val="FF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ctr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SzPts val="7469"/>
              <a:buNone/>
            </a:pPr>
            <a:r>
              <a:rPr lang="ar-AE" sz="8787">
                <a:solidFill>
                  <a:srgbClr val="FF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مِفْعَلَةٌ</a:t>
            </a:r>
            <a:endParaRPr dirty="0"/>
          </a:p>
          <a:p>
            <a:pPr marL="0" lvl="0" indent="0" algn="ctr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SzPts val="7469"/>
              <a:buNone/>
            </a:pPr>
            <a:r>
              <a:rPr lang="ar-AE" sz="8787">
                <a:solidFill>
                  <a:srgbClr val="FF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مِفْعَالٌ</a:t>
            </a:r>
            <a:endParaRPr sz="8787" dirty="0">
              <a:solidFill>
                <a:srgbClr val="FF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l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SzPts val="4246"/>
              <a:buNone/>
            </a:pPr>
            <a:endParaRPr sz="4995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7"/>
          <p:cNvSpPr txBox="1">
            <a:spLocks noGrp="1"/>
          </p:cNvSpPr>
          <p:nvPr>
            <p:ph type="body" idx="1"/>
          </p:nvPr>
        </p:nvSpPr>
        <p:spPr>
          <a:xfrm>
            <a:off x="1004552" y="375983"/>
            <a:ext cx="10212947" cy="6308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9431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60"/>
              <a:buChar char="▪"/>
            </a:pPr>
            <a:r>
              <a:rPr lang="ar-AE" sz="3600" dirty="0"/>
              <a:t>The noun of usage is made by placing the root letters on one of the 3 scales.</a:t>
            </a:r>
            <a:endParaRPr dirty="0"/>
          </a:p>
          <a:p>
            <a:pPr marL="182880" lvl="0" indent="-19431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Char char="▪"/>
            </a:pPr>
            <a:r>
              <a:rPr lang="ar-AE" sz="3600" dirty="0"/>
              <a:t>Root letters </a:t>
            </a:r>
            <a:r>
              <a:rPr lang="ar-AE" sz="3600" dirty="0">
                <a:latin typeface="Traditional Arabic"/>
                <a:ea typeface="Traditional Arabic"/>
                <a:cs typeface="Traditional Arabic"/>
                <a:sym typeface="Traditional Arabic"/>
              </a:rPr>
              <a:t>ف،ع،ل</a:t>
            </a:r>
            <a:r>
              <a:rPr lang="ar-AE" sz="3600" dirty="0"/>
              <a:t> </a:t>
            </a:r>
            <a:endParaRPr lang="en-GB" sz="3600" dirty="0"/>
          </a:p>
          <a:p>
            <a:pPr marL="182880" lvl="0" indent="-19431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Char char="▪"/>
            </a:pPr>
            <a:endParaRPr lang="en-GB" sz="36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182880" lvl="0" indent="-19431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Char char="▪"/>
            </a:pPr>
            <a:r>
              <a:rPr lang="ar-AE" sz="4400" dirty="0">
                <a:latin typeface="Traditional Arabic"/>
                <a:ea typeface="Traditional Arabic"/>
                <a:cs typeface="Traditional Arabic"/>
                <a:sym typeface="Traditional Arabic"/>
              </a:rPr>
              <a:t>مِفعَالٌ		  مِفعَلَةٌ	  مِفعَلٌ        </a:t>
            </a:r>
            <a:endParaRPr lang="en-GB" sz="44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None/>
            </a:pPr>
            <a:endParaRPr sz="36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None/>
            </a:pPr>
            <a:r>
              <a:rPr lang="ar-AE" sz="3600" dirty="0"/>
              <a:t>Example</a:t>
            </a:r>
            <a:r>
              <a:rPr lang="en-GB" sz="3600" dirty="0"/>
              <a:t>   </a:t>
            </a:r>
            <a:r>
              <a:rPr lang="ar-AE" sz="3600" dirty="0"/>
              <a:t>:      </a:t>
            </a:r>
            <a:r>
              <a:rPr lang="ar-AE" sz="4400" dirty="0">
                <a:latin typeface="Traditional Arabic"/>
                <a:ea typeface="Traditional Arabic"/>
                <a:cs typeface="Traditional Arabic"/>
                <a:sym typeface="Traditional Arabic"/>
              </a:rPr>
              <a:t>مِفْتَاحٌ          فَتَحَ</a:t>
            </a:r>
            <a:endParaRPr lang="en-GB" dirty="0"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060"/>
              <a:buNone/>
            </a:pPr>
            <a:r>
              <a:rPr lang="ar-AE" sz="3600" dirty="0"/>
              <a:t>A tool used to open - a ke</a:t>
            </a:r>
            <a:r>
              <a:rPr lang="en-GB" sz="3600" dirty="0"/>
              <a:t>y</a:t>
            </a:r>
            <a:endParaRPr dirty="0"/>
          </a:p>
        </p:txBody>
      </p:sp>
      <p:cxnSp>
        <p:nvCxnSpPr>
          <p:cNvPr id="396" name="Google Shape;396;p17"/>
          <p:cNvCxnSpPr/>
          <p:nvPr/>
        </p:nvCxnSpPr>
        <p:spPr>
          <a:xfrm>
            <a:off x="3648841" y="4574534"/>
            <a:ext cx="104013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الْيَدُ العُلْيَا خَيْرٌ مِّنَ اليَدِ السُّفْلَى</a:t>
            </a:r>
            <a:endParaRPr sz="9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1430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Arial"/>
              <a:buNone/>
            </a:pPr>
            <a:endParaRPr sz="32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02" name="Google Shape;402;p18"/>
          <p:cNvSpPr txBox="1"/>
          <p:nvPr/>
        </p:nvSpPr>
        <p:spPr>
          <a:xfrm>
            <a:off x="3528777" y="2571328"/>
            <a:ext cx="159140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 </a:t>
            </a:r>
            <a:endParaRPr sz="32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3" name="Google Shape;403;p18"/>
          <p:cNvSpPr txBox="1"/>
          <p:nvPr/>
        </p:nvSpPr>
        <p:spPr>
          <a:xfrm>
            <a:off x="9657933" y="4133575"/>
            <a:ext cx="153575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28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4" name="Google Shape;404;p18"/>
          <p:cNvSpPr txBox="1"/>
          <p:nvPr/>
        </p:nvSpPr>
        <p:spPr>
          <a:xfrm>
            <a:off x="2130581" y="2569750"/>
            <a:ext cx="68480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r>
              <a:rPr lang="ar-AE" sz="28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5" name="Google Shape;405;p18"/>
          <p:cNvSpPr txBox="1"/>
          <p:nvPr/>
        </p:nvSpPr>
        <p:spPr>
          <a:xfrm>
            <a:off x="8298235" y="4141848"/>
            <a:ext cx="68480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r>
              <a:rPr lang="ar-AE" sz="28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6" name="Google Shape;406;p18"/>
          <p:cNvSpPr txBox="1"/>
          <p:nvPr/>
        </p:nvSpPr>
        <p:spPr>
          <a:xfrm>
            <a:off x="4967021" y="3015516"/>
            <a:ext cx="18143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7" name="Google Shape;407;p18"/>
          <p:cNvSpPr txBox="1"/>
          <p:nvPr/>
        </p:nvSpPr>
        <p:spPr>
          <a:xfrm>
            <a:off x="2992177" y="3328736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08" name="Google Shape;408;p18"/>
          <p:cNvSpPr/>
          <p:nvPr/>
        </p:nvSpPr>
        <p:spPr>
          <a:xfrm rot="5400000">
            <a:off x="3133254" y="2100702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09" name="Google Shape;409;p18"/>
          <p:cNvCxnSpPr/>
          <p:nvPr/>
        </p:nvCxnSpPr>
        <p:spPr>
          <a:xfrm>
            <a:off x="4118220" y="1748302"/>
            <a:ext cx="0" cy="829798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0" name="Google Shape;410;p18"/>
          <p:cNvCxnSpPr/>
          <p:nvPr/>
        </p:nvCxnSpPr>
        <p:spPr>
          <a:xfrm>
            <a:off x="2556542" y="1666745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1" name="Google Shape;411;p18"/>
          <p:cNvCxnSpPr/>
          <p:nvPr/>
        </p:nvCxnSpPr>
        <p:spPr>
          <a:xfrm>
            <a:off x="5705720" y="1953278"/>
            <a:ext cx="0" cy="1131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3" name="Google Shape;413;p18"/>
          <p:cNvCxnSpPr/>
          <p:nvPr/>
        </p:nvCxnSpPr>
        <p:spPr>
          <a:xfrm>
            <a:off x="10308648" y="1715072"/>
            <a:ext cx="0" cy="2385273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4" name="Google Shape;414;p18"/>
          <p:cNvCxnSpPr>
            <a:cxnSpLocks/>
          </p:cNvCxnSpPr>
          <p:nvPr/>
        </p:nvCxnSpPr>
        <p:spPr>
          <a:xfrm flipH="1">
            <a:off x="8608195" y="1666745"/>
            <a:ext cx="30600" cy="243360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6" name="Google Shape;416;p18"/>
          <p:cNvSpPr/>
          <p:nvPr/>
        </p:nvSpPr>
        <p:spPr>
          <a:xfrm>
            <a:off x="3799160" y="4387679"/>
            <a:ext cx="78888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28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17" name="Google Shape;417;p18"/>
          <p:cNvSpPr/>
          <p:nvPr/>
        </p:nvSpPr>
        <p:spPr>
          <a:xfrm rot="5400000">
            <a:off x="4054664" y="2690230"/>
            <a:ext cx="523220" cy="2748765"/>
          </a:xfrm>
          <a:prstGeom prst="rightBrace">
            <a:avLst>
              <a:gd name="adj1" fmla="val 59306"/>
              <a:gd name="adj2" fmla="val 53184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18" name="Google Shape;418;p18"/>
          <p:cNvSpPr/>
          <p:nvPr/>
        </p:nvSpPr>
        <p:spPr>
          <a:xfrm rot="5400000">
            <a:off x="9266195" y="4095459"/>
            <a:ext cx="347029" cy="2189025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0" name="Google Shape;420;p18"/>
          <p:cNvSpPr txBox="1"/>
          <p:nvPr/>
        </p:nvSpPr>
        <p:spPr>
          <a:xfrm>
            <a:off x="5905180" y="5330999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21" name="Google Shape;421;p18"/>
          <p:cNvSpPr txBox="1"/>
          <p:nvPr/>
        </p:nvSpPr>
        <p:spPr>
          <a:xfrm>
            <a:off x="9232086" y="5268059"/>
            <a:ext cx="7040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32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2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2" name="Google Shape;422;p18"/>
          <p:cNvSpPr/>
          <p:nvPr/>
        </p:nvSpPr>
        <p:spPr>
          <a:xfrm rot="5400000">
            <a:off x="7524867" y="3572851"/>
            <a:ext cx="523223" cy="474448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3" name="Google Shape;423;p18"/>
          <p:cNvSpPr txBox="1"/>
          <p:nvPr/>
        </p:nvSpPr>
        <p:spPr>
          <a:xfrm>
            <a:off x="6585706" y="6156958"/>
            <a:ext cx="24015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25" name="Google Shape;633;p33">
            <a:extLst>
              <a:ext uri="{FF2B5EF4-FFF2-40B4-BE49-F238E27FC236}">
                <a16:creationId xmlns:a16="http://schemas.microsoft.com/office/drawing/2014/main" id="{020770BE-6886-774E-8824-C1375924A07E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14. The upper hand is superior to the lower hand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" name="Curved Up Arrow 27">
            <a:extLst>
              <a:ext uri="{FF2B5EF4-FFF2-40B4-BE49-F238E27FC236}">
                <a16:creationId xmlns:a16="http://schemas.microsoft.com/office/drawing/2014/main" id="{E7486AD5-557B-BA48-BFFB-916F18C06F76}"/>
              </a:ext>
            </a:extLst>
          </p:cNvPr>
          <p:cNvSpPr/>
          <p:nvPr/>
        </p:nvSpPr>
        <p:spPr>
          <a:xfrm>
            <a:off x="4624774" y="4637514"/>
            <a:ext cx="1960932" cy="314072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FF2F92"/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Google Shape;458;p22">
            <a:extLst>
              <a:ext uri="{FF2B5EF4-FFF2-40B4-BE49-F238E27FC236}">
                <a16:creationId xmlns:a16="http://schemas.microsoft.com/office/drawing/2014/main" id="{4BBF804D-A213-F247-B53E-2764CF655230}"/>
              </a:ext>
            </a:extLst>
          </p:cNvPr>
          <p:cNvSpPr txBox="1"/>
          <p:nvPr/>
        </p:nvSpPr>
        <p:spPr>
          <a:xfrm>
            <a:off x="6197889" y="4044439"/>
            <a:ext cx="21457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التفضيل</a:t>
            </a:r>
            <a:endParaRPr sz="32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0" name="Google Shape;457;p22">
            <a:extLst>
              <a:ext uri="{FF2B5EF4-FFF2-40B4-BE49-F238E27FC236}">
                <a16:creationId xmlns:a16="http://schemas.microsoft.com/office/drawing/2014/main" id="{71631C77-0550-C745-8859-2989C5939770}"/>
              </a:ext>
            </a:extLst>
          </p:cNvPr>
          <p:cNvCxnSpPr>
            <a:cxnSpLocks/>
          </p:cNvCxnSpPr>
          <p:nvPr/>
        </p:nvCxnSpPr>
        <p:spPr>
          <a:xfrm>
            <a:off x="7010322" y="1744715"/>
            <a:ext cx="7579" cy="2299724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" name="Google Shape;418;p18">
            <a:extLst>
              <a:ext uri="{FF2B5EF4-FFF2-40B4-BE49-F238E27FC236}">
                <a16:creationId xmlns:a16="http://schemas.microsoft.com/office/drawing/2014/main" id="{5A7C8833-F695-3D4E-8C54-168B6A893B84}"/>
              </a:ext>
            </a:extLst>
          </p:cNvPr>
          <p:cNvSpPr/>
          <p:nvPr/>
        </p:nvSpPr>
        <p:spPr>
          <a:xfrm rot="5400000">
            <a:off x="5853479" y="3489785"/>
            <a:ext cx="347029" cy="3400374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9"/>
          <p:cNvSpPr txBox="1">
            <a:spLocks noGrp="1"/>
          </p:cNvSpPr>
          <p:nvPr>
            <p:ph type="body" idx="1"/>
          </p:nvPr>
        </p:nvSpPr>
        <p:spPr>
          <a:xfrm>
            <a:off x="1141412" y="1596980"/>
            <a:ext cx="9905999" cy="508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</a:pPr>
            <a:r>
              <a:rPr lang="ar-AE" sz="4000">
                <a:latin typeface="Traditional Arabic"/>
                <a:ea typeface="Traditional Arabic"/>
                <a:cs typeface="Traditional Arabic"/>
                <a:sym typeface="Traditional Arabic"/>
              </a:rPr>
              <a:t>اسم التفضيل</a:t>
            </a:r>
            <a:r>
              <a:rPr lang="ar-AE" sz="3200"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ar-AE" sz="3200"/>
              <a:t>is that derived noun that expresses the excess of a quality in a thing in comparison to another thing. The scale of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ar-AE"/>
              <a:t> </a:t>
            </a:r>
            <a:r>
              <a:rPr lang="ar-AE" sz="6600" b="1">
                <a:solidFill>
                  <a:srgbClr val="FF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أفعَلُ</a:t>
            </a:r>
            <a:endParaRPr sz="6600" b="1" dirty="0">
              <a:solidFill>
                <a:srgbClr val="FF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ar-AE"/>
              <a:t>For example: from </a:t>
            </a:r>
            <a:r>
              <a:rPr lang="ar-AE" sz="4400">
                <a:latin typeface="Traditional Arabic"/>
                <a:ea typeface="Traditional Arabic"/>
                <a:cs typeface="Traditional Arabic"/>
                <a:sym typeface="Traditional Arabic"/>
              </a:rPr>
              <a:t>قَرُبَ</a:t>
            </a:r>
            <a:r>
              <a:rPr lang="ar-AE" sz="4400"/>
              <a:t>   </a:t>
            </a:r>
            <a:r>
              <a:rPr lang="ar-AE"/>
              <a:t>to    </a:t>
            </a:r>
            <a:r>
              <a:rPr lang="ar-AE" sz="4400">
                <a:latin typeface="Traditional Arabic"/>
                <a:ea typeface="Traditional Arabic"/>
                <a:cs typeface="Traditional Arabic"/>
                <a:sym typeface="Traditional Arabic"/>
              </a:rPr>
              <a:t>أقرَبُ</a:t>
            </a:r>
            <a:r>
              <a:rPr lang="ar-AE" sz="3200"/>
              <a:t>- closer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/>
              <a:t>			</a:t>
            </a:r>
            <a:r>
              <a:rPr lang="ar-AE" sz="4400">
                <a:latin typeface="Traditional Arabic"/>
                <a:ea typeface="Traditional Arabic"/>
                <a:cs typeface="Traditional Arabic"/>
                <a:sym typeface="Traditional Arabic"/>
              </a:rPr>
              <a:t>اَكْبَرُ</a:t>
            </a:r>
            <a:r>
              <a:rPr lang="ar-AE" sz="4400"/>
              <a:t> </a:t>
            </a:r>
            <a:r>
              <a:rPr lang="ar-AE" sz="3200"/>
              <a:t> - bigger </a:t>
            </a:r>
            <a:endParaRPr dirty="0"/>
          </a:p>
        </p:txBody>
      </p:sp>
      <p:sp>
        <p:nvSpPr>
          <p:cNvPr id="429" name="Google Shape;429;p19"/>
          <p:cNvSpPr txBox="1">
            <a:spLocks noGrp="1"/>
          </p:cNvSpPr>
          <p:nvPr>
            <p:ph type="title"/>
          </p:nvPr>
        </p:nvSpPr>
        <p:spPr>
          <a:xfrm>
            <a:off x="1141413" y="412454"/>
            <a:ext cx="9905998" cy="1339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640"/>
              <a:buFont typeface="Traditional Arabic"/>
              <a:buNone/>
            </a:pPr>
            <a:r>
              <a:rPr lang="ar-AE" sz="8640">
                <a:latin typeface="Traditional Arabic"/>
                <a:ea typeface="Traditional Arabic"/>
                <a:cs typeface="Traditional Arabic"/>
                <a:sym typeface="Traditional Arabic"/>
              </a:rPr>
              <a:t>اسم التفضيل</a:t>
            </a:r>
            <a:endParaRPr sz="8640" dirty="0"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0"/>
          <p:cNvPicPr preferRelativeResize="0"/>
          <p:nvPr/>
        </p:nvPicPr>
        <p:blipFill rotWithShape="1">
          <a:blip r:embed="rId3">
            <a:alphaModFix/>
          </a:blip>
          <a:srcRect l="30855" t="51572" r="55864" b="28541"/>
          <a:stretch/>
        </p:blipFill>
        <p:spPr>
          <a:xfrm>
            <a:off x="6181859" y="4881093"/>
            <a:ext cx="1755820" cy="1738648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0"/>
          <p:cNvSpPr txBox="1">
            <a:spLocks noGrp="1"/>
          </p:cNvSpPr>
          <p:nvPr>
            <p:ph type="title"/>
          </p:nvPr>
        </p:nvSpPr>
        <p:spPr>
          <a:xfrm>
            <a:off x="1141413" y="154879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60"/>
              <a:buFont typeface="Rockwell"/>
              <a:buNone/>
            </a:pPr>
            <a:r>
              <a:rPr lang="ar-AE" sz="4860" u="sng" cap="none"/>
              <a:t>When forming sentences, keep a note of these rules:</a:t>
            </a:r>
            <a:endParaRPr dirty="0"/>
          </a:p>
        </p:txBody>
      </p:sp>
      <p:cxnSp>
        <p:nvCxnSpPr>
          <p:cNvPr id="436" name="Google Shape;436;p20"/>
          <p:cNvCxnSpPr/>
          <p:nvPr/>
        </p:nvCxnSpPr>
        <p:spPr>
          <a:xfrm>
            <a:off x="5859887" y="1455313"/>
            <a:ext cx="0" cy="5402687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37" name="Google Shape;437;p20"/>
          <p:cNvPicPr preferRelativeResize="0"/>
          <p:nvPr/>
        </p:nvPicPr>
        <p:blipFill rotWithShape="1">
          <a:blip r:embed="rId4">
            <a:alphaModFix/>
          </a:blip>
          <a:srcRect l="35486" t="38146" r="57118" b="55999"/>
          <a:stretch/>
        </p:blipFill>
        <p:spPr>
          <a:xfrm>
            <a:off x="2343955" y="1211594"/>
            <a:ext cx="1712890" cy="763493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0"/>
          <p:cNvSpPr txBox="1"/>
          <p:nvPr/>
        </p:nvSpPr>
        <p:spPr>
          <a:xfrm>
            <a:off x="592429" y="2128802"/>
            <a:ext cx="5215942" cy="233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i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Muhammad is taller than Haarith</a:t>
            </a:r>
            <a:endParaRPr sz="2800" i="1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مُحَمَّدٌ اَطْوَلُ مِنْ حَارِثٍ </a:t>
            </a:r>
            <a:endParaRPr sz="54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pic>
        <p:nvPicPr>
          <p:cNvPr id="439" name="Google Shape;439;p20"/>
          <p:cNvPicPr preferRelativeResize="0"/>
          <p:nvPr/>
        </p:nvPicPr>
        <p:blipFill rotWithShape="1">
          <a:blip r:embed="rId4">
            <a:alphaModFix/>
          </a:blip>
          <a:srcRect l="23691" t="69542" r="71352" b="9684"/>
          <a:stretch/>
        </p:blipFill>
        <p:spPr>
          <a:xfrm>
            <a:off x="399244" y="4687910"/>
            <a:ext cx="978796" cy="1931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46202" t="49929" r="28594" b="27982"/>
          <a:stretch/>
        </p:blipFill>
        <p:spPr>
          <a:xfrm>
            <a:off x="1696409" y="4563411"/>
            <a:ext cx="3625450" cy="218082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0"/>
          <p:cNvSpPr txBox="1"/>
          <p:nvPr/>
        </p:nvSpPr>
        <p:spPr>
          <a:xfrm>
            <a:off x="5850227" y="2138863"/>
            <a:ext cx="642011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i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Muhammad is the tallest student in his class </a:t>
            </a:r>
            <a:endParaRPr sz="2800" i="1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540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مُحَمَّدٌ اَطْوَل ُطَالِبٍ فِي فَصْلِه</a:t>
            </a:r>
            <a:endParaRPr sz="54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442" name="Google Shape;442;p20"/>
          <p:cNvPicPr preferRelativeResize="0"/>
          <p:nvPr/>
        </p:nvPicPr>
        <p:blipFill rotWithShape="1">
          <a:blip r:embed="rId3">
            <a:alphaModFix/>
          </a:blip>
          <a:srcRect l="46576" t="14236" r="43356" b="78962"/>
          <a:stretch/>
        </p:blipFill>
        <p:spPr>
          <a:xfrm>
            <a:off x="8152327" y="1187657"/>
            <a:ext cx="1815921" cy="81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0"/>
          <p:cNvPicPr preferRelativeResize="0"/>
          <p:nvPr/>
        </p:nvPicPr>
        <p:blipFill rotWithShape="1">
          <a:blip r:embed="rId3">
            <a:alphaModFix/>
          </a:blip>
          <a:srcRect l="51555" t="43814" r="23684" b="33230"/>
          <a:stretch/>
        </p:blipFill>
        <p:spPr>
          <a:xfrm>
            <a:off x="7937679" y="4363410"/>
            <a:ext cx="3720922" cy="2281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1"/>
          <p:cNvSpPr txBox="1">
            <a:spLocks noGrp="1"/>
          </p:cNvSpPr>
          <p:nvPr>
            <p:ph type="title"/>
          </p:nvPr>
        </p:nvSpPr>
        <p:spPr>
          <a:xfrm>
            <a:off x="988568" y="226567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ar-AE"/>
              <a:t>SCALES</a:t>
            </a:r>
            <a:endParaRPr dirty="0"/>
          </a:p>
        </p:txBody>
      </p:sp>
      <p:graphicFrame>
        <p:nvGraphicFramePr>
          <p:cNvPr id="449" name="Google Shape;449;p21"/>
          <p:cNvGraphicFramePr/>
          <p:nvPr/>
        </p:nvGraphicFramePr>
        <p:xfrm>
          <a:off x="232011" y="1828799"/>
          <a:ext cx="11573300" cy="25603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9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54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جمع</a:t>
                      </a:r>
                      <a:endParaRPr sz="54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54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تثنية</a:t>
                      </a:r>
                      <a:endParaRPr sz="54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54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واحد</a:t>
                      </a:r>
                      <a:endParaRPr sz="54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54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Gender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اَفْعَلُوْنَ \ أَفَاعِلُ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اَفْعَلَانِ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اَفْعَلُ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Masculine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فُعْلَيَاتٌ \ فُعَلٌ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فُعْلَيَانِ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فُعْلي</a:t>
                      </a:r>
                      <a:endParaRPr sz="4800" u="none" strike="noStrike" cap="none" dirty="0">
                        <a:latin typeface="Traditional Arabic"/>
                        <a:ea typeface="Traditional Arabic"/>
                        <a:cs typeface="Traditional Arabic"/>
                        <a:sym typeface="Traditional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Traditional Arabic"/>
                          <a:ea typeface="Traditional Arabic"/>
                          <a:cs typeface="Traditional Arabic"/>
                          <a:sym typeface="Traditional Arabic"/>
                        </a:rPr>
                        <a:t>Feminine 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اَلْغِيْبَةُ أَشَدُّ مِنَ الزِّنَا</a:t>
            </a:r>
            <a:endParaRPr sz="96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455" name="Google Shape;455;p22"/>
          <p:cNvCxnSpPr/>
          <p:nvPr/>
        </p:nvCxnSpPr>
        <p:spPr>
          <a:xfrm>
            <a:off x="8232339" y="1823731"/>
            <a:ext cx="0" cy="2544616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6" name="Google Shape;456;p22"/>
          <p:cNvSpPr txBox="1"/>
          <p:nvPr/>
        </p:nvSpPr>
        <p:spPr>
          <a:xfrm>
            <a:off x="8245878" y="4495800"/>
            <a:ext cx="7040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57" name="Google Shape;457;p22"/>
          <p:cNvCxnSpPr/>
          <p:nvPr/>
        </p:nvCxnSpPr>
        <p:spPr>
          <a:xfrm>
            <a:off x="6467711" y="1582542"/>
            <a:ext cx="0" cy="1742434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8" name="Google Shape;458;p22"/>
          <p:cNvSpPr txBox="1"/>
          <p:nvPr/>
        </p:nvSpPr>
        <p:spPr>
          <a:xfrm>
            <a:off x="5930870" y="3147969"/>
            <a:ext cx="133882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التفضيل</a:t>
            </a:r>
            <a:endParaRPr sz="32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59" name="Google Shape;459;p22"/>
          <p:cNvSpPr txBox="1"/>
          <p:nvPr/>
        </p:nvSpPr>
        <p:spPr>
          <a:xfrm>
            <a:off x="3890545" y="3697681"/>
            <a:ext cx="133882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3200" dirty="0">
              <a:solidFill>
                <a:srgbClr val="FF2F92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60" name="Google Shape;460;p22"/>
          <p:cNvCxnSpPr/>
          <p:nvPr/>
        </p:nvCxnSpPr>
        <p:spPr>
          <a:xfrm>
            <a:off x="5175153" y="1987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1" name="Google Shape;461;p22"/>
          <p:cNvSpPr txBox="1"/>
          <p:nvPr/>
        </p:nvSpPr>
        <p:spPr>
          <a:xfrm>
            <a:off x="4568882" y="2817611"/>
            <a:ext cx="171659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2" name="Google Shape;462;p22"/>
          <p:cNvSpPr txBox="1"/>
          <p:nvPr/>
        </p:nvSpPr>
        <p:spPr>
          <a:xfrm>
            <a:off x="3341671" y="2786387"/>
            <a:ext cx="11319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63" name="Google Shape;463;p22"/>
          <p:cNvCxnSpPr/>
          <p:nvPr/>
        </p:nvCxnSpPr>
        <p:spPr>
          <a:xfrm>
            <a:off x="3662558" y="198782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4" name="Google Shape;464;p22"/>
          <p:cNvSpPr/>
          <p:nvPr/>
        </p:nvSpPr>
        <p:spPr>
          <a:xfrm rot="5400000">
            <a:off x="4227842" y="2781087"/>
            <a:ext cx="199454" cy="144197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5" name="Google Shape;465;p22"/>
          <p:cNvSpPr/>
          <p:nvPr/>
        </p:nvSpPr>
        <p:spPr>
          <a:xfrm rot="5400000">
            <a:off x="5294345" y="3342771"/>
            <a:ext cx="347029" cy="2404368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6" name="Google Shape;466;p22"/>
          <p:cNvSpPr txBox="1"/>
          <p:nvPr/>
        </p:nvSpPr>
        <p:spPr>
          <a:xfrm>
            <a:off x="5175153" y="4668486"/>
            <a:ext cx="5854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7" name="Google Shape;467;p22"/>
          <p:cNvSpPr/>
          <p:nvPr/>
        </p:nvSpPr>
        <p:spPr>
          <a:xfrm rot="5400000">
            <a:off x="6771267" y="3827121"/>
            <a:ext cx="523223" cy="313003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8" name="Google Shape;468;p22"/>
          <p:cNvSpPr txBox="1"/>
          <p:nvPr/>
        </p:nvSpPr>
        <p:spPr>
          <a:xfrm>
            <a:off x="5981064" y="5621656"/>
            <a:ext cx="210362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7" name="Google Shape;633;p33">
            <a:extLst>
              <a:ext uri="{FF2B5EF4-FFF2-40B4-BE49-F238E27FC236}">
                <a16:creationId xmlns:a16="http://schemas.microsoft.com/office/drawing/2014/main" id="{6592053B-F707-7C48-B8E7-C596F8E7CEB5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15. Backbiting is worse than unlawful intercourse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" name="Curved Up Arrow 17">
            <a:extLst>
              <a:ext uri="{FF2B5EF4-FFF2-40B4-BE49-F238E27FC236}">
                <a16:creationId xmlns:a16="http://schemas.microsoft.com/office/drawing/2014/main" id="{31955820-740C-5C49-8101-5678B559968F}"/>
              </a:ext>
            </a:extLst>
          </p:cNvPr>
          <p:cNvSpPr/>
          <p:nvPr/>
        </p:nvSpPr>
        <p:spPr>
          <a:xfrm>
            <a:off x="4437898" y="4047844"/>
            <a:ext cx="1543158" cy="273184"/>
          </a:xfrm>
          <a:prstGeom prst="curvedUpArrow">
            <a:avLst/>
          </a:prstGeom>
          <a:solidFill>
            <a:srgbClr val="FF2F92"/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اَلطُّهُوْرُ شَطْرُ الْإِيْمَانِ</a:t>
            </a:r>
            <a:endParaRPr sz="9600" dirty="0">
              <a:solidFill>
                <a:srgbClr val="C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455" name="Google Shape;455;p22"/>
          <p:cNvCxnSpPr>
            <a:cxnSpLocks/>
          </p:cNvCxnSpPr>
          <p:nvPr/>
        </p:nvCxnSpPr>
        <p:spPr>
          <a:xfrm>
            <a:off x="8232339" y="1823731"/>
            <a:ext cx="0" cy="1823821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6" name="Google Shape;456;p22"/>
          <p:cNvSpPr txBox="1"/>
          <p:nvPr/>
        </p:nvSpPr>
        <p:spPr>
          <a:xfrm>
            <a:off x="7893858" y="3900210"/>
            <a:ext cx="104917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32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2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60" name="Google Shape;460;p22"/>
          <p:cNvCxnSpPr/>
          <p:nvPr/>
        </p:nvCxnSpPr>
        <p:spPr>
          <a:xfrm>
            <a:off x="6179988" y="1823731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1" name="Google Shape;461;p22"/>
          <p:cNvSpPr txBox="1"/>
          <p:nvPr/>
        </p:nvSpPr>
        <p:spPr>
          <a:xfrm>
            <a:off x="5633654" y="2888713"/>
            <a:ext cx="17165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2" name="Google Shape;462;p22"/>
          <p:cNvSpPr txBox="1"/>
          <p:nvPr/>
        </p:nvSpPr>
        <p:spPr>
          <a:xfrm>
            <a:off x="2955344" y="2888713"/>
            <a:ext cx="200863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الية</a:t>
            </a:r>
            <a:endParaRPr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63" name="Google Shape;463;p22"/>
          <p:cNvCxnSpPr/>
          <p:nvPr/>
        </p:nvCxnSpPr>
        <p:spPr>
          <a:xfrm>
            <a:off x="3883621" y="1815256"/>
            <a:ext cx="0" cy="8475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5" name="Google Shape;465;p22"/>
          <p:cNvSpPr/>
          <p:nvPr/>
        </p:nvSpPr>
        <p:spPr>
          <a:xfrm rot="5400000">
            <a:off x="4898770" y="2524511"/>
            <a:ext cx="347029" cy="2404368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6" name="Google Shape;466;p22"/>
          <p:cNvSpPr txBox="1"/>
          <p:nvPr/>
        </p:nvSpPr>
        <p:spPr>
          <a:xfrm>
            <a:off x="4882443" y="3943468"/>
            <a:ext cx="9054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20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0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7" name="Google Shape;467;p22"/>
          <p:cNvSpPr/>
          <p:nvPr/>
        </p:nvSpPr>
        <p:spPr>
          <a:xfrm rot="5400000">
            <a:off x="6405709" y="3283441"/>
            <a:ext cx="523223" cy="313003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8" name="Google Shape;468;p22"/>
          <p:cNvSpPr txBox="1"/>
          <p:nvPr/>
        </p:nvSpPr>
        <p:spPr>
          <a:xfrm>
            <a:off x="5633654" y="5148748"/>
            <a:ext cx="28371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7" name="Google Shape;633;p33">
            <a:extLst>
              <a:ext uri="{FF2B5EF4-FFF2-40B4-BE49-F238E27FC236}">
                <a16:creationId xmlns:a16="http://schemas.microsoft.com/office/drawing/2014/main" id="{6592053B-F707-7C48-B8E7-C596F8E7CEB5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16. Purity is half of faith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2827572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3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8160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القُرْآنُ حُجَّةٌ لَّكَ أَوْ عَلَيْكَ</a:t>
            </a:r>
          </a:p>
        </p:txBody>
      </p:sp>
      <p:sp>
        <p:nvSpPr>
          <p:cNvPr id="474" name="Google Shape;474;p23"/>
          <p:cNvSpPr txBox="1"/>
          <p:nvPr/>
        </p:nvSpPr>
        <p:spPr>
          <a:xfrm>
            <a:off x="9035137" y="4670744"/>
            <a:ext cx="7040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5" name="Google Shape;475;p23"/>
          <p:cNvSpPr txBox="1"/>
          <p:nvPr/>
        </p:nvSpPr>
        <p:spPr>
          <a:xfrm>
            <a:off x="6805434" y="3796569"/>
            <a:ext cx="170135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مصدر</a:t>
            </a: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و فاعل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6" name="Google Shape;476;p23"/>
          <p:cNvSpPr txBox="1"/>
          <p:nvPr/>
        </p:nvSpPr>
        <p:spPr>
          <a:xfrm>
            <a:off x="3936160" y="3872081"/>
            <a:ext cx="71365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7" name="Google Shape;477;p23"/>
          <p:cNvSpPr txBox="1"/>
          <p:nvPr/>
        </p:nvSpPr>
        <p:spPr>
          <a:xfrm>
            <a:off x="2930264" y="1974741"/>
            <a:ext cx="150110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8" name="Google Shape;478;p23"/>
          <p:cNvSpPr txBox="1"/>
          <p:nvPr/>
        </p:nvSpPr>
        <p:spPr>
          <a:xfrm>
            <a:off x="1962731" y="1963592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9" name="Google Shape;479;p23"/>
          <p:cNvSpPr/>
          <p:nvPr/>
        </p:nvSpPr>
        <p:spPr>
          <a:xfrm rot="5400000">
            <a:off x="2841317" y="1950725"/>
            <a:ext cx="199454" cy="144197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0" name="Google Shape;480;p23"/>
          <p:cNvSpPr txBox="1"/>
          <p:nvPr/>
        </p:nvSpPr>
        <p:spPr>
          <a:xfrm>
            <a:off x="5638125" y="1952857"/>
            <a:ext cx="150375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1" name="Google Shape;481;p23"/>
          <p:cNvSpPr txBox="1"/>
          <p:nvPr/>
        </p:nvSpPr>
        <p:spPr>
          <a:xfrm>
            <a:off x="4898870" y="1973042"/>
            <a:ext cx="7296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2" name="Google Shape;482;p23"/>
          <p:cNvSpPr/>
          <p:nvPr/>
        </p:nvSpPr>
        <p:spPr>
          <a:xfrm rot="5400000">
            <a:off x="5629482" y="1971037"/>
            <a:ext cx="199454" cy="144197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3" name="Google Shape;483;p23"/>
          <p:cNvSpPr txBox="1"/>
          <p:nvPr/>
        </p:nvSpPr>
        <p:spPr>
          <a:xfrm>
            <a:off x="3572213" y="2799862"/>
            <a:ext cx="164594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4" name="Google Shape;484;p23"/>
          <p:cNvSpPr txBox="1"/>
          <p:nvPr/>
        </p:nvSpPr>
        <p:spPr>
          <a:xfrm>
            <a:off x="2265014" y="2806673"/>
            <a:ext cx="1277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5" name="Google Shape;485;p23"/>
          <p:cNvSpPr txBox="1"/>
          <p:nvPr/>
        </p:nvSpPr>
        <p:spPr>
          <a:xfrm>
            <a:off x="5159418" y="2790842"/>
            <a:ext cx="175446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6" name="Google Shape;486;p23"/>
          <p:cNvSpPr/>
          <p:nvPr/>
        </p:nvSpPr>
        <p:spPr>
          <a:xfrm rot="5400000">
            <a:off x="4294168" y="2094165"/>
            <a:ext cx="286175" cy="3198792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7" name="Google Shape;487;p23"/>
          <p:cNvSpPr/>
          <p:nvPr/>
        </p:nvSpPr>
        <p:spPr>
          <a:xfrm rot="5400000">
            <a:off x="5686353" y="2885435"/>
            <a:ext cx="347029" cy="3451805"/>
          </a:xfrm>
          <a:prstGeom prst="rightBrace">
            <a:avLst>
              <a:gd name="adj1" fmla="val 59306"/>
              <a:gd name="adj2" fmla="val 45179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8" name="Google Shape;488;p23"/>
          <p:cNvSpPr txBox="1"/>
          <p:nvPr/>
        </p:nvSpPr>
        <p:spPr>
          <a:xfrm>
            <a:off x="5745642" y="4751349"/>
            <a:ext cx="8404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9" name="Google Shape;489;p23"/>
          <p:cNvSpPr txBox="1"/>
          <p:nvPr/>
        </p:nvSpPr>
        <p:spPr>
          <a:xfrm>
            <a:off x="6501939" y="5721110"/>
            <a:ext cx="20048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28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cxnSp>
        <p:nvCxnSpPr>
          <p:cNvPr id="490" name="Google Shape;490;p23"/>
          <p:cNvCxnSpPr/>
          <p:nvPr/>
        </p:nvCxnSpPr>
        <p:spPr>
          <a:xfrm>
            <a:off x="9322728" y="1633472"/>
            <a:ext cx="0" cy="313925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1" name="Google Shape;491;p23"/>
          <p:cNvCxnSpPr/>
          <p:nvPr/>
        </p:nvCxnSpPr>
        <p:spPr>
          <a:xfrm>
            <a:off x="7300641" y="1586120"/>
            <a:ext cx="0" cy="221044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2" name="Google Shape;492;p23"/>
          <p:cNvCxnSpPr/>
          <p:nvPr/>
        </p:nvCxnSpPr>
        <p:spPr>
          <a:xfrm>
            <a:off x="5368530" y="1539798"/>
            <a:ext cx="0" cy="44802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3" name="Google Shape;493;p23"/>
          <p:cNvCxnSpPr/>
          <p:nvPr/>
        </p:nvCxnSpPr>
        <p:spPr>
          <a:xfrm>
            <a:off x="2398588" y="1586120"/>
            <a:ext cx="0" cy="44802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4" name="Google Shape;494;p23"/>
          <p:cNvCxnSpPr/>
          <p:nvPr/>
        </p:nvCxnSpPr>
        <p:spPr>
          <a:xfrm>
            <a:off x="3476539" y="1586120"/>
            <a:ext cx="0" cy="44802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5" name="Google Shape;495;p23"/>
          <p:cNvCxnSpPr/>
          <p:nvPr/>
        </p:nvCxnSpPr>
        <p:spPr>
          <a:xfrm>
            <a:off x="6015301" y="1586120"/>
            <a:ext cx="0" cy="44802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6" name="Google Shape;496;p23"/>
          <p:cNvCxnSpPr/>
          <p:nvPr/>
        </p:nvCxnSpPr>
        <p:spPr>
          <a:xfrm>
            <a:off x="4454399" y="1647532"/>
            <a:ext cx="0" cy="1152072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" name="Google Shape;633;p33">
            <a:extLst>
              <a:ext uri="{FF2B5EF4-FFF2-40B4-BE49-F238E27FC236}">
                <a16:creationId xmlns:a16="http://schemas.microsoft.com/office/drawing/2014/main" id="{DC385BE6-74E2-004F-AE40-AAB280204BBA}"/>
              </a:ext>
            </a:extLst>
          </p:cNvPr>
          <p:cNvSpPr txBox="1"/>
          <p:nvPr/>
        </p:nvSpPr>
        <p:spPr>
          <a:xfrm>
            <a:off x="37875" y="6160245"/>
            <a:ext cx="605094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17. The Qur’an will either be evidence for you or against you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" name="Curved Up Arrow 26">
            <a:extLst>
              <a:ext uri="{FF2B5EF4-FFF2-40B4-BE49-F238E27FC236}">
                <a16:creationId xmlns:a16="http://schemas.microsoft.com/office/drawing/2014/main" id="{6BE22AD7-7EC8-8E46-949D-F6F08BD82B7D}"/>
              </a:ext>
            </a:extLst>
          </p:cNvPr>
          <p:cNvSpPr/>
          <p:nvPr/>
        </p:nvSpPr>
        <p:spPr>
          <a:xfrm>
            <a:off x="4659472" y="4101577"/>
            <a:ext cx="2084228" cy="286176"/>
          </a:xfrm>
          <a:prstGeom prst="curvedUpArrow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Google Shape;510;p24">
            <a:extLst>
              <a:ext uri="{FF2B5EF4-FFF2-40B4-BE49-F238E27FC236}">
                <a16:creationId xmlns:a16="http://schemas.microsoft.com/office/drawing/2014/main" id="{22A65FBD-EE8E-EC4C-95A3-8EE2EE80257B}"/>
              </a:ext>
            </a:extLst>
          </p:cNvPr>
          <p:cNvSpPr/>
          <p:nvPr/>
        </p:nvSpPr>
        <p:spPr>
          <a:xfrm rot="5400000">
            <a:off x="7425186" y="3770704"/>
            <a:ext cx="523223" cy="336735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4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اَلْجَرَسُ مَزَامِيْرُ الشَّيطَانِ</a:t>
            </a:r>
            <a:endParaRPr sz="9600" dirty="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502" name="Google Shape;502;p24"/>
          <p:cNvCxnSpPr/>
          <p:nvPr/>
        </p:nvCxnSpPr>
        <p:spPr>
          <a:xfrm>
            <a:off x="8731094" y="184533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03" name="Google Shape;503;p24"/>
          <p:cNvSpPr txBox="1"/>
          <p:nvPr/>
        </p:nvSpPr>
        <p:spPr>
          <a:xfrm>
            <a:off x="8379074" y="3985010"/>
            <a:ext cx="102104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32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2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4" name="Google Shape;504;p24"/>
          <p:cNvSpPr txBox="1"/>
          <p:nvPr/>
        </p:nvSpPr>
        <p:spPr>
          <a:xfrm>
            <a:off x="6126117" y="2794523"/>
            <a:ext cx="11321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2000" dirty="0">
                <a:solidFill>
                  <a:srgbClr val="9452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0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5" name="Google Shape;505;p24"/>
          <p:cNvSpPr txBox="1"/>
          <p:nvPr/>
        </p:nvSpPr>
        <p:spPr>
          <a:xfrm>
            <a:off x="3196067" y="2794523"/>
            <a:ext cx="173767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06" name="Google Shape;506;p24"/>
          <p:cNvCxnSpPr/>
          <p:nvPr/>
        </p:nvCxnSpPr>
        <p:spPr>
          <a:xfrm>
            <a:off x="3833487" y="184533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08" name="Google Shape;508;p24"/>
          <p:cNvSpPr/>
          <p:nvPr/>
        </p:nvSpPr>
        <p:spPr>
          <a:xfrm rot="5400000">
            <a:off x="4961504" y="2330950"/>
            <a:ext cx="523223" cy="27432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9" name="Google Shape;509;p24"/>
          <p:cNvSpPr txBox="1"/>
          <p:nvPr/>
        </p:nvSpPr>
        <p:spPr>
          <a:xfrm>
            <a:off x="5067772" y="3985010"/>
            <a:ext cx="102104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10" name="Google Shape;510;p24"/>
          <p:cNvSpPr/>
          <p:nvPr/>
        </p:nvSpPr>
        <p:spPr>
          <a:xfrm rot="5400000">
            <a:off x="6785804" y="3086165"/>
            <a:ext cx="523223" cy="336735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1" name="Google Shape;511;p24"/>
          <p:cNvSpPr txBox="1"/>
          <p:nvPr/>
        </p:nvSpPr>
        <p:spPr>
          <a:xfrm>
            <a:off x="5838092" y="5031455"/>
            <a:ext cx="27030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3" name="Google Shape;633;p33">
            <a:extLst>
              <a:ext uri="{FF2B5EF4-FFF2-40B4-BE49-F238E27FC236}">
                <a16:creationId xmlns:a16="http://schemas.microsoft.com/office/drawing/2014/main" id="{192659D5-A434-154F-8D08-F5686435FC48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18. Bells are the flutes of Shaytan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5" name="Google Shape;506;p24">
            <a:extLst>
              <a:ext uri="{FF2B5EF4-FFF2-40B4-BE49-F238E27FC236}">
                <a16:creationId xmlns:a16="http://schemas.microsoft.com/office/drawing/2014/main" id="{C3FDCA41-27F1-6242-87A4-B57832FD8EBF}"/>
              </a:ext>
            </a:extLst>
          </p:cNvPr>
          <p:cNvCxnSpPr/>
          <p:nvPr/>
        </p:nvCxnSpPr>
        <p:spPr>
          <a:xfrm>
            <a:off x="6576717" y="184533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5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اَلنِّسَاءُ حَبَائِلُ الشَّيْطَانِ</a:t>
            </a:r>
            <a:endParaRPr sz="9600" dirty="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cxnSp>
        <p:nvCxnSpPr>
          <p:cNvPr id="517" name="Google Shape;517;p25"/>
          <p:cNvCxnSpPr/>
          <p:nvPr/>
        </p:nvCxnSpPr>
        <p:spPr>
          <a:xfrm>
            <a:off x="8731094" y="1845336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18" name="Google Shape;518;p25"/>
          <p:cNvSpPr txBox="1"/>
          <p:nvPr/>
        </p:nvSpPr>
        <p:spPr>
          <a:xfrm>
            <a:off x="8379074" y="3985010"/>
            <a:ext cx="84531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9" name="Google Shape;519;p25"/>
          <p:cNvSpPr txBox="1"/>
          <p:nvPr/>
        </p:nvSpPr>
        <p:spPr>
          <a:xfrm>
            <a:off x="6161551" y="2782484"/>
            <a:ext cx="12971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3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3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0" name="Google Shape;520;p25"/>
          <p:cNvSpPr txBox="1"/>
          <p:nvPr/>
        </p:nvSpPr>
        <p:spPr>
          <a:xfrm>
            <a:off x="3381658" y="2797179"/>
            <a:ext cx="18885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  <a:endParaRPr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21" name="Google Shape;521;p25"/>
          <p:cNvCxnSpPr/>
          <p:nvPr/>
        </p:nvCxnSpPr>
        <p:spPr>
          <a:xfrm>
            <a:off x="3833487" y="184533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3" name="Google Shape;523;p25"/>
          <p:cNvSpPr/>
          <p:nvPr/>
        </p:nvSpPr>
        <p:spPr>
          <a:xfrm rot="5400000">
            <a:off x="4966293" y="2372094"/>
            <a:ext cx="523223" cy="27432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4" name="Google Shape;524;p25"/>
          <p:cNvSpPr txBox="1"/>
          <p:nvPr/>
        </p:nvSpPr>
        <p:spPr>
          <a:xfrm>
            <a:off x="5067772" y="3985010"/>
            <a:ext cx="111495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25" name="Google Shape;525;p25"/>
          <p:cNvSpPr/>
          <p:nvPr/>
        </p:nvSpPr>
        <p:spPr>
          <a:xfrm rot="5400000">
            <a:off x="6785804" y="3086165"/>
            <a:ext cx="523223" cy="336735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6" name="Google Shape;526;p25"/>
          <p:cNvSpPr txBox="1"/>
          <p:nvPr/>
        </p:nvSpPr>
        <p:spPr>
          <a:xfrm>
            <a:off x="5978770" y="5031455"/>
            <a:ext cx="27523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13" name="Google Shape;633;p33">
            <a:extLst>
              <a:ext uri="{FF2B5EF4-FFF2-40B4-BE49-F238E27FC236}">
                <a16:creationId xmlns:a16="http://schemas.microsoft.com/office/drawing/2014/main" id="{12AB7096-E7A9-AF41-A0B8-A701D44CFE5C}"/>
              </a:ext>
            </a:extLst>
          </p:cNvPr>
          <p:cNvSpPr txBox="1"/>
          <p:nvPr/>
        </p:nvSpPr>
        <p:spPr>
          <a:xfrm>
            <a:off x="37875" y="6160245"/>
            <a:ext cx="605094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19. Women are the snares of Shaytan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5" name="Google Shape;521;p25">
            <a:extLst>
              <a:ext uri="{FF2B5EF4-FFF2-40B4-BE49-F238E27FC236}">
                <a16:creationId xmlns:a16="http://schemas.microsoft.com/office/drawing/2014/main" id="{9C4B928F-B26B-D241-8EB2-1E2DB2D95154}"/>
              </a:ext>
            </a:extLst>
          </p:cNvPr>
          <p:cNvCxnSpPr/>
          <p:nvPr/>
        </p:nvCxnSpPr>
        <p:spPr>
          <a:xfrm>
            <a:off x="6593505" y="184533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6"/>
          <p:cNvSpPr txBox="1"/>
          <p:nvPr/>
        </p:nvSpPr>
        <p:spPr>
          <a:xfrm>
            <a:off x="0" y="512763"/>
            <a:ext cx="12192000" cy="147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algn="ctr">
              <a:lnSpc>
                <a:spcPct val="90000"/>
              </a:lnSpc>
              <a:buClr>
                <a:srgbClr val="9E3611"/>
              </a:buClr>
              <a:buSzPts val="9775"/>
            </a:pPr>
            <a:r>
              <a:rPr lang="ar-AE" sz="9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اَلطَّاعِمُ الشَّاكِرُ كَالصَّائِمِ الصَّابِرِ</a:t>
            </a:r>
            <a:endParaRPr sz="9600" dirty="0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532" name="Google Shape;532;p26"/>
          <p:cNvSpPr txBox="1"/>
          <p:nvPr/>
        </p:nvSpPr>
        <p:spPr>
          <a:xfrm>
            <a:off x="8938622" y="3717388"/>
            <a:ext cx="15150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28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3" name="Google Shape;533;p26"/>
          <p:cNvSpPr txBox="1"/>
          <p:nvPr/>
        </p:nvSpPr>
        <p:spPr>
          <a:xfrm>
            <a:off x="7195732" y="3625449"/>
            <a:ext cx="13051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32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4" name="Google Shape;534;p26"/>
          <p:cNvSpPr txBox="1"/>
          <p:nvPr/>
        </p:nvSpPr>
        <p:spPr>
          <a:xfrm>
            <a:off x="4316016" y="2823199"/>
            <a:ext cx="14126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32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5" name="Google Shape;535;p26"/>
          <p:cNvSpPr txBox="1"/>
          <p:nvPr/>
        </p:nvSpPr>
        <p:spPr>
          <a:xfrm>
            <a:off x="1738289" y="2824236"/>
            <a:ext cx="72968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r>
              <a:rPr lang="ar-AE" sz="28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6" name="Google Shape;536;p26"/>
          <p:cNvSpPr txBox="1"/>
          <p:nvPr/>
        </p:nvSpPr>
        <p:spPr>
          <a:xfrm>
            <a:off x="5465097" y="3658572"/>
            <a:ext cx="164913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7" name="Google Shape;537;p26"/>
          <p:cNvSpPr txBox="1"/>
          <p:nvPr/>
        </p:nvSpPr>
        <p:spPr>
          <a:xfrm>
            <a:off x="3025782" y="3658570"/>
            <a:ext cx="14435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38" name="Google Shape;538;p26"/>
          <p:cNvSpPr txBox="1"/>
          <p:nvPr/>
        </p:nvSpPr>
        <p:spPr>
          <a:xfrm>
            <a:off x="8965542" y="4722060"/>
            <a:ext cx="10426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مبتدا</a:t>
            </a:r>
            <a:r>
              <a:rPr lang="ar-AE" sz="2800" dirty="0">
                <a:solidFill>
                  <a:srgbClr val="C0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sz="2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9" name="Google Shape;539;p26"/>
          <p:cNvSpPr txBox="1"/>
          <p:nvPr/>
        </p:nvSpPr>
        <p:spPr>
          <a:xfrm>
            <a:off x="6815199" y="4612446"/>
            <a:ext cx="1528656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</a:t>
            </a:r>
            <a:endParaRPr lang="en-GB" sz="32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r>
              <a:rPr lang="ar-AE" sz="1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18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40" name="Google Shape;540;p26"/>
          <p:cNvSpPr/>
          <p:nvPr/>
        </p:nvSpPr>
        <p:spPr>
          <a:xfrm rot="5400000">
            <a:off x="6965853" y="3081819"/>
            <a:ext cx="523223" cy="488423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1" name="Google Shape;541;p26"/>
          <p:cNvSpPr txBox="1"/>
          <p:nvPr/>
        </p:nvSpPr>
        <p:spPr>
          <a:xfrm>
            <a:off x="6607144" y="5819637"/>
            <a:ext cx="29387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542" name="Google Shape;542;p26"/>
          <p:cNvSpPr/>
          <p:nvPr/>
        </p:nvSpPr>
        <p:spPr>
          <a:xfrm rot="5400000">
            <a:off x="3326872" y="2067121"/>
            <a:ext cx="311180" cy="2803542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43" name="Google Shape;543;p26"/>
          <p:cNvCxnSpPr/>
          <p:nvPr/>
        </p:nvCxnSpPr>
        <p:spPr>
          <a:xfrm>
            <a:off x="5948771" y="1767103"/>
            <a:ext cx="0" cy="189146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5" name="Google Shape;545;p26"/>
          <p:cNvCxnSpPr>
            <a:cxnSpLocks/>
            <a:endCxn id="535" idx="0"/>
          </p:cNvCxnSpPr>
          <p:nvPr/>
        </p:nvCxnSpPr>
        <p:spPr>
          <a:xfrm>
            <a:off x="2080691" y="1814736"/>
            <a:ext cx="22441" cy="100950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6" name="Google Shape;546;p26"/>
          <p:cNvCxnSpPr/>
          <p:nvPr/>
        </p:nvCxnSpPr>
        <p:spPr>
          <a:xfrm>
            <a:off x="9779611" y="1703094"/>
            <a:ext cx="0" cy="2058765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8" name="Google Shape;548;p26"/>
          <p:cNvSpPr/>
          <p:nvPr/>
        </p:nvSpPr>
        <p:spPr>
          <a:xfrm rot="5400000">
            <a:off x="4523737" y="3071788"/>
            <a:ext cx="523223" cy="27432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9" name="Google Shape;549;p26"/>
          <p:cNvSpPr/>
          <p:nvPr/>
        </p:nvSpPr>
        <p:spPr>
          <a:xfrm rot="5400000">
            <a:off x="8862556" y="3038665"/>
            <a:ext cx="523223" cy="27432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" name="Google Shape;633;p33">
            <a:extLst>
              <a:ext uri="{FF2B5EF4-FFF2-40B4-BE49-F238E27FC236}">
                <a16:creationId xmlns:a16="http://schemas.microsoft.com/office/drawing/2014/main" id="{469A7FB1-FB2A-BC45-ADD7-CD0030A10251}"/>
              </a:ext>
            </a:extLst>
          </p:cNvPr>
          <p:cNvSpPr txBox="1"/>
          <p:nvPr/>
        </p:nvSpPr>
        <p:spPr>
          <a:xfrm>
            <a:off x="37875" y="6160245"/>
            <a:ext cx="605094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20. The </a:t>
            </a:r>
            <a:r>
              <a:rPr lang="en-GB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one who eats and is thankful is like the one who fasts and is patient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3" name="Google Shape;545;p26">
            <a:extLst>
              <a:ext uri="{FF2B5EF4-FFF2-40B4-BE49-F238E27FC236}">
                <a16:creationId xmlns:a16="http://schemas.microsoft.com/office/drawing/2014/main" id="{814656AB-9C7C-D748-B837-734AB60C6240}"/>
              </a:ext>
            </a:extLst>
          </p:cNvPr>
          <p:cNvCxnSpPr/>
          <p:nvPr/>
        </p:nvCxnSpPr>
        <p:spPr>
          <a:xfrm>
            <a:off x="4884233" y="1813699"/>
            <a:ext cx="0" cy="100950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" name="Google Shape;545;p26">
            <a:extLst>
              <a:ext uri="{FF2B5EF4-FFF2-40B4-BE49-F238E27FC236}">
                <a16:creationId xmlns:a16="http://schemas.microsoft.com/office/drawing/2014/main" id="{0100E0F7-6D69-3C4C-9598-640426B2CF7E}"/>
              </a:ext>
            </a:extLst>
          </p:cNvPr>
          <p:cNvCxnSpPr>
            <a:cxnSpLocks/>
          </p:cNvCxnSpPr>
          <p:nvPr/>
        </p:nvCxnSpPr>
        <p:spPr>
          <a:xfrm>
            <a:off x="7579527" y="1703094"/>
            <a:ext cx="0" cy="1955476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5E1D303-24CA-DC45-AE4F-B58047C4836D}"/>
              </a:ext>
            </a:extLst>
          </p:cNvPr>
          <p:cNvSpPr/>
          <p:nvPr/>
        </p:nvSpPr>
        <p:spPr>
          <a:xfrm>
            <a:off x="4511405" y="4705015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27" name="Curved Up Arrow 26">
            <a:extLst>
              <a:ext uri="{FF2B5EF4-FFF2-40B4-BE49-F238E27FC236}">
                <a16:creationId xmlns:a16="http://schemas.microsoft.com/office/drawing/2014/main" id="{45F05965-A107-2540-9593-9B843B6597D3}"/>
              </a:ext>
            </a:extLst>
          </p:cNvPr>
          <p:cNvSpPr/>
          <p:nvPr/>
        </p:nvSpPr>
        <p:spPr>
          <a:xfrm>
            <a:off x="5006835" y="5115908"/>
            <a:ext cx="1960105" cy="21341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731</Words>
  <Application>Microsoft Office PowerPoint</Application>
  <PresentationFormat>Widescreen</PresentationFormat>
  <Paragraphs>280</Paragraphs>
  <Slides>27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Noto Sans Symbols</vt:lpstr>
      <vt:lpstr>Overlock</vt:lpstr>
      <vt:lpstr>Rockwell</vt:lpstr>
      <vt:lpstr>Traditional Arabic</vt:lpstr>
      <vt:lpstr>Office Theme</vt:lpstr>
      <vt:lpstr>Microsoft Word Document</vt:lpstr>
      <vt:lpstr>ZAAD UT TAALIBEEN TARKEEB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اسم التفضيل</vt:lpstr>
      <vt:lpstr>When forming sentences, keep a note of these rules:</vt:lpstr>
      <vt:lpstr>SCALES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Sumiyya IQBAL</dc:creator>
  <cp:lastModifiedBy>Sumiyya IQBAL</cp:lastModifiedBy>
  <cp:revision>27</cp:revision>
  <dcterms:created xsi:type="dcterms:W3CDTF">2020-08-06T16:19:58Z</dcterms:created>
  <dcterms:modified xsi:type="dcterms:W3CDTF">2020-11-11T17:46:32Z</dcterms:modified>
</cp:coreProperties>
</file>