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sldIdLst>
    <p:sldId id="257" r:id="rId5"/>
    <p:sldId id="258" r:id="rId6"/>
    <p:sldId id="259" r:id="rId7"/>
    <p:sldId id="265" r:id="rId8"/>
    <p:sldId id="266" r:id="rId9"/>
    <p:sldId id="268" r:id="rId10"/>
    <p:sldId id="274" r:id="rId11"/>
    <p:sldId id="275" r:id="rId12"/>
    <p:sldId id="267" r:id="rId13"/>
    <p:sldId id="270" r:id="rId14"/>
    <p:sldId id="269" r:id="rId15"/>
    <p:sldId id="272" r:id="rId16"/>
    <p:sldId id="271" r:id="rId17"/>
    <p:sldId id="273" r:id="rId18"/>
    <p:sldId id="278" r:id="rId19"/>
    <p:sldId id="279" r:id="rId20"/>
    <p:sldId id="282" r:id="rId21"/>
    <p:sldId id="280" r:id="rId22"/>
    <p:sldId id="281" r:id="rId23"/>
    <p:sldId id="276" r:id="rId24"/>
    <p:sldId id="277" r:id="rId25"/>
    <p:sldId id="28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5FC34D3A-C8D4-483C-8695-507470E74D50}">
      <dgm:prSet/>
      <dgm:spPr/>
      <dgm:t>
        <a:bodyPr/>
        <a:lstStyle/>
        <a:p>
          <a:r>
            <a:rPr lang="en-US" dirty="0"/>
            <a:t>Extreme </a:t>
          </a:r>
        </a:p>
      </dgm:t>
    </dgm:pt>
    <dgm:pt modelId="{9978A89C-C2F1-4241-807C-13619E6D6376}" type="parTrans" cxnId="{277179CE-E2F5-4733-8D23-9E37CACB7B9E}">
      <dgm:prSet/>
      <dgm:spPr/>
      <dgm:t>
        <a:bodyPr/>
        <a:lstStyle/>
        <a:p>
          <a:endParaRPr lang="en-US"/>
        </a:p>
      </dgm:t>
    </dgm:pt>
    <dgm:pt modelId="{1DECF9F5-40C0-4379-BCCE-7BCAAD54807B}" type="sibTrans" cxnId="{277179CE-E2F5-4733-8D23-9E37CACB7B9E}">
      <dgm:prSet/>
      <dgm:spPr/>
      <dgm:t>
        <a:bodyPr/>
        <a:lstStyle/>
        <a:p>
          <a:endParaRPr lang="en-US"/>
        </a:p>
      </dgm:t>
    </dgm:pt>
    <dgm:pt modelId="{9845D52A-E054-4EB0-A5A3-32AE7DC6D645}">
      <dgm:prSet/>
      <dgm:spPr/>
      <dgm:t>
        <a:bodyPr/>
        <a:lstStyle/>
        <a:p>
          <a:r>
            <a:rPr lang="en-US" dirty="0"/>
            <a:t>Middle Path  </a:t>
          </a:r>
        </a:p>
      </dgm:t>
    </dgm:pt>
    <dgm:pt modelId="{952EE001-86C3-4022-96EE-ABDB540B8A78}" type="parTrans" cxnId="{B04C6215-C46D-4282-963F-02A26E25C8AB}">
      <dgm:prSet/>
      <dgm:spPr/>
      <dgm:t>
        <a:bodyPr/>
        <a:lstStyle/>
        <a:p>
          <a:endParaRPr lang="en-US"/>
        </a:p>
      </dgm:t>
    </dgm:pt>
    <dgm:pt modelId="{796364FD-7651-493A-AEE5-8DD45DF8EEAC}" type="sibTrans" cxnId="{B04C6215-C46D-4282-963F-02A26E25C8AB}">
      <dgm:prSet/>
      <dgm:spPr/>
      <dgm:t>
        <a:bodyPr/>
        <a:lstStyle/>
        <a:p>
          <a:endParaRPr lang="en-US"/>
        </a:p>
      </dgm:t>
    </dgm:pt>
    <dgm:pt modelId="{9AC77E87-FC4D-4F04-889B-73358514DC0D}">
      <dgm:prSet/>
      <dgm:spPr/>
      <dgm:t>
        <a:bodyPr/>
        <a:lstStyle/>
        <a:p>
          <a:r>
            <a:rPr lang="en-US" dirty="0"/>
            <a:t>Negligence </a:t>
          </a:r>
        </a:p>
      </dgm:t>
    </dgm:pt>
    <dgm:pt modelId="{B29F90F6-921F-42B9-A496-5D121F61821E}" type="parTrans" cxnId="{04774158-8FAB-47B4-A2EE-D3D3A7E958BE}">
      <dgm:prSet/>
      <dgm:spPr/>
      <dgm:t>
        <a:bodyPr/>
        <a:lstStyle/>
        <a:p>
          <a:endParaRPr lang="en-US"/>
        </a:p>
      </dgm:t>
    </dgm:pt>
    <dgm:pt modelId="{3A77AB9A-DF29-465E-A0A5-D4FA3D0C537F}" type="sibTrans" cxnId="{04774158-8FAB-47B4-A2EE-D3D3A7E958BE}">
      <dgm:prSet/>
      <dgm:spPr/>
      <dgm:t>
        <a:bodyPr/>
        <a:lstStyle/>
        <a:p>
          <a:endParaRPr lang="en-US"/>
        </a:p>
      </dgm:t>
    </dgm:pt>
    <dgm:pt modelId="{D6614DDC-66DE-4E26-A0E6-8B5D4F611437}" type="pres">
      <dgm:prSet presAssocID="{08F627ED-A304-4697-8C44-18E45D3D2B1A}" presName="Name0" presStyleCnt="0">
        <dgm:presLayoutVars>
          <dgm:chMax/>
          <dgm:chPref/>
          <dgm:animLvl val="lvl"/>
        </dgm:presLayoutVars>
      </dgm:prSet>
      <dgm:spPr/>
    </dgm:pt>
    <dgm:pt modelId="{769CE8F7-0E21-46E4-8D2D-63A034E4D32A}" type="pres">
      <dgm:prSet presAssocID="{5FC34D3A-C8D4-483C-8695-507470E74D50}" presName="composite" presStyleCnt="0"/>
      <dgm:spPr/>
    </dgm:pt>
    <dgm:pt modelId="{FC51A82C-7C01-41E7-95A1-E0F165353360}" type="pres">
      <dgm:prSet presAssocID="{5FC34D3A-C8D4-483C-8695-507470E74D50}" presName="Parent1" presStyleLbl="alignNode1" presStyleIdx="0" presStyleCnt="3">
        <dgm:presLayoutVars>
          <dgm:chMax val="1"/>
          <dgm:chPref val="1"/>
          <dgm:bulletEnabled val="1"/>
        </dgm:presLayoutVars>
      </dgm:prSet>
      <dgm:spPr/>
    </dgm:pt>
    <dgm:pt modelId="{03E7967D-6C10-4379-9B37-4F5A8CF4EED8}" type="pres">
      <dgm:prSet presAssocID="{5FC34D3A-C8D4-483C-8695-507470E74D50}" presName="Childtext1" presStyleLbl="revTx" presStyleIdx="0" presStyleCnt="3">
        <dgm:presLayoutVars>
          <dgm:chMax val="0"/>
          <dgm:chPref val="0"/>
          <dgm:bulletEnabled/>
        </dgm:presLayoutVars>
      </dgm:prSet>
      <dgm:spPr/>
    </dgm:pt>
    <dgm:pt modelId="{52CF010F-1351-4148-8701-92F5768EC7DC}" type="pres">
      <dgm:prSet presAssocID="{5FC34D3A-C8D4-483C-8695-507470E74D50}"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62C4F6DC-B23C-4A1D-86BA-D1DEB98692E9}" type="pres">
      <dgm:prSet presAssocID="{5FC34D3A-C8D4-483C-8695-507470E74D50}" presName="ConnectLineEnd" presStyleLbl="node1" presStyleIdx="0" presStyleCnt="3"/>
      <dgm:spPr/>
    </dgm:pt>
    <dgm:pt modelId="{151E949D-E2E2-482F-BBE3-8BC267057E7B}" type="pres">
      <dgm:prSet presAssocID="{5FC34D3A-C8D4-483C-8695-507470E74D50}" presName="EmptyPane" presStyleCnt="0"/>
      <dgm:spPr/>
    </dgm:pt>
    <dgm:pt modelId="{4FB3A766-643A-4ACA-8E5D-2C95FFB87076}" type="pres">
      <dgm:prSet presAssocID="{1DECF9F5-40C0-4379-BCCE-7BCAAD54807B}" presName="spaceBetweenRectangles" presStyleLbl="fgAcc1" presStyleIdx="0" presStyleCnt="2"/>
      <dgm:spPr/>
    </dgm:pt>
    <dgm:pt modelId="{4630FBA4-1F51-4A32-B0E4-88E47053D0D9}" type="pres">
      <dgm:prSet presAssocID="{9845D52A-E054-4EB0-A5A3-32AE7DC6D645}" presName="composite" presStyleCnt="0"/>
      <dgm:spPr/>
    </dgm:pt>
    <dgm:pt modelId="{D39499CF-3BA1-4BBD-960A-4434BA9F21A7}" type="pres">
      <dgm:prSet presAssocID="{9845D52A-E054-4EB0-A5A3-32AE7DC6D645}" presName="Parent1" presStyleLbl="alignNode1" presStyleIdx="1" presStyleCnt="3" custLinFactNeighborX="401" custLinFactNeighborY="1205">
        <dgm:presLayoutVars>
          <dgm:chMax val="1"/>
          <dgm:chPref val="1"/>
          <dgm:bulletEnabled val="1"/>
        </dgm:presLayoutVars>
      </dgm:prSet>
      <dgm:spPr/>
    </dgm:pt>
    <dgm:pt modelId="{5E76ADAA-D3EE-462D-A737-9D3772B6C76F}" type="pres">
      <dgm:prSet presAssocID="{9845D52A-E054-4EB0-A5A3-32AE7DC6D645}" presName="Childtext1" presStyleLbl="revTx" presStyleIdx="1" presStyleCnt="3">
        <dgm:presLayoutVars>
          <dgm:chMax val="0"/>
          <dgm:chPref val="0"/>
          <dgm:bulletEnabled/>
        </dgm:presLayoutVars>
      </dgm:prSet>
      <dgm:spPr/>
    </dgm:pt>
    <dgm:pt modelId="{F514349A-AC82-402F-8DA0-95785071B5F0}" type="pres">
      <dgm:prSet presAssocID="{9845D52A-E054-4EB0-A5A3-32AE7DC6D645}"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BBACFDEF-20FB-406A-9641-2F4782D85F9F}" type="pres">
      <dgm:prSet presAssocID="{9845D52A-E054-4EB0-A5A3-32AE7DC6D645}" presName="ConnectLineEnd" presStyleLbl="node1" presStyleIdx="1" presStyleCnt="3"/>
      <dgm:spPr/>
    </dgm:pt>
    <dgm:pt modelId="{E12CB119-910F-4C38-9D07-4EF7748B1BD6}" type="pres">
      <dgm:prSet presAssocID="{9845D52A-E054-4EB0-A5A3-32AE7DC6D645}" presName="EmptyPane" presStyleCnt="0"/>
      <dgm:spPr/>
    </dgm:pt>
    <dgm:pt modelId="{6C1697D8-F9A2-4451-950E-C8D8168BBC75}" type="pres">
      <dgm:prSet presAssocID="{796364FD-7651-493A-AEE5-8DD45DF8EEAC}" presName="spaceBetweenRectangles" presStyleLbl="fgAcc1" presStyleIdx="1" presStyleCnt="2"/>
      <dgm:spPr/>
    </dgm:pt>
    <dgm:pt modelId="{258D101A-CA89-4BD3-9BA0-F95214FF0550}" type="pres">
      <dgm:prSet presAssocID="{9AC77E87-FC4D-4F04-889B-73358514DC0D}" presName="composite" presStyleCnt="0"/>
      <dgm:spPr/>
    </dgm:pt>
    <dgm:pt modelId="{E38B2215-81DF-4D79-BB37-17C8C9F898E7}" type="pres">
      <dgm:prSet presAssocID="{9AC77E87-FC4D-4F04-889B-73358514DC0D}" presName="Parent1" presStyleLbl="alignNode1" presStyleIdx="2" presStyleCnt="3">
        <dgm:presLayoutVars>
          <dgm:chMax val="1"/>
          <dgm:chPref val="1"/>
          <dgm:bulletEnabled val="1"/>
        </dgm:presLayoutVars>
      </dgm:prSet>
      <dgm:spPr/>
    </dgm:pt>
    <dgm:pt modelId="{2E1F219F-885D-437D-9D95-1C496EBAD119}" type="pres">
      <dgm:prSet presAssocID="{9AC77E87-FC4D-4F04-889B-73358514DC0D}" presName="Childtext1" presStyleLbl="revTx" presStyleIdx="2" presStyleCnt="3">
        <dgm:presLayoutVars>
          <dgm:chMax val="0"/>
          <dgm:chPref val="0"/>
          <dgm:bulletEnabled/>
        </dgm:presLayoutVars>
      </dgm:prSet>
      <dgm:spPr/>
    </dgm:pt>
    <dgm:pt modelId="{8801BA21-B732-43C2-BD4E-EED526CA614C}" type="pres">
      <dgm:prSet presAssocID="{9AC77E87-FC4D-4F04-889B-73358514DC0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D3C7052-C7D3-4A48-8DD7-C35F83E9E14D}" type="pres">
      <dgm:prSet presAssocID="{9AC77E87-FC4D-4F04-889B-73358514DC0D}" presName="ConnectLineEnd" presStyleLbl="node1" presStyleIdx="2" presStyleCnt="3"/>
      <dgm:spPr/>
    </dgm:pt>
    <dgm:pt modelId="{E1638529-5025-4BCE-9448-174A6B1F9AFC}" type="pres">
      <dgm:prSet presAssocID="{9AC77E87-FC4D-4F04-889B-73358514DC0D}" presName="EmptyPane" presStyleCnt="0"/>
      <dgm:spPr/>
    </dgm:pt>
  </dgm:ptLst>
  <dgm:cxnLst>
    <dgm:cxn modelId="{B04C6215-C46D-4282-963F-02A26E25C8AB}" srcId="{08F627ED-A304-4697-8C44-18E45D3D2B1A}" destId="{9845D52A-E054-4EB0-A5A3-32AE7DC6D645}" srcOrd="1" destOrd="0" parTransId="{952EE001-86C3-4022-96EE-ABDB540B8A78}" sibTransId="{796364FD-7651-493A-AEE5-8DD45DF8EEAC}"/>
    <dgm:cxn modelId="{DC951A47-D712-4DDF-BC45-034C400F587A}" type="presOf" srcId="{08F627ED-A304-4697-8C44-18E45D3D2B1A}" destId="{D6614DDC-66DE-4E26-A0E6-8B5D4F611437}" srcOrd="0" destOrd="0" presId="urn:microsoft.com/office/officeart/2016/7/layout/HexagonTimeline"/>
    <dgm:cxn modelId="{04774158-8FAB-47B4-A2EE-D3D3A7E958BE}" srcId="{08F627ED-A304-4697-8C44-18E45D3D2B1A}" destId="{9AC77E87-FC4D-4F04-889B-73358514DC0D}" srcOrd="2" destOrd="0" parTransId="{B29F90F6-921F-42B9-A496-5D121F61821E}" sibTransId="{3A77AB9A-DF29-465E-A0A5-D4FA3D0C537F}"/>
    <dgm:cxn modelId="{07EFBDB0-8C3C-4140-851A-D6494FDB0B7A}" type="presOf" srcId="{9845D52A-E054-4EB0-A5A3-32AE7DC6D645}" destId="{D39499CF-3BA1-4BBD-960A-4434BA9F21A7}" srcOrd="0" destOrd="0" presId="urn:microsoft.com/office/officeart/2016/7/layout/HexagonTimeline"/>
    <dgm:cxn modelId="{6E1CE7C2-A87C-4E64-9245-7487AB728B9A}" type="presOf" srcId="{9AC77E87-FC4D-4F04-889B-73358514DC0D}" destId="{E38B2215-81DF-4D79-BB37-17C8C9F898E7}" srcOrd="0" destOrd="0" presId="urn:microsoft.com/office/officeart/2016/7/layout/HexagonTimeline"/>
    <dgm:cxn modelId="{277179CE-E2F5-4733-8D23-9E37CACB7B9E}" srcId="{08F627ED-A304-4697-8C44-18E45D3D2B1A}" destId="{5FC34D3A-C8D4-483C-8695-507470E74D50}" srcOrd="0" destOrd="0" parTransId="{9978A89C-C2F1-4241-807C-13619E6D6376}" sibTransId="{1DECF9F5-40C0-4379-BCCE-7BCAAD54807B}"/>
    <dgm:cxn modelId="{A0697AD9-4F1C-44DF-9F0B-484ED62574F5}" type="presOf" srcId="{5FC34D3A-C8D4-483C-8695-507470E74D50}" destId="{FC51A82C-7C01-41E7-95A1-E0F165353360}" srcOrd="0" destOrd="0" presId="urn:microsoft.com/office/officeart/2016/7/layout/HexagonTimeline"/>
    <dgm:cxn modelId="{5B0C5A64-640A-44DE-9231-55D8B9A431B8}" type="presParOf" srcId="{D6614DDC-66DE-4E26-A0E6-8B5D4F611437}" destId="{769CE8F7-0E21-46E4-8D2D-63A034E4D32A}" srcOrd="0" destOrd="0" presId="urn:microsoft.com/office/officeart/2016/7/layout/HexagonTimeline"/>
    <dgm:cxn modelId="{C97A35EB-F4F5-44C0-B2D0-19AF31DC2223}" type="presParOf" srcId="{769CE8F7-0E21-46E4-8D2D-63A034E4D32A}" destId="{FC51A82C-7C01-41E7-95A1-E0F165353360}" srcOrd="0" destOrd="0" presId="urn:microsoft.com/office/officeart/2016/7/layout/HexagonTimeline"/>
    <dgm:cxn modelId="{1BEB00C5-1AFC-46FC-849A-D490784DB52E}" type="presParOf" srcId="{769CE8F7-0E21-46E4-8D2D-63A034E4D32A}" destId="{03E7967D-6C10-4379-9B37-4F5A8CF4EED8}" srcOrd="1" destOrd="0" presId="urn:microsoft.com/office/officeart/2016/7/layout/HexagonTimeline"/>
    <dgm:cxn modelId="{498AAC8F-D211-4064-80B2-75359BE901E4}" type="presParOf" srcId="{769CE8F7-0E21-46E4-8D2D-63A034E4D32A}" destId="{52CF010F-1351-4148-8701-92F5768EC7DC}" srcOrd="2" destOrd="0" presId="urn:microsoft.com/office/officeart/2016/7/layout/HexagonTimeline"/>
    <dgm:cxn modelId="{F3FAB4D5-BB8E-491A-A343-49D331762E47}" type="presParOf" srcId="{769CE8F7-0E21-46E4-8D2D-63A034E4D32A}" destId="{62C4F6DC-B23C-4A1D-86BA-D1DEB98692E9}" srcOrd="3" destOrd="0" presId="urn:microsoft.com/office/officeart/2016/7/layout/HexagonTimeline"/>
    <dgm:cxn modelId="{2F93DD1C-5D61-4E63-ABD3-9D5E5D20D4D2}" type="presParOf" srcId="{769CE8F7-0E21-46E4-8D2D-63A034E4D32A}" destId="{151E949D-E2E2-482F-BBE3-8BC267057E7B}" srcOrd="4" destOrd="0" presId="urn:microsoft.com/office/officeart/2016/7/layout/HexagonTimeline"/>
    <dgm:cxn modelId="{7C0E3781-57A7-45F1-A9B7-AD7B29B66966}" type="presParOf" srcId="{D6614DDC-66DE-4E26-A0E6-8B5D4F611437}" destId="{4FB3A766-643A-4ACA-8E5D-2C95FFB87076}" srcOrd="1" destOrd="0" presId="urn:microsoft.com/office/officeart/2016/7/layout/HexagonTimeline"/>
    <dgm:cxn modelId="{434FF653-D75F-4952-8E75-D3AF3DA482CB}" type="presParOf" srcId="{D6614DDC-66DE-4E26-A0E6-8B5D4F611437}" destId="{4630FBA4-1F51-4A32-B0E4-88E47053D0D9}" srcOrd="2" destOrd="0" presId="urn:microsoft.com/office/officeart/2016/7/layout/HexagonTimeline"/>
    <dgm:cxn modelId="{255D0E88-A582-4AB9-85D4-3CCE25636858}" type="presParOf" srcId="{4630FBA4-1F51-4A32-B0E4-88E47053D0D9}" destId="{D39499CF-3BA1-4BBD-960A-4434BA9F21A7}" srcOrd="0" destOrd="0" presId="urn:microsoft.com/office/officeart/2016/7/layout/HexagonTimeline"/>
    <dgm:cxn modelId="{EB99A48A-7C1E-46F6-BDF1-CF76EFA8B1BE}" type="presParOf" srcId="{4630FBA4-1F51-4A32-B0E4-88E47053D0D9}" destId="{5E76ADAA-D3EE-462D-A737-9D3772B6C76F}" srcOrd="1" destOrd="0" presId="urn:microsoft.com/office/officeart/2016/7/layout/HexagonTimeline"/>
    <dgm:cxn modelId="{A5B350CB-1F08-407B-AB74-C0A9D5254180}" type="presParOf" srcId="{4630FBA4-1F51-4A32-B0E4-88E47053D0D9}" destId="{F514349A-AC82-402F-8DA0-95785071B5F0}" srcOrd="2" destOrd="0" presId="urn:microsoft.com/office/officeart/2016/7/layout/HexagonTimeline"/>
    <dgm:cxn modelId="{3AEF0478-205F-4564-A8F2-A009D04A4716}" type="presParOf" srcId="{4630FBA4-1F51-4A32-B0E4-88E47053D0D9}" destId="{BBACFDEF-20FB-406A-9641-2F4782D85F9F}" srcOrd="3" destOrd="0" presId="urn:microsoft.com/office/officeart/2016/7/layout/HexagonTimeline"/>
    <dgm:cxn modelId="{E91CE1AF-35AF-4453-8B3B-CCA366030481}" type="presParOf" srcId="{4630FBA4-1F51-4A32-B0E4-88E47053D0D9}" destId="{E12CB119-910F-4C38-9D07-4EF7748B1BD6}" srcOrd="4" destOrd="0" presId="urn:microsoft.com/office/officeart/2016/7/layout/HexagonTimeline"/>
    <dgm:cxn modelId="{830D18A3-5BD1-43DE-A8C7-D3AD84C79C41}" type="presParOf" srcId="{D6614DDC-66DE-4E26-A0E6-8B5D4F611437}" destId="{6C1697D8-F9A2-4451-950E-C8D8168BBC75}" srcOrd="3" destOrd="0" presId="urn:microsoft.com/office/officeart/2016/7/layout/HexagonTimeline"/>
    <dgm:cxn modelId="{A2FC9288-5AD0-464F-A27B-3C029EB82A78}" type="presParOf" srcId="{D6614DDC-66DE-4E26-A0E6-8B5D4F611437}" destId="{258D101A-CA89-4BD3-9BA0-F95214FF0550}" srcOrd="4" destOrd="0" presId="urn:microsoft.com/office/officeart/2016/7/layout/HexagonTimeline"/>
    <dgm:cxn modelId="{3E0287D5-85BD-4EA8-8360-16EA3B96ED89}" type="presParOf" srcId="{258D101A-CA89-4BD3-9BA0-F95214FF0550}" destId="{E38B2215-81DF-4D79-BB37-17C8C9F898E7}" srcOrd="0" destOrd="0" presId="urn:microsoft.com/office/officeart/2016/7/layout/HexagonTimeline"/>
    <dgm:cxn modelId="{7053D88C-9828-4A50-8590-4A4874885273}" type="presParOf" srcId="{258D101A-CA89-4BD3-9BA0-F95214FF0550}" destId="{2E1F219F-885D-437D-9D95-1C496EBAD119}" srcOrd="1" destOrd="0" presId="urn:microsoft.com/office/officeart/2016/7/layout/HexagonTimeline"/>
    <dgm:cxn modelId="{CD524EB0-8DDC-47BC-8050-14B4AE3DE867}" type="presParOf" srcId="{258D101A-CA89-4BD3-9BA0-F95214FF0550}" destId="{8801BA21-B732-43C2-BD4E-EED526CA614C}" srcOrd="2" destOrd="0" presId="urn:microsoft.com/office/officeart/2016/7/layout/HexagonTimeline"/>
    <dgm:cxn modelId="{7C871D98-1568-47DF-AD10-05B6D83FE291}" type="presParOf" srcId="{258D101A-CA89-4BD3-9BA0-F95214FF0550}" destId="{ED3C7052-C7D3-4A48-8DD7-C35F83E9E14D}" srcOrd="3" destOrd="0" presId="urn:microsoft.com/office/officeart/2016/7/layout/HexagonTimeline"/>
    <dgm:cxn modelId="{2B694A21-4ED9-4979-ACB7-DABE9ECD1399}" type="presParOf" srcId="{258D101A-CA89-4BD3-9BA0-F95214FF0550}" destId="{E1638529-5025-4BCE-9448-174A6B1F9AFC}"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1A82C-7C01-41E7-95A1-E0F165353360}">
      <dsp:nvSpPr>
        <dsp:cNvPr id="0" name=""/>
        <dsp:cNvSpPr/>
      </dsp:nvSpPr>
      <dsp:spPr>
        <a:xfrm>
          <a:off x="360526" y="2085441"/>
          <a:ext cx="1834920" cy="568756"/>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22300">
            <a:lnSpc>
              <a:spcPct val="90000"/>
            </a:lnSpc>
            <a:spcBef>
              <a:spcPct val="0"/>
            </a:spcBef>
            <a:spcAft>
              <a:spcPct val="35000"/>
            </a:spcAft>
            <a:buNone/>
          </a:pPr>
          <a:r>
            <a:rPr lang="en-US" sz="1400" kern="1200" dirty="0"/>
            <a:t>Extreme </a:t>
          </a:r>
        </a:p>
      </dsp:txBody>
      <dsp:txXfrm>
        <a:off x="360526" y="2085441"/>
        <a:ext cx="1721169" cy="568756"/>
      </dsp:txXfrm>
    </dsp:sp>
    <dsp:sp modelId="{03E7967D-6C10-4379-9B37-4F5A8CF4EED8}">
      <dsp:nvSpPr>
        <dsp:cNvPr id="0" name=""/>
        <dsp:cNvSpPr/>
      </dsp:nvSpPr>
      <dsp:spPr>
        <a:xfrm>
          <a:off x="3736" y="0"/>
          <a:ext cx="2548501" cy="1516684"/>
        </a:xfrm>
        <a:prstGeom prst="rect">
          <a:avLst/>
        </a:prstGeom>
        <a:noFill/>
        <a:ln>
          <a:noFill/>
        </a:ln>
        <a:effectLst/>
      </dsp:spPr>
      <dsp:style>
        <a:lnRef idx="0">
          <a:scrgbClr r="0" g="0" b="0"/>
        </a:lnRef>
        <a:fillRef idx="0">
          <a:scrgbClr r="0" g="0" b="0"/>
        </a:fillRef>
        <a:effectRef idx="0">
          <a:scrgbClr r="0" g="0" b="0"/>
        </a:effectRef>
        <a:fontRef idx="minor"/>
      </dsp:style>
    </dsp:sp>
    <dsp:sp modelId="{4FB3A766-643A-4ACA-8E5D-2C95FFB87076}">
      <dsp:nvSpPr>
        <dsp:cNvPr id="0" name=""/>
        <dsp:cNvSpPr/>
      </dsp:nvSpPr>
      <dsp:spPr>
        <a:xfrm rot="32680">
          <a:off x="2195431" y="2373246"/>
          <a:ext cx="720970" cy="0"/>
        </a:xfrm>
        <a:custGeom>
          <a:avLst/>
          <a:gdLst/>
          <a:ahLst/>
          <a:cxnLst/>
          <a:rect l="0" t="0" r="0" b="0"/>
          <a:pathLst>
            <a:path>
              <a:moveTo>
                <a:pt x="0" y="0"/>
              </a:moveTo>
              <a:lnTo>
                <a:pt x="720970"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F010F-1351-4148-8701-92F5768EC7DC}">
      <dsp:nvSpPr>
        <dsp:cNvPr id="0" name=""/>
        <dsp:cNvSpPr/>
      </dsp:nvSpPr>
      <dsp:spPr>
        <a:xfrm>
          <a:off x="1277987" y="1611477"/>
          <a:ext cx="0" cy="47396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2C4F6DC-B23C-4A1D-86BA-D1DEB98692E9}">
      <dsp:nvSpPr>
        <dsp:cNvPr id="0" name=""/>
        <dsp:cNvSpPr/>
      </dsp:nvSpPr>
      <dsp:spPr>
        <a:xfrm>
          <a:off x="1230590" y="1516684"/>
          <a:ext cx="94792" cy="947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9499CF-3BA1-4BBD-960A-4434BA9F21A7}">
      <dsp:nvSpPr>
        <dsp:cNvPr id="0" name=""/>
        <dsp:cNvSpPr/>
      </dsp:nvSpPr>
      <dsp:spPr>
        <a:xfrm>
          <a:off x="2916386" y="2092295"/>
          <a:ext cx="1834920" cy="568756"/>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22300">
            <a:lnSpc>
              <a:spcPct val="90000"/>
            </a:lnSpc>
            <a:spcBef>
              <a:spcPct val="0"/>
            </a:spcBef>
            <a:spcAft>
              <a:spcPct val="35000"/>
            </a:spcAft>
            <a:buNone/>
          </a:pPr>
          <a:r>
            <a:rPr lang="en-US" sz="1400" kern="1200" dirty="0"/>
            <a:t>Middle Path  </a:t>
          </a:r>
        </a:p>
      </dsp:txBody>
      <dsp:txXfrm>
        <a:off x="3145130" y="2163197"/>
        <a:ext cx="1377432" cy="426952"/>
      </dsp:txXfrm>
    </dsp:sp>
    <dsp:sp modelId="{5E76ADAA-D3EE-462D-A737-9D3772B6C76F}">
      <dsp:nvSpPr>
        <dsp:cNvPr id="0" name=""/>
        <dsp:cNvSpPr/>
      </dsp:nvSpPr>
      <dsp:spPr>
        <a:xfrm>
          <a:off x="2559595" y="3229808"/>
          <a:ext cx="2548501" cy="1516684"/>
        </a:xfrm>
        <a:prstGeom prst="rect">
          <a:avLst/>
        </a:prstGeom>
        <a:noFill/>
        <a:ln>
          <a:noFill/>
        </a:ln>
        <a:effectLst/>
      </dsp:spPr>
      <dsp:style>
        <a:lnRef idx="0">
          <a:scrgbClr r="0" g="0" b="0"/>
        </a:lnRef>
        <a:fillRef idx="0">
          <a:scrgbClr r="0" g="0" b="0"/>
        </a:fillRef>
        <a:effectRef idx="0">
          <a:scrgbClr r="0" g="0" b="0"/>
        </a:effectRef>
        <a:fontRef idx="minor"/>
      </dsp:style>
    </dsp:sp>
    <dsp:sp modelId="{6C1697D8-F9A2-4451-950E-C8D8168BBC75}">
      <dsp:nvSpPr>
        <dsp:cNvPr id="0" name=""/>
        <dsp:cNvSpPr/>
      </dsp:nvSpPr>
      <dsp:spPr>
        <a:xfrm rot="21566640">
          <a:off x="4751290" y="2373246"/>
          <a:ext cx="706255" cy="0"/>
        </a:xfrm>
        <a:custGeom>
          <a:avLst/>
          <a:gdLst/>
          <a:ahLst/>
          <a:cxnLst/>
          <a:rect l="0" t="0" r="0" b="0"/>
          <a:pathLst>
            <a:path>
              <a:moveTo>
                <a:pt x="0" y="0"/>
              </a:moveTo>
              <a:lnTo>
                <a:pt x="706255"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14349A-AC82-402F-8DA0-95785071B5F0}">
      <dsp:nvSpPr>
        <dsp:cNvPr id="0" name=""/>
        <dsp:cNvSpPr/>
      </dsp:nvSpPr>
      <dsp:spPr>
        <a:xfrm>
          <a:off x="3833846" y="2661051"/>
          <a:ext cx="0" cy="47396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BACFDEF-20FB-406A-9641-2F4782D85F9F}">
      <dsp:nvSpPr>
        <dsp:cNvPr id="0" name=""/>
        <dsp:cNvSpPr/>
      </dsp:nvSpPr>
      <dsp:spPr>
        <a:xfrm>
          <a:off x="3786450" y="3135015"/>
          <a:ext cx="94792" cy="947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B2215-81DF-4D79-BB37-17C8C9F898E7}">
      <dsp:nvSpPr>
        <dsp:cNvPr id="0" name=""/>
        <dsp:cNvSpPr/>
      </dsp:nvSpPr>
      <dsp:spPr>
        <a:xfrm rot="10800000">
          <a:off x="5457529" y="2085441"/>
          <a:ext cx="1834920" cy="568756"/>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22300">
            <a:lnSpc>
              <a:spcPct val="90000"/>
            </a:lnSpc>
            <a:spcBef>
              <a:spcPct val="0"/>
            </a:spcBef>
            <a:spcAft>
              <a:spcPct val="35000"/>
            </a:spcAft>
            <a:buNone/>
          </a:pPr>
          <a:r>
            <a:rPr lang="en-US" sz="1400" kern="1200" dirty="0"/>
            <a:t>Negligence </a:t>
          </a:r>
        </a:p>
      </dsp:txBody>
      <dsp:txXfrm rot="10800000">
        <a:off x="5571280" y="2085441"/>
        <a:ext cx="1721169" cy="568756"/>
      </dsp:txXfrm>
    </dsp:sp>
    <dsp:sp modelId="{2E1F219F-885D-437D-9D95-1C496EBAD119}">
      <dsp:nvSpPr>
        <dsp:cNvPr id="0" name=""/>
        <dsp:cNvSpPr/>
      </dsp:nvSpPr>
      <dsp:spPr>
        <a:xfrm>
          <a:off x="5100739" y="0"/>
          <a:ext cx="2548501" cy="1516684"/>
        </a:xfrm>
        <a:prstGeom prst="rect">
          <a:avLst/>
        </a:prstGeom>
        <a:noFill/>
        <a:ln>
          <a:noFill/>
        </a:ln>
        <a:effectLst/>
      </dsp:spPr>
      <dsp:style>
        <a:lnRef idx="0">
          <a:scrgbClr r="0" g="0" b="0"/>
        </a:lnRef>
        <a:fillRef idx="0">
          <a:scrgbClr r="0" g="0" b="0"/>
        </a:fillRef>
        <a:effectRef idx="0">
          <a:scrgbClr r="0" g="0" b="0"/>
        </a:effectRef>
        <a:fontRef idx="minor"/>
      </dsp:style>
    </dsp:sp>
    <dsp:sp modelId="{8801BA21-B732-43C2-BD4E-EED526CA614C}">
      <dsp:nvSpPr>
        <dsp:cNvPr id="0" name=""/>
        <dsp:cNvSpPr/>
      </dsp:nvSpPr>
      <dsp:spPr>
        <a:xfrm>
          <a:off x="6374989" y="1611477"/>
          <a:ext cx="0" cy="47396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D3C7052-C7D3-4A48-8DD7-C35F83E9E14D}">
      <dsp:nvSpPr>
        <dsp:cNvPr id="0" name=""/>
        <dsp:cNvSpPr/>
      </dsp:nvSpPr>
      <dsp:spPr>
        <a:xfrm>
          <a:off x="6327593" y="1516684"/>
          <a:ext cx="94792" cy="947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2/28/2020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2/28/2020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2/28/2020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2/28/2020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2/28/2020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2/28/2020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2/28/2020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2/28/2020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2/28/2020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nhs.uk/live-well/exercise/swimming-for-fitness/" TargetMode="External"/><Relationship Id="rId7" Type="http://schemas.openxmlformats.org/officeDocument/2006/relationships/image" Target="../media/image11.png"/><Relationship Id="rId2" Type="http://schemas.openxmlformats.org/officeDocument/2006/relationships/hyperlink" Target="https://www.nhs.uk/live-well/exercise/free-fitness-ideas/"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nhs.uk/live-well/exercise/" TargetMode="External"/><Relationship Id="rId10" Type="http://schemas.openxmlformats.org/officeDocument/2006/relationships/image" Target="../media/image14.png"/><Relationship Id="rId4" Type="http://schemas.openxmlformats.org/officeDocument/2006/relationships/hyperlink" Target="https://www.nhs.uk/live-well/exercise/cycling-for-beginners/" TargetMode="Externa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Rectangle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Rectangle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a:normAutofit/>
          </a:bodyPr>
          <a:lstStyle/>
          <a:p>
            <a:r>
              <a:rPr lang="en-US" sz="4400" dirty="0">
                <a:solidFill>
                  <a:schemeClr val="tx1"/>
                </a:solidFill>
              </a:rPr>
              <a:t>Wellbeing – The middle path </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a:normAutofit/>
          </a:bodyPr>
          <a:lstStyle/>
          <a:p>
            <a:r>
              <a:rPr lang="en-US" dirty="0">
                <a:solidFill>
                  <a:schemeClr val="tx1"/>
                </a:solidFill>
              </a:rPr>
              <a:t>Sumiyya Iqbal </a:t>
            </a: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bstract image">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Rectangle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a:normAutofit/>
          </a:bodyPr>
          <a:lstStyle/>
          <a:p>
            <a:r>
              <a:rPr lang="en-US" dirty="0">
                <a:solidFill>
                  <a:schemeClr val="tx1">
                    <a:lumMod val="75000"/>
                    <a:lumOff val="25000"/>
                  </a:schemeClr>
                </a:solidFill>
              </a:rPr>
              <a:t>The Middle path </a:t>
            </a:r>
          </a:p>
        </p:txBody>
      </p:sp>
      <p:graphicFrame>
        <p:nvGraphicFramePr>
          <p:cNvPr id="31" name="Content Placeholder 2" descr="timeline">
            <a:extLst>
              <a:ext uri="{FF2B5EF4-FFF2-40B4-BE49-F238E27FC236}">
                <a16:creationId xmlns:a16="http://schemas.microsoft.com/office/drawing/2014/main" id="{613FC9B6-ED9E-4F51-A217-156DA01928CD}"/>
              </a:ext>
            </a:extLst>
          </p:cNvPr>
          <p:cNvGraphicFramePr/>
          <p:nvPr>
            <p:extLst>
              <p:ext uri="{D42A27DB-BD31-4B8C-83A1-F6EECF244321}">
                <p14:modId xmlns:p14="http://schemas.microsoft.com/office/powerpoint/2010/main" val="3989057017"/>
              </p:ext>
            </p:extLst>
          </p:nvPr>
        </p:nvGraphicFramePr>
        <p:xfrm>
          <a:off x="4260692" y="952500"/>
          <a:ext cx="7652977" cy="4739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4C48CF-8C83-474D-94B1-4EDFC98EE3B1}"/>
              </a:ext>
            </a:extLst>
          </p:cNvPr>
          <p:cNvSpPr>
            <a:spLocks noGrp="1"/>
          </p:cNvSpPr>
          <p:nvPr>
            <p:ph idx="1"/>
          </p:nvPr>
        </p:nvSpPr>
        <p:spPr/>
        <p:txBody>
          <a:bodyPr>
            <a:normAutofit/>
          </a:bodyPr>
          <a:lstStyle/>
          <a:p>
            <a:pPr marL="0" indent="0" algn="ctr">
              <a:buNone/>
            </a:pPr>
            <a:r>
              <a:rPr lang="en-GB" sz="2800" dirty="0"/>
              <a:t>Allah </a:t>
            </a:r>
            <a:r>
              <a:rPr lang="en-GB" sz="2800" dirty="0" err="1"/>
              <a:t>Ta’alah</a:t>
            </a:r>
            <a:r>
              <a:rPr lang="en-GB" sz="2800" dirty="0"/>
              <a:t> says in the Qur’an: </a:t>
            </a:r>
          </a:p>
          <a:p>
            <a:pPr marL="0" indent="0" algn="ctr">
              <a:buNone/>
            </a:pPr>
            <a:r>
              <a:rPr lang="en-GB" sz="2800" dirty="0"/>
              <a:t>“ We have made you a moderate nation so that you could be an example for all people and the Prophet an example for you.” (Surah Baqarah – Verse 143)</a:t>
            </a:r>
          </a:p>
        </p:txBody>
      </p:sp>
      <p:pic>
        <p:nvPicPr>
          <p:cNvPr id="1026" name="Picture 2">
            <a:extLst>
              <a:ext uri="{FF2B5EF4-FFF2-40B4-BE49-F238E27FC236}">
                <a16:creationId xmlns:a16="http://schemas.microsoft.com/office/drawing/2014/main" id="{9B84F5F3-7F17-4474-9BD9-7AFF6D8011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373" t="6993" r="-10445" b="70270"/>
          <a:stretch/>
        </p:blipFill>
        <p:spPr bwMode="auto">
          <a:xfrm>
            <a:off x="3333750" y="905256"/>
            <a:ext cx="6724650" cy="10539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EDC6529-D165-4FA4-9164-BABBF3FFD9FC}"/>
              </a:ext>
            </a:extLst>
          </p:cNvPr>
          <p:cNvPicPr>
            <a:picLocks noChangeAspect="1"/>
          </p:cNvPicPr>
          <p:nvPr/>
        </p:nvPicPr>
        <p:blipFill>
          <a:blip r:embed="rId3"/>
          <a:stretch>
            <a:fillRect/>
          </a:stretch>
        </p:blipFill>
        <p:spPr>
          <a:xfrm>
            <a:off x="4749256" y="4333875"/>
            <a:ext cx="2520992" cy="1889596"/>
          </a:xfrm>
          <a:prstGeom prst="rect">
            <a:avLst/>
          </a:prstGeom>
        </p:spPr>
      </p:pic>
    </p:spTree>
    <p:extLst>
      <p:ext uri="{BB962C8B-B14F-4D97-AF65-F5344CB8AC3E}">
        <p14:creationId xmlns:p14="http://schemas.microsoft.com/office/powerpoint/2010/main" val="2835688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34AD9-E5EF-4FD0-B455-8B53D6CE0934}"/>
              </a:ext>
            </a:extLst>
          </p:cNvPr>
          <p:cNvSpPr>
            <a:spLocks noGrp="1"/>
          </p:cNvSpPr>
          <p:nvPr>
            <p:ph type="title"/>
          </p:nvPr>
        </p:nvSpPr>
        <p:spPr/>
        <p:txBody>
          <a:bodyPr/>
          <a:lstStyle/>
          <a:p>
            <a:r>
              <a:rPr lang="en-GB" dirty="0"/>
              <a:t>Can you give any examples </a:t>
            </a:r>
          </a:p>
        </p:txBody>
      </p:sp>
      <p:sp>
        <p:nvSpPr>
          <p:cNvPr id="3" name="Content Placeholder 2">
            <a:extLst>
              <a:ext uri="{FF2B5EF4-FFF2-40B4-BE49-F238E27FC236}">
                <a16:creationId xmlns:a16="http://schemas.microsoft.com/office/drawing/2014/main" id="{CA2BAD46-6A73-4B18-A6C0-1E77D84CC1E4}"/>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647F91E-1465-4EDF-8A31-37A3C4E4DC72}"/>
              </a:ext>
            </a:extLst>
          </p:cNvPr>
          <p:cNvPicPr>
            <a:picLocks noChangeAspect="1"/>
          </p:cNvPicPr>
          <p:nvPr/>
        </p:nvPicPr>
        <p:blipFill>
          <a:blip r:embed="rId2"/>
          <a:stretch>
            <a:fillRect/>
          </a:stretch>
        </p:blipFill>
        <p:spPr>
          <a:xfrm>
            <a:off x="2928937" y="2275231"/>
            <a:ext cx="5910263" cy="3940175"/>
          </a:xfrm>
          <a:prstGeom prst="rect">
            <a:avLst/>
          </a:prstGeom>
        </p:spPr>
      </p:pic>
    </p:spTree>
    <p:extLst>
      <p:ext uri="{BB962C8B-B14F-4D97-AF65-F5344CB8AC3E}">
        <p14:creationId xmlns:p14="http://schemas.microsoft.com/office/powerpoint/2010/main" val="3374698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FD6B-B58F-4B9D-B85F-EE196AAD3F39}"/>
              </a:ext>
            </a:extLst>
          </p:cNvPr>
          <p:cNvSpPr>
            <a:spLocks noGrp="1"/>
          </p:cNvSpPr>
          <p:nvPr>
            <p:ph type="title"/>
          </p:nvPr>
        </p:nvSpPr>
        <p:spPr/>
        <p:txBody>
          <a:bodyPr/>
          <a:lstStyle/>
          <a:p>
            <a:r>
              <a:rPr lang="en-GB" dirty="0"/>
              <a:t>NHS – 5 steps to reach Mental Wellbeing </a:t>
            </a:r>
          </a:p>
        </p:txBody>
      </p:sp>
      <p:sp>
        <p:nvSpPr>
          <p:cNvPr id="3" name="Content Placeholder 2">
            <a:extLst>
              <a:ext uri="{FF2B5EF4-FFF2-40B4-BE49-F238E27FC236}">
                <a16:creationId xmlns:a16="http://schemas.microsoft.com/office/drawing/2014/main" id="{A13B5E1D-1BCE-4283-9156-51F873692065}"/>
              </a:ext>
            </a:extLst>
          </p:cNvPr>
          <p:cNvSpPr>
            <a:spLocks noGrp="1"/>
          </p:cNvSpPr>
          <p:nvPr>
            <p:ph idx="1"/>
          </p:nvPr>
        </p:nvSpPr>
        <p:spPr/>
        <p:txBody>
          <a:bodyPr/>
          <a:lstStyle/>
          <a:p>
            <a:endParaRPr lang="en-GB"/>
          </a:p>
        </p:txBody>
      </p:sp>
      <p:pic>
        <p:nvPicPr>
          <p:cNvPr id="3074" name="Picture 2" descr="Image result for wellbeing">
            <a:extLst>
              <a:ext uri="{FF2B5EF4-FFF2-40B4-BE49-F238E27FC236}">
                <a16:creationId xmlns:a16="http://schemas.microsoft.com/office/drawing/2014/main" id="{4386F710-9F6A-42D3-9CBB-EE6F0DFE7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6074" y="1577599"/>
            <a:ext cx="6667501" cy="499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12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57500-3601-46AF-AFC8-12DDDEE3F97E}"/>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a:t>1. Keep learning </a:t>
            </a:r>
          </a:p>
        </p:txBody>
      </p:sp>
      <p:sp>
        <p:nvSpPr>
          <p:cNvPr id="3" name="Content Placeholder 2">
            <a:extLst>
              <a:ext uri="{FF2B5EF4-FFF2-40B4-BE49-F238E27FC236}">
                <a16:creationId xmlns:a16="http://schemas.microsoft.com/office/drawing/2014/main" id="{F518BB79-4729-4F4E-AB2C-F72EFC915602}"/>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A5B67634-D113-454B-AB92-8BFEB09D2956}"/>
              </a:ext>
            </a:extLst>
          </p:cNvPr>
          <p:cNvPicPr>
            <a:picLocks noChangeAspect="1"/>
          </p:cNvPicPr>
          <p:nvPr/>
        </p:nvPicPr>
        <p:blipFill>
          <a:blip r:embed="rId2"/>
          <a:stretch>
            <a:fillRect/>
          </a:stretch>
        </p:blipFill>
        <p:spPr>
          <a:xfrm>
            <a:off x="1976437" y="2014194"/>
            <a:ext cx="7548563" cy="3958238"/>
          </a:xfrm>
          <a:prstGeom prst="rect">
            <a:avLst/>
          </a:prstGeom>
        </p:spPr>
      </p:pic>
    </p:spTree>
    <p:extLst>
      <p:ext uri="{BB962C8B-B14F-4D97-AF65-F5344CB8AC3E}">
        <p14:creationId xmlns:p14="http://schemas.microsoft.com/office/powerpoint/2010/main" val="236133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C101-53C4-45B3-BC35-08397202099A}"/>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GB" dirty="0"/>
              <a:t>1. Keep learning </a:t>
            </a:r>
          </a:p>
        </p:txBody>
      </p:sp>
      <p:sp>
        <p:nvSpPr>
          <p:cNvPr id="3" name="Content Placeholder 2">
            <a:extLst>
              <a:ext uri="{FF2B5EF4-FFF2-40B4-BE49-F238E27FC236}">
                <a16:creationId xmlns:a16="http://schemas.microsoft.com/office/drawing/2014/main" id="{8D693CE7-DAFC-4320-8486-577E4FFD1A9E}"/>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8C2C9948-EC5D-4D97-8C64-B5D507CDEDC7}"/>
              </a:ext>
            </a:extLst>
          </p:cNvPr>
          <p:cNvPicPr>
            <a:picLocks noChangeAspect="1"/>
          </p:cNvPicPr>
          <p:nvPr/>
        </p:nvPicPr>
        <p:blipFill>
          <a:blip r:embed="rId2"/>
          <a:stretch>
            <a:fillRect/>
          </a:stretch>
        </p:blipFill>
        <p:spPr>
          <a:xfrm>
            <a:off x="2852737" y="2188319"/>
            <a:ext cx="7348538" cy="3853351"/>
          </a:xfrm>
          <a:prstGeom prst="rect">
            <a:avLst/>
          </a:prstGeom>
        </p:spPr>
      </p:pic>
    </p:spTree>
    <p:extLst>
      <p:ext uri="{BB962C8B-B14F-4D97-AF65-F5344CB8AC3E}">
        <p14:creationId xmlns:p14="http://schemas.microsoft.com/office/powerpoint/2010/main" val="646212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EE1E7-B7DA-4861-8D07-327EAC421E37}"/>
              </a:ext>
            </a:extLst>
          </p:cNvPr>
          <p:cNvSpPr>
            <a:spLocks noGrp="1"/>
          </p:cNvSpPr>
          <p:nvPr>
            <p:ph type="title"/>
          </p:nvPr>
        </p:nvSpPr>
        <p:spPr>
          <a:xfrm>
            <a:off x="1343024" y="552793"/>
            <a:ext cx="3933825" cy="1999907"/>
          </a:xfrm>
        </p:spPr>
        <p:style>
          <a:lnRef idx="3">
            <a:schemeClr val="lt1"/>
          </a:lnRef>
          <a:fillRef idx="1">
            <a:schemeClr val="accent4"/>
          </a:fillRef>
          <a:effectRef idx="1">
            <a:schemeClr val="accent4"/>
          </a:effectRef>
          <a:fontRef idx="minor">
            <a:schemeClr val="lt1"/>
          </a:fontRef>
        </p:style>
        <p:txBody>
          <a:bodyPr>
            <a:normAutofit/>
          </a:bodyPr>
          <a:lstStyle/>
          <a:p>
            <a:pPr algn="ctr"/>
            <a:r>
              <a:rPr lang="en-GB" sz="4400" b="1" dirty="0"/>
              <a:t>Which one are we ???</a:t>
            </a:r>
          </a:p>
        </p:txBody>
      </p:sp>
      <p:pic>
        <p:nvPicPr>
          <p:cNvPr id="4" name="Picture 3">
            <a:extLst>
              <a:ext uri="{FF2B5EF4-FFF2-40B4-BE49-F238E27FC236}">
                <a16:creationId xmlns:a16="http://schemas.microsoft.com/office/drawing/2014/main" id="{86F11E99-4081-4268-8622-839BE1224D12}"/>
              </a:ext>
            </a:extLst>
          </p:cNvPr>
          <p:cNvPicPr>
            <a:picLocks noChangeAspect="1"/>
          </p:cNvPicPr>
          <p:nvPr/>
        </p:nvPicPr>
        <p:blipFill>
          <a:blip r:embed="rId2"/>
          <a:stretch>
            <a:fillRect/>
          </a:stretch>
        </p:blipFill>
        <p:spPr>
          <a:xfrm>
            <a:off x="5462587" y="552793"/>
            <a:ext cx="5662613" cy="5662613"/>
          </a:xfrm>
          <a:prstGeom prst="rect">
            <a:avLst/>
          </a:prstGeom>
        </p:spPr>
      </p:pic>
      <p:sp>
        <p:nvSpPr>
          <p:cNvPr id="6" name="Arrow: Bent-Up 5">
            <a:extLst>
              <a:ext uri="{FF2B5EF4-FFF2-40B4-BE49-F238E27FC236}">
                <a16:creationId xmlns:a16="http://schemas.microsoft.com/office/drawing/2014/main" id="{A539D379-B298-400C-8299-1CBA5195F606}"/>
              </a:ext>
            </a:extLst>
          </p:cNvPr>
          <p:cNvSpPr/>
          <p:nvPr/>
        </p:nvSpPr>
        <p:spPr>
          <a:xfrm rot="5400000">
            <a:off x="3476625" y="2587599"/>
            <a:ext cx="1257300" cy="159067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8784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FF71E-B17E-4D87-8955-A3FD05B4CC5E}"/>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a:t>1. Keep learning  </a:t>
            </a:r>
          </a:p>
        </p:txBody>
      </p:sp>
      <p:sp>
        <p:nvSpPr>
          <p:cNvPr id="3" name="Content Placeholder 2">
            <a:extLst>
              <a:ext uri="{FF2B5EF4-FFF2-40B4-BE49-F238E27FC236}">
                <a16:creationId xmlns:a16="http://schemas.microsoft.com/office/drawing/2014/main" id="{F823B92F-AF67-45A4-9EC8-571BBF1E0958}"/>
              </a:ext>
            </a:extLst>
          </p:cNvPr>
          <p:cNvSpPr>
            <a:spLocks noGrp="1"/>
          </p:cNvSpPr>
          <p:nvPr>
            <p:ph idx="1"/>
          </p:nvPr>
        </p:nvSpPr>
        <p:spPr>
          <a:xfrm>
            <a:off x="866775" y="1876425"/>
            <a:ext cx="10458450" cy="4219194"/>
          </a:xfrm>
        </p:spPr>
        <p:txBody>
          <a:bodyPr>
            <a:normAutofit fontScale="92500" lnSpcReduction="20000"/>
          </a:bodyPr>
          <a:lstStyle/>
          <a:p>
            <a:endParaRPr lang="en-GB" sz="2400" dirty="0"/>
          </a:p>
          <a:p>
            <a:r>
              <a:rPr lang="en-GB" sz="2400" dirty="0"/>
              <a:t>Try learning to cook something new. Find out about healthy eating and cooking tips</a:t>
            </a:r>
          </a:p>
          <a:p>
            <a:r>
              <a:rPr lang="en-GB" sz="2400" dirty="0"/>
              <a:t>Try taking on a new responsibility at work/school, such as mentoring a junior staff member or improving your presentation skills</a:t>
            </a:r>
          </a:p>
          <a:p>
            <a:r>
              <a:rPr lang="en-GB" sz="2400" dirty="0"/>
              <a:t>Work on a DIY project, such as fixing a broken bike, garden gate or something bigger. There are lots of free video tutorials online</a:t>
            </a:r>
          </a:p>
          <a:p>
            <a:r>
              <a:rPr lang="en-GB" sz="2400" dirty="0"/>
              <a:t>Consider signing up for a course at a local college/Islamic </a:t>
            </a:r>
            <a:r>
              <a:rPr lang="en-GB" sz="2400" dirty="0" err="1"/>
              <a:t>instutite</a:t>
            </a:r>
            <a:r>
              <a:rPr lang="en-GB" sz="2400" dirty="0"/>
              <a:t>. You could try learning a new language or a practical skill</a:t>
            </a:r>
          </a:p>
          <a:p>
            <a:r>
              <a:rPr lang="en-GB" sz="2400" dirty="0"/>
              <a:t>Try new hobbies that challenge you, such as writing a blog, taking up a new sport or learning to paint</a:t>
            </a:r>
          </a:p>
        </p:txBody>
      </p:sp>
    </p:spTree>
    <p:extLst>
      <p:ext uri="{BB962C8B-B14F-4D97-AF65-F5344CB8AC3E}">
        <p14:creationId xmlns:p14="http://schemas.microsoft.com/office/powerpoint/2010/main" val="1382388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1770-9D88-4E3B-9E88-1EE3CF6F7BB6}"/>
              </a:ext>
            </a:extLst>
          </p:cNvPr>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lstStyle/>
          <a:p>
            <a:r>
              <a:rPr lang="en-GB" dirty="0"/>
              <a:t>2. Be active  </a:t>
            </a:r>
          </a:p>
        </p:txBody>
      </p:sp>
      <p:sp>
        <p:nvSpPr>
          <p:cNvPr id="3" name="Content Placeholder 2">
            <a:extLst>
              <a:ext uri="{FF2B5EF4-FFF2-40B4-BE49-F238E27FC236}">
                <a16:creationId xmlns:a16="http://schemas.microsoft.com/office/drawing/2014/main" id="{07383F42-330D-4304-8B86-42E96F4E706E}"/>
              </a:ext>
            </a:extLst>
          </p:cNvPr>
          <p:cNvSpPr>
            <a:spLocks noGrp="1"/>
          </p:cNvSpPr>
          <p:nvPr>
            <p:ph idx="1"/>
          </p:nvPr>
        </p:nvSpPr>
        <p:spPr>
          <a:xfrm>
            <a:off x="800100" y="2014194"/>
            <a:ext cx="10325100" cy="4314444"/>
          </a:xfrm>
        </p:spPr>
        <p:txBody>
          <a:bodyPr>
            <a:normAutofit/>
          </a:bodyPr>
          <a:lstStyle/>
          <a:p>
            <a:r>
              <a:rPr lang="en-GB" sz="2400" dirty="0">
                <a:latin typeface="Calibri" panose="020F0502020204030204" pitchFamily="34" charset="0"/>
                <a:cs typeface="Calibri" panose="020F0502020204030204" pitchFamily="34" charset="0"/>
              </a:rPr>
              <a:t>Ibn ‘Abbas narrated that the Messenger of Allah (peace and blessings of </a:t>
            </a:r>
            <a:r>
              <a:rPr lang="en-GB" sz="2400" dirty="0" err="1">
                <a:latin typeface="Calibri" panose="020F0502020204030204" pitchFamily="34" charset="0"/>
                <a:cs typeface="Calibri" panose="020F0502020204030204" pitchFamily="34" charset="0"/>
              </a:rPr>
              <a:t>Allāh</a:t>
            </a:r>
            <a:r>
              <a:rPr lang="en-GB" sz="2400" dirty="0">
                <a:latin typeface="Calibri" panose="020F0502020204030204" pitchFamily="34" charset="0"/>
                <a:cs typeface="Calibri" panose="020F0502020204030204" pitchFamily="34" charset="0"/>
              </a:rPr>
              <a:t> be upon him) said: “Two blessings that many of the people waste are health and free time.” [</a:t>
            </a:r>
            <a:r>
              <a:rPr lang="en-GB" sz="2400" dirty="0" err="1">
                <a:latin typeface="Calibri" panose="020F0502020204030204" pitchFamily="34" charset="0"/>
                <a:cs typeface="Calibri" panose="020F0502020204030204" pitchFamily="34" charset="0"/>
              </a:rPr>
              <a:t>Tirmidhi</a:t>
            </a:r>
            <a:r>
              <a:rPr lang="en-GB" sz="2400" dirty="0">
                <a:latin typeface="Calibri" panose="020F0502020204030204" pitchFamily="34" charset="0"/>
                <a:cs typeface="Calibri" panose="020F0502020204030204" pitchFamily="34" charset="0"/>
              </a:rPr>
              <a:t>]</a:t>
            </a:r>
          </a:p>
          <a:p>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The Messenger of Allah (peace and blessings of Allah be upon him) said:</a:t>
            </a:r>
          </a:p>
          <a:p>
            <a:pPr marL="0" indent="0" algn="ctr">
              <a:buNone/>
            </a:pPr>
            <a:r>
              <a:rPr lang="en-GB" sz="2400" b="1" dirty="0">
                <a:latin typeface="Calibri" panose="020F0502020204030204" pitchFamily="34" charset="0"/>
                <a:cs typeface="Calibri" panose="020F0502020204030204" pitchFamily="34" charset="0"/>
              </a:rPr>
              <a:t>“Teach your children swimming, archery and horse riding”.</a:t>
            </a:r>
            <a:r>
              <a:rPr lang="en-GB" sz="2400" dirty="0">
                <a:latin typeface="Calibri" panose="020F0502020204030204" pitchFamily="34" charset="0"/>
                <a:cs typeface="Calibri" panose="020F0502020204030204" pitchFamily="34" charset="0"/>
              </a:rPr>
              <a:t>   </a:t>
            </a:r>
          </a:p>
        </p:txBody>
      </p:sp>
      <p:sp>
        <p:nvSpPr>
          <p:cNvPr id="5" name="TextBox 4">
            <a:extLst>
              <a:ext uri="{FF2B5EF4-FFF2-40B4-BE49-F238E27FC236}">
                <a16:creationId xmlns:a16="http://schemas.microsoft.com/office/drawing/2014/main" id="{777AC406-B54D-4308-B101-45E6780CEDE0}"/>
              </a:ext>
            </a:extLst>
          </p:cNvPr>
          <p:cNvSpPr txBox="1"/>
          <p:nvPr/>
        </p:nvSpPr>
        <p:spPr>
          <a:xfrm>
            <a:off x="2990850" y="5424815"/>
            <a:ext cx="5772150" cy="5232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800" b="1" dirty="0"/>
              <a:t>What's your hobby?</a:t>
            </a:r>
          </a:p>
        </p:txBody>
      </p:sp>
    </p:spTree>
    <p:extLst>
      <p:ext uri="{BB962C8B-B14F-4D97-AF65-F5344CB8AC3E}">
        <p14:creationId xmlns:p14="http://schemas.microsoft.com/office/powerpoint/2010/main" val="1934631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B58BA-9FA9-45CD-8FC5-5C6621554812}"/>
              </a:ext>
            </a:extLst>
          </p:cNvPr>
          <p:cNvSpPr>
            <a:spLocks noGrp="1"/>
          </p:cNvSpPr>
          <p:nvPr>
            <p:ph type="title"/>
          </p:nvPr>
        </p:nvSpPr>
        <p:spPr>
          <a:xfrm>
            <a:off x="1066800" y="593407"/>
            <a:ext cx="10058400" cy="1371600"/>
          </a:xfrm>
        </p:spPr>
        <p:style>
          <a:lnRef idx="3">
            <a:schemeClr val="lt1"/>
          </a:lnRef>
          <a:fillRef idx="1">
            <a:schemeClr val="accent4"/>
          </a:fillRef>
          <a:effectRef idx="1">
            <a:schemeClr val="accent4"/>
          </a:effectRef>
          <a:fontRef idx="minor">
            <a:schemeClr val="lt1"/>
          </a:fontRef>
        </p:style>
        <p:txBody>
          <a:bodyPr/>
          <a:lstStyle/>
          <a:p>
            <a:r>
              <a:rPr lang="en-GB" dirty="0"/>
              <a:t>2. Be active</a:t>
            </a:r>
          </a:p>
        </p:txBody>
      </p:sp>
      <p:sp>
        <p:nvSpPr>
          <p:cNvPr id="3" name="Content Placeholder 2">
            <a:extLst>
              <a:ext uri="{FF2B5EF4-FFF2-40B4-BE49-F238E27FC236}">
                <a16:creationId xmlns:a16="http://schemas.microsoft.com/office/drawing/2014/main" id="{3CDAB998-3B96-452D-882F-26D613A75874}"/>
              </a:ext>
            </a:extLst>
          </p:cNvPr>
          <p:cNvSpPr>
            <a:spLocks noGrp="1"/>
          </p:cNvSpPr>
          <p:nvPr>
            <p:ph idx="1"/>
          </p:nvPr>
        </p:nvSpPr>
        <p:spPr>
          <a:xfrm>
            <a:off x="790575" y="1953770"/>
            <a:ext cx="10058400" cy="3849624"/>
          </a:xfrm>
        </p:spPr>
        <p:txBody>
          <a:bodyPr/>
          <a:lstStyle/>
          <a:p>
            <a:pPr marL="0" indent="0">
              <a:buNone/>
            </a:pPr>
            <a:endParaRPr lang="en-GB" b="1" dirty="0">
              <a:solidFill>
                <a:schemeClr val="tx1">
                  <a:lumMod val="65000"/>
                  <a:lumOff val="35000"/>
                </a:schemeClr>
              </a:solidFill>
            </a:endParaRPr>
          </a:p>
          <a:p>
            <a:r>
              <a:rPr lang="en-GB" sz="2000" b="1" dirty="0">
                <a:solidFill>
                  <a:schemeClr val="tx1">
                    <a:lumMod val="65000"/>
                    <a:lumOff val="35000"/>
                  </a:schemeClr>
                </a:solidFill>
              </a:rPr>
              <a:t>Find </a:t>
            </a:r>
            <a:r>
              <a:rPr lang="en-GB" sz="2000" b="1" dirty="0">
                <a:solidFill>
                  <a:schemeClr val="tx1">
                    <a:lumMod val="65000"/>
                    <a:lumOff val="35000"/>
                  </a:schemeClr>
                </a:solidFill>
                <a:hlinkClick r:id="rId2">
                  <a:extLst>
                    <a:ext uri="{A12FA001-AC4F-418D-AE19-62706E023703}">
                      <ahyp:hlinkClr xmlns:ahyp="http://schemas.microsoft.com/office/drawing/2018/hyperlinkcolor" val="tx"/>
                    </a:ext>
                  </a:extLst>
                </a:hlinkClick>
              </a:rPr>
              <a:t> activities to help you get fit</a:t>
            </a:r>
            <a:endParaRPr lang="en-GB" sz="2000" b="1" dirty="0">
              <a:solidFill>
                <a:schemeClr val="tx1">
                  <a:lumMod val="65000"/>
                  <a:lumOff val="35000"/>
                </a:schemeClr>
              </a:solidFill>
            </a:endParaRPr>
          </a:p>
          <a:p>
            <a:r>
              <a:rPr lang="en-GB" sz="2000" b="1" dirty="0">
                <a:solidFill>
                  <a:schemeClr val="tx1">
                    <a:lumMod val="65000"/>
                    <a:lumOff val="35000"/>
                  </a:schemeClr>
                </a:solidFill>
              </a:rPr>
              <a:t>Find out </a:t>
            </a:r>
            <a:r>
              <a:rPr lang="en-GB" sz="2000" b="1" dirty="0">
                <a:solidFill>
                  <a:schemeClr val="tx1">
                    <a:lumMod val="65000"/>
                    <a:lumOff val="35000"/>
                  </a:schemeClr>
                </a:solidFill>
                <a:hlinkClick r:id="rId3">
                  <a:extLst>
                    <a:ext uri="{A12FA001-AC4F-418D-AE19-62706E023703}">
                      <ahyp:hlinkClr xmlns:ahyp="http://schemas.microsoft.com/office/drawing/2018/hyperlinkcolor" val="tx"/>
                    </a:ext>
                  </a:extLst>
                </a:hlinkClick>
              </a:rPr>
              <a:t>how to start swimming</a:t>
            </a:r>
            <a:r>
              <a:rPr lang="en-GB" sz="2000" b="1" dirty="0">
                <a:solidFill>
                  <a:schemeClr val="tx1">
                    <a:lumMod val="65000"/>
                    <a:lumOff val="35000"/>
                  </a:schemeClr>
                </a:solidFill>
              </a:rPr>
              <a:t> or  </a:t>
            </a:r>
            <a:r>
              <a:rPr lang="en-GB" sz="2000" b="1" dirty="0">
                <a:solidFill>
                  <a:schemeClr val="tx1">
                    <a:lumMod val="65000"/>
                    <a:lumOff val="35000"/>
                  </a:schemeClr>
                </a:solidFill>
                <a:hlinkClick r:id="rId4">
                  <a:extLst>
                    <a:ext uri="{A12FA001-AC4F-418D-AE19-62706E023703}">
                      <ahyp:hlinkClr xmlns:ahyp="http://schemas.microsoft.com/office/drawing/2018/hyperlinkcolor" val="tx"/>
                    </a:ext>
                  </a:extLst>
                </a:hlinkClick>
              </a:rPr>
              <a:t>cycling</a:t>
            </a:r>
            <a:endParaRPr lang="en-GB" sz="2000" b="1" dirty="0">
              <a:solidFill>
                <a:schemeClr val="tx1">
                  <a:lumMod val="65000"/>
                  <a:lumOff val="35000"/>
                </a:schemeClr>
              </a:solidFill>
            </a:endParaRPr>
          </a:p>
          <a:p>
            <a:r>
              <a:rPr lang="en-GB" sz="2000" b="1" dirty="0">
                <a:solidFill>
                  <a:schemeClr val="tx1">
                    <a:lumMod val="65000"/>
                    <a:lumOff val="35000"/>
                  </a:schemeClr>
                </a:solidFill>
              </a:rPr>
              <a:t>Find out about </a:t>
            </a:r>
            <a:r>
              <a:rPr lang="en-GB" sz="2000" b="1" dirty="0">
                <a:solidFill>
                  <a:schemeClr val="tx1">
                    <a:lumMod val="65000"/>
                    <a:lumOff val="35000"/>
                  </a:schemeClr>
                </a:solidFill>
                <a:hlinkClick r:id="rId5">
                  <a:extLst>
                    <a:ext uri="{A12FA001-AC4F-418D-AE19-62706E023703}">
                      <ahyp:hlinkClr xmlns:ahyp="http://schemas.microsoft.com/office/drawing/2018/hyperlinkcolor" val="tx"/>
                    </a:ext>
                  </a:extLst>
                </a:hlinkClick>
              </a:rPr>
              <a:t>getting started with exercise</a:t>
            </a:r>
            <a:endParaRPr lang="en-GB" sz="2000" b="1" dirty="0">
              <a:solidFill>
                <a:schemeClr val="tx1">
                  <a:lumMod val="65000"/>
                  <a:lumOff val="35000"/>
                </a:schemeClr>
              </a:solidFill>
            </a:endParaRPr>
          </a:p>
          <a:p>
            <a:r>
              <a:rPr lang="en-GB" sz="2000" b="1" dirty="0">
                <a:solidFill>
                  <a:schemeClr val="tx1">
                    <a:lumMod val="65000"/>
                    <a:lumOff val="35000"/>
                  </a:schemeClr>
                </a:solidFill>
              </a:rPr>
              <a:t>Any more??</a:t>
            </a:r>
          </a:p>
          <a:p>
            <a:endParaRPr lang="en-GB" dirty="0"/>
          </a:p>
        </p:txBody>
      </p:sp>
      <p:pic>
        <p:nvPicPr>
          <p:cNvPr id="4" name="Picture 3">
            <a:extLst>
              <a:ext uri="{FF2B5EF4-FFF2-40B4-BE49-F238E27FC236}">
                <a16:creationId xmlns:a16="http://schemas.microsoft.com/office/drawing/2014/main" id="{C07B91D9-AA8B-4611-BF8F-271ED8801B57}"/>
              </a:ext>
            </a:extLst>
          </p:cNvPr>
          <p:cNvPicPr>
            <a:picLocks noChangeAspect="1"/>
          </p:cNvPicPr>
          <p:nvPr/>
        </p:nvPicPr>
        <p:blipFill>
          <a:blip r:embed="rId6"/>
          <a:stretch>
            <a:fillRect/>
          </a:stretch>
        </p:blipFill>
        <p:spPr>
          <a:xfrm>
            <a:off x="8863012" y="2481262"/>
            <a:ext cx="2143125" cy="2143125"/>
          </a:xfrm>
          <a:prstGeom prst="rect">
            <a:avLst/>
          </a:prstGeom>
        </p:spPr>
      </p:pic>
      <p:pic>
        <p:nvPicPr>
          <p:cNvPr id="5" name="Picture 4">
            <a:extLst>
              <a:ext uri="{FF2B5EF4-FFF2-40B4-BE49-F238E27FC236}">
                <a16:creationId xmlns:a16="http://schemas.microsoft.com/office/drawing/2014/main" id="{E7979911-B386-4B1B-A2AF-B2F10718425F}"/>
              </a:ext>
            </a:extLst>
          </p:cNvPr>
          <p:cNvPicPr>
            <a:picLocks noChangeAspect="1"/>
          </p:cNvPicPr>
          <p:nvPr/>
        </p:nvPicPr>
        <p:blipFill>
          <a:blip r:embed="rId7"/>
          <a:stretch>
            <a:fillRect/>
          </a:stretch>
        </p:blipFill>
        <p:spPr>
          <a:xfrm>
            <a:off x="8539162" y="4624387"/>
            <a:ext cx="2619375" cy="1743075"/>
          </a:xfrm>
          <a:prstGeom prst="rect">
            <a:avLst/>
          </a:prstGeom>
        </p:spPr>
      </p:pic>
      <p:pic>
        <p:nvPicPr>
          <p:cNvPr id="6" name="Picture 5">
            <a:extLst>
              <a:ext uri="{FF2B5EF4-FFF2-40B4-BE49-F238E27FC236}">
                <a16:creationId xmlns:a16="http://schemas.microsoft.com/office/drawing/2014/main" id="{8B29F255-9F54-4ABC-88D8-DD51A76CCDBB}"/>
              </a:ext>
            </a:extLst>
          </p:cNvPr>
          <p:cNvPicPr>
            <a:picLocks noChangeAspect="1"/>
          </p:cNvPicPr>
          <p:nvPr/>
        </p:nvPicPr>
        <p:blipFill>
          <a:blip r:embed="rId8"/>
          <a:stretch>
            <a:fillRect/>
          </a:stretch>
        </p:blipFill>
        <p:spPr>
          <a:xfrm>
            <a:off x="6796087" y="2233613"/>
            <a:ext cx="1743075" cy="1743075"/>
          </a:xfrm>
          <a:prstGeom prst="rect">
            <a:avLst/>
          </a:prstGeom>
        </p:spPr>
      </p:pic>
      <p:pic>
        <p:nvPicPr>
          <p:cNvPr id="7" name="Picture 6">
            <a:extLst>
              <a:ext uri="{FF2B5EF4-FFF2-40B4-BE49-F238E27FC236}">
                <a16:creationId xmlns:a16="http://schemas.microsoft.com/office/drawing/2014/main" id="{6005FD3B-B42E-4AA9-B0D8-C2882C24074E}"/>
              </a:ext>
            </a:extLst>
          </p:cNvPr>
          <p:cNvPicPr>
            <a:picLocks noChangeAspect="1"/>
          </p:cNvPicPr>
          <p:nvPr/>
        </p:nvPicPr>
        <p:blipFill>
          <a:blip r:embed="rId9"/>
          <a:stretch>
            <a:fillRect/>
          </a:stretch>
        </p:blipFill>
        <p:spPr>
          <a:xfrm>
            <a:off x="4974790" y="4202431"/>
            <a:ext cx="3078238" cy="2062162"/>
          </a:xfrm>
          <a:prstGeom prst="rect">
            <a:avLst/>
          </a:prstGeom>
        </p:spPr>
      </p:pic>
      <p:pic>
        <p:nvPicPr>
          <p:cNvPr id="8" name="Picture 7">
            <a:extLst>
              <a:ext uri="{FF2B5EF4-FFF2-40B4-BE49-F238E27FC236}">
                <a16:creationId xmlns:a16="http://schemas.microsoft.com/office/drawing/2014/main" id="{1CE71EDF-4E3B-46ED-9939-F0810617377E}"/>
              </a:ext>
            </a:extLst>
          </p:cNvPr>
          <p:cNvPicPr>
            <a:picLocks noChangeAspect="1"/>
          </p:cNvPicPr>
          <p:nvPr/>
        </p:nvPicPr>
        <p:blipFill>
          <a:blip r:embed="rId10"/>
          <a:stretch>
            <a:fillRect/>
          </a:stretch>
        </p:blipFill>
        <p:spPr>
          <a:xfrm>
            <a:off x="679453" y="4322874"/>
            <a:ext cx="3809203" cy="1821275"/>
          </a:xfrm>
          <a:prstGeom prst="rect">
            <a:avLst/>
          </a:prstGeom>
        </p:spPr>
      </p:pic>
    </p:spTree>
    <p:extLst>
      <p:ext uri="{BB962C8B-B14F-4D97-AF65-F5344CB8AC3E}">
        <p14:creationId xmlns:p14="http://schemas.microsoft.com/office/powerpoint/2010/main" val="340774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C1981-311B-48ED-A0E3-82B96B6AF391}"/>
              </a:ext>
            </a:extLst>
          </p:cNvPr>
          <p:cNvSpPr>
            <a:spLocks noGrp="1"/>
          </p:cNvSpPr>
          <p:nvPr>
            <p:ph type="title"/>
          </p:nvPr>
        </p:nvSpPr>
        <p:spPr>
          <a:xfrm>
            <a:off x="609600" y="534162"/>
            <a:ext cx="9953625" cy="1077740"/>
          </a:xfrm>
        </p:spPr>
        <p:style>
          <a:lnRef idx="2">
            <a:schemeClr val="accent2">
              <a:shade val="50000"/>
            </a:schemeClr>
          </a:lnRef>
          <a:fillRef idx="1">
            <a:schemeClr val="accent2"/>
          </a:fillRef>
          <a:effectRef idx="0">
            <a:schemeClr val="accent2"/>
          </a:effectRef>
          <a:fontRef idx="minor">
            <a:schemeClr val="lt1"/>
          </a:fontRef>
        </p:style>
        <p:txBody>
          <a:bodyPr/>
          <a:lstStyle/>
          <a:p>
            <a:r>
              <a:rPr lang="en-GB" dirty="0"/>
              <a:t>3. Give to others</a:t>
            </a:r>
          </a:p>
        </p:txBody>
      </p:sp>
      <p:sp>
        <p:nvSpPr>
          <p:cNvPr id="3" name="Content Placeholder 2">
            <a:extLst>
              <a:ext uri="{FF2B5EF4-FFF2-40B4-BE49-F238E27FC236}">
                <a16:creationId xmlns:a16="http://schemas.microsoft.com/office/drawing/2014/main" id="{FCB3A0EB-7562-4F2B-B690-B3911C2FAC05}"/>
              </a:ext>
            </a:extLst>
          </p:cNvPr>
          <p:cNvSpPr>
            <a:spLocks noGrp="1"/>
          </p:cNvSpPr>
          <p:nvPr>
            <p:ph idx="1"/>
          </p:nvPr>
        </p:nvSpPr>
        <p:spPr>
          <a:xfrm>
            <a:off x="714375" y="1895475"/>
            <a:ext cx="10629900" cy="4371594"/>
          </a:xfrm>
        </p:spPr>
        <p:txBody>
          <a:bodyPr>
            <a:noAutofit/>
          </a:bodyPr>
          <a:lstStyle/>
          <a:p>
            <a:r>
              <a:rPr lang="en-GB" sz="1600" b="1" dirty="0"/>
              <a:t>Giving charity </a:t>
            </a:r>
            <a:r>
              <a:rPr lang="en-GB" sz="1600" dirty="0"/>
              <a:t>- “Allah, the Exalted, says: ‘Spend, O son of Adam, and I shall spend on you.’” – (Al-Bukhari and Muslim).</a:t>
            </a:r>
          </a:p>
          <a:p>
            <a:r>
              <a:rPr lang="en-GB" sz="1600" b="1" dirty="0"/>
              <a:t>Giving time to friends and family – </a:t>
            </a:r>
            <a:r>
              <a:rPr lang="en-GB" sz="1600" dirty="0"/>
              <a:t>Abu </a:t>
            </a:r>
            <a:r>
              <a:rPr lang="en-GB" sz="1600" dirty="0" err="1"/>
              <a:t>Hurayrah</a:t>
            </a:r>
            <a:r>
              <a:rPr lang="en-GB" sz="1600" dirty="0"/>
              <a:t> (</a:t>
            </a:r>
            <a:r>
              <a:rPr lang="en-GB" sz="1600" dirty="0" err="1"/>
              <a:t>radi</a:t>
            </a:r>
            <a:r>
              <a:rPr lang="en-GB" sz="1600" dirty="0"/>
              <a:t> Allahu </a:t>
            </a:r>
            <a:r>
              <a:rPr lang="en-GB" sz="1600" dirty="0" err="1"/>
              <a:t>anhu</a:t>
            </a:r>
            <a:r>
              <a:rPr lang="en-GB" sz="1600" dirty="0"/>
              <a:t>) said that Prophet Muhammad (peace and blessings of Allah be upon him) said: “Whoever removes a grief from a believer from amongst the sorrows of this life, Allah will remove a grief from him amongst the sorrows of the Day of Resurrection. (Sahih Muslim)</a:t>
            </a:r>
          </a:p>
          <a:p>
            <a:r>
              <a:rPr lang="en-GB" sz="1600" b="1" dirty="0"/>
              <a:t>Visiting the Sick </a:t>
            </a:r>
            <a:r>
              <a:rPr lang="en-GB" sz="1600" dirty="0"/>
              <a:t>- Prophet Muhammad (peace and blessings of Allah be upon him) said: “When the Muslim visits his (sick) Muslim brother, he is harvesting the fruits of Paradise until he returns.” (Sahih Muslim)</a:t>
            </a:r>
          </a:p>
          <a:p>
            <a:r>
              <a:rPr lang="en-GB" sz="1600" b="1" dirty="0"/>
              <a:t>Giving gifts </a:t>
            </a:r>
            <a:r>
              <a:rPr lang="en-GB" sz="1600" dirty="0"/>
              <a:t>– Prophet Muhammad (peace and blessings of Allah be upon him) said: “Give presents to one another. Presents remove malice from the hearts, and a female neighbour should not regard the gift of a trotter (hoof) of a goat to another female neighbour as of no value.” (</a:t>
            </a:r>
            <a:r>
              <a:rPr lang="en-GB" sz="1600" dirty="0" err="1"/>
              <a:t>Tirmidhi</a:t>
            </a:r>
            <a:r>
              <a:rPr lang="en-GB" sz="1600" dirty="0"/>
              <a:t>)</a:t>
            </a:r>
          </a:p>
          <a:p>
            <a:r>
              <a:rPr lang="en-GB" sz="1600" b="1" dirty="0"/>
              <a:t>Gratitude</a:t>
            </a:r>
            <a:r>
              <a:rPr lang="en-GB" sz="1600" dirty="0"/>
              <a:t> - Prophet Muhammad (peace and blessings of Allah be upon him) said: “Whoever failed to give thanks to anyone who did a favour to him failed to give thanks to God.”</a:t>
            </a:r>
          </a:p>
        </p:txBody>
      </p:sp>
      <p:sp>
        <p:nvSpPr>
          <p:cNvPr id="5" name="TextBox 4">
            <a:extLst>
              <a:ext uri="{FF2B5EF4-FFF2-40B4-BE49-F238E27FC236}">
                <a16:creationId xmlns:a16="http://schemas.microsoft.com/office/drawing/2014/main" id="{EBF3D0CF-573C-4A91-89C9-B8DDF52E8F55}"/>
              </a:ext>
            </a:extLst>
          </p:cNvPr>
          <p:cNvSpPr txBox="1"/>
          <p:nvPr/>
        </p:nvSpPr>
        <p:spPr>
          <a:xfrm>
            <a:off x="3429000" y="5768078"/>
            <a:ext cx="577215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GB" dirty="0"/>
              <a:t>How do you feel once you have helped someone?</a:t>
            </a:r>
          </a:p>
        </p:txBody>
      </p:sp>
    </p:spTree>
    <p:extLst>
      <p:ext uri="{BB962C8B-B14F-4D97-AF65-F5344CB8AC3E}">
        <p14:creationId xmlns:p14="http://schemas.microsoft.com/office/powerpoint/2010/main" val="3065701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7518-DD97-41AF-B011-382A430C19A6}"/>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GB" dirty="0"/>
              <a:t>3. Give to others</a:t>
            </a:r>
          </a:p>
        </p:txBody>
      </p:sp>
      <p:sp>
        <p:nvSpPr>
          <p:cNvPr id="3" name="Content Placeholder 2">
            <a:extLst>
              <a:ext uri="{FF2B5EF4-FFF2-40B4-BE49-F238E27FC236}">
                <a16:creationId xmlns:a16="http://schemas.microsoft.com/office/drawing/2014/main" id="{C05046BB-AE2E-440D-B10F-EAA3F9D2BE54}"/>
              </a:ext>
            </a:extLst>
          </p:cNvPr>
          <p:cNvSpPr>
            <a:spLocks noGrp="1"/>
          </p:cNvSpPr>
          <p:nvPr>
            <p:ph idx="1"/>
          </p:nvPr>
        </p:nvSpPr>
        <p:spPr/>
        <p:txBody>
          <a:bodyPr>
            <a:normAutofit lnSpcReduction="10000"/>
          </a:bodyPr>
          <a:lstStyle/>
          <a:p>
            <a:pPr marL="0" indent="0">
              <a:buNone/>
            </a:pPr>
            <a:r>
              <a:rPr lang="en-GB" sz="2400" dirty="0">
                <a:latin typeface="Calibri" panose="020F0502020204030204" pitchFamily="34" charset="0"/>
                <a:cs typeface="Calibri" panose="020F0502020204030204" pitchFamily="34" charset="0"/>
              </a:rPr>
              <a:t>Some practical examples: </a:t>
            </a:r>
          </a:p>
          <a:p>
            <a:r>
              <a:rPr lang="en-GB" sz="2400" dirty="0">
                <a:latin typeface="Calibri" panose="020F0502020204030204" pitchFamily="34" charset="0"/>
                <a:cs typeface="Calibri" panose="020F0502020204030204" pitchFamily="34" charset="0"/>
              </a:rPr>
              <a:t>Saying thank you to someone for something they have done for you</a:t>
            </a:r>
          </a:p>
          <a:p>
            <a:r>
              <a:rPr lang="en-GB" sz="2400" dirty="0">
                <a:latin typeface="Calibri" panose="020F0502020204030204" pitchFamily="34" charset="0"/>
                <a:cs typeface="Calibri" panose="020F0502020204030204" pitchFamily="34" charset="0"/>
              </a:rPr>
              <a:t>Asking friends, family or colleagues how they are and really listening to their answer</a:t>
            </a:r>
          </a:p>
          <a:p>
            <a:r>
              <a:rPr lang="en-GB" sz="2400" dirty="0">
                <a:latin typeface="Calibri" panose="020F0502020204030204" pitchFamily="34" charset="0"/>
                <a:cs typeface="Calibri" panose="020F0502020204030204" pitchFamily="34" charset="0"/>
              </a:rPr>
              <a:t>Spending time with friends or relatives who need support or company</a:t>
            </a:r>
          </a:p>
          <a:p>
            <a:r>
              <a:rPr lang="en-GB" sz="2400" dirty="0">
                <a:latin typeface="Calibri" panose="020F0502020204030204" pitchFamily="34" charset="0"/>
                <a:cs typeface="Calibri" panose="020F0502020204030204" pitchFamily="34" charset="0"/>
              </a:rPr>
              <a:t>Offering to help someone you know with DIY or a work project</a:t>
            </a:r>
          </a:p>
          <a:p>
            <a:r>
              <a:rPr lang="en-GB" sz="2400" dirty="0">
                <a:latin typeface="Calibri" panose="020F0502020204030204" pitchFamily="34" charset="0"/>
                <a:cs typeface="Calibri" panose="020F0502020204030204" pitchFamily="34" charset="0"/>
              </a:rPr>
              <a:t>Volunteering in your community, such as helping at a school, charity organisation, hospital or care home</a:t>
            </a:r>
          </a:p>
          <a:p>
            <a:endParaRPr lang="en-GB" dirty="0"/>
          </a:p>
        </p:txBody>
      </p:sp>
      <p:sp>
        <p:nvSpPr>
          <p:cNvPr id="4" name="TextBox 3">
            <a:extLst>
              <a:ext uri="{FF2B5EF4-FFF2-40B4-BE49-F238E27FC236}">
                <a16:creationId xmlns:a16="http://schemas.microsoft.com/office/drawing/2014/main" id="{2FDE1C64-2198-400F-B8D3-D06B25C8C5D8}"/>
              </a:ext>
            </a:extLst>
          </p:cNvPr>
          <p:cNvSpPr txBox="1"/>
          <p:nvPr/>
        </p:nvSpPr>
        <p:spPr>
          <a:xfrm>
            <a:off x="3219450" y="5857004"/>
            <a:ext cx="6048375"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2400" dirty="0"/>
              <a:t>How is giving encouraged in Islam?</a:t>
            </a:r>
          </a:p>
        </p:txBody>
      </p:sp>
    </p:spTree>
    <p:extLst>
      <p:ext uri="{BB962C8B-B14F-4D97-AF65-F5344CB8AC3E}">
        <p14:creationId xmlns:p14="http://schemas.microsoft.com/office/powerpoint/2010/main" val="567176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32A1B-87A4-427C-B310-CF1A4CD588E4}"/>
              </a:ext>
            </a:extLst>
          </p:cNvPr>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GB" dirty="0"/>
              <a:t>4. Stay connected </a:t>
            </a:r>
          </a:p>
        </p:txBody>
      </p:sp>
      <p:sp>
        <p:nvSpPr>
          <p:cNvPr id="3" name="Content Placeholder 2">
            <a:extLst>
              <a:ext uri="{FF2B5EF4-FFF2-40B4-BE49-F238E27FC236}">
                <a16:creationId xmlns:a16="http://schemas.microsoft.com/office/drawing/2014/main" id="{6F40B4F1-7747-4059-92D7-BC58A9459D4C}"/>
              </a:ext>
            </a:extLst>
          </p:cNvPr>
          <p:cNvSpPr>
            <a:spLocks noGrp="1"/>
          </p:cNvSpPr>
          <p:nvPr>
            <p:ph idx="1"/>
          </p:nvPr>
        </p:nvSpPr>
        <p:spPr>
          <a:xfrm>
            <a:off x="809625" y="2365782"/>
            <a:ext cx="10058400" cy="3849624"/>
          </a:xfrm>
        </p:spPr>
        <p:txBody>
          <a:bodyPr>
            <a:normAutofit lnSpcReduction="10000"/>
          </a:bodyPr>
          <a:lstStyle/>
          <a:p>
            <a:r>
              <a:rPr lang="en-GB" sz="2400" dirty="0">
                <a:solidFill>
                  <a:schemeClr val="tx1">
                    <a:lumMod val="65000"/>
                    <a:lumOff val="35000"/>
                  </a:schemeClr>
                </a:solidFill>
              </a:rPr>
              <a:t>If possible, take time each day to be with your family, for example, try arranging a fixed time to eat dinner together</a:t>
            </a:r>
          </a:p>
          <a:p>
            <a:r>
              <a:rPr lang="en-GB" sz="2200" dirty="0">
                <a:solidFill>
                  <a:schemeClr val="tx1">
                    <a:lumMod val="65000"/>
                    <a:lumOff val="35000"/>
                  </a:schemeClr>
                </a:solidFill>
              </a:rPr>
              <a:t>Arrange a day out with friends you have not seen for a while, or a family trip</a:t>
            </a:r>
          </a:p>
          <a:p>
            <a:r>
              <a:rPr lang="en-GB" sz="2200" dirty="0">
                <a:solidFill>
                  <a:schemeClr val="tx1">
                    <a:lumMod val="65000"/>
                    <a:lumOff val="35000"/>
                  </a:schemeClr>
                </a:solidFill>
              </a:rPr>
              <a:t>Try switching off the TV to talk or play a game with your children, friends or family</a:t>
            </a:r>
          </a:p>
          <a:p>
            <a:r>
              <a:rPr lang="en-GB" sz="2200" dirty="0">
                <a:solidFill>
                  <a:schemeClr val="tx1">
                    <a:lumMod val="65000"/>
                    <a:lumOff val="35000"/>
                  </a:schemeClr>
                </a:solidFill>
              </a:rPr>
              <a:t>Have lunch with a colleague</a:t>
            </a:r>
          </a:p>
          <a:p>
            <a:r>
              <a:rPr lang="en-GB" sz="2200" dirty="0">
                <a:solidFill>
                  <a:schemeClr val="tx1">
                    <a:lumMod val="65000"/>
                    <a:lumOff val="35000"/>
                  </a:schemeClr>
                </a:solidFill>
              </a:rPr>
              <a:t>Visit a friend or family member who needs support or company</a:t>
            </a:r>
          </a:p>
          <a:p>
            <a:r>
              <a:rPr lang="en-GB" sz="2200" dirty="0">
                <a:solidFill>
                  <a:schemeClr val="tx1">
                    <a:lumMod val="65000"/>
                    <a:lumOff val="35000"/>
                  </a:schemeClr>
                </a:solidFill>
              </a:rPr>
              <a:t>Make the most of technology to stay in touch with friends and family. Video-chat apps like Skype and FaceTime are useful, especially if you live far apart</a:t>
            </a:r>
          </a:p>
          <a:p>
            <a:endParaRPr lang="en-GB" dirty="0"/>
          </a:p>
        </p:txBody>
      </p:sp>
    </p:spTree>
    <p:extLst>
      <p:ext uri="{BB962C8B-B14F-4D97-AF65-F5344CB8AC3E}">
        <p14:creationId xmlns:p14="http://schemas.microsoft.com/office/powerpoint/2010/main" val="4026115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20047-9347-437C-BCCC-6DB8CCD1A62C}"/>
              </a:ext>
            </a:extLst>
          </p:cNvPr>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GB" dirty="0"/>
              <a:t>4. Stay connected </a:t>
            </a:r>
          </a:p>
        </p:txBody>
      </p:sp>
      <p:sp>
        <p:nvSpPr>
          <p:cNvPr id="3" name="Content Placeholder 2">
            <a:extLst>
              <a:ext uri="{FF2B5EF4-FFF2-40B4-BE49-F238E27FC236}">
                <a16:creationId xmlns:a16="http://schemas.microsoft.com/office/drawing/2014/main" id="{3633FBFF-6526-4787-8B5C-B77649E2FA16}"/>
              </a:ext>
            </a:extLst>
          </p:cNvPr>
          <p:cNvSpPr>
            <a:spLocks noGrp="1"/>
          </p:cNvSpPr>
          <p:nvPr>
            <p:ph idx="1"/>
          </p:nvPr>
        </p:nvSpPr>
        <p:spPr>
          <a:xfrm>
            <a:off x="814387" y="2103120"/>
            <a:ext cx="10563225" cy="4112286"/>
          </a:xfrm>
        </p:spPr>
        <p:txBody>
          <a:bodyPr>
            <a:normAutofit fontScale="92500" lnSpcReduction="20000"/>
          </a:bodyPr>
          <a:lstStyle/>
          <a:p>
            <a:pPr algn="ctr"/>
            <a:r>
              <a:rPr lang="en-GB" sz="2400" dirty="0"/>
              <a:t>Abu Huraira reported: The Messenger of Allah, peace and blessings be upon him, said, “A Muslim has five rights over another Muslim: to return the greeting of peace, to visit him when he is sick, to follow his funeral procession, to answer his invitation, and to respond to his sneeze.”</a:t>
            </a:r>
          </a:p>
          <a:p>
            <a:pPr algn="ctr"/>
            <a:endParaRPr lang="en-GB" sz="2400" dirty="0"/>
          </a:p>
          <a:p>
            <a:pPr marL="0" indent="0" algn="ctr">
              <a:buNone/>
            </a:pPr>
            <a:endParaRPr lang="en-GB" sz="2400" dirty="0"/>
          </a:p>
          <a:p>
            <a:pPr marL="0" indent="0" algn="ctr">
              <a:buNone/>
            </a:pPr>
            <a:r>
              <a:rPr lang="ar-SA" sz="2400" b="1" dirty="0"/>
              <a:t> لَا يَدْخُلُ الْجَنَّةَ قَاطِعٌ</a:t>
            </a:r>
            <a:endParaRPr lang="en-GB" sz="2400" dirty="0"/>
          </a:p>
          <a:p>
            <a:pPr algn="ctr" fontAlgn="base"/>
            <a:r>
              <a:rPr lang="en-GB" sz="2400" dirty="0"/>
              <a:t> The Messenger of Allah, peace and blessings be upon him, said, </a:t>
            </a:r>
          </a:p>
          <a:p>
            <a:pPr marL="0" indent="0" algn="ctr" fontAlgn="base">
              <a:buNone/>
            </a:pPr>
            <a:r>
              <a:rPr lang="en-GB" sz="2400" dirty="0"/>
              <a:t>“</a:t>
            </a:r>
            <a:r>
              <a:rPr lang="en-GB" sz="2400" b="1" dirty="0"/>
              <a:t>The one who severs his family ties will not enter Paradise</a:t>
            </a:r>
            <a:r>
              <a:rPr lang="en-GB" sz="2400" dirty="0"/>
              <a:t>.”</a:t>
            </a:r>
          </a:p>
          <a:p>
            <a:pPr marL="0" indent="0" algn="ctr" fontAlgn="base">
              <a:buNone/>
            </a:pPr>
            <a:r>
              <a:rPr lang="en-GB" sz="2400" dirty="0"/>
              <a:t> (</a:t>
            </a:r>
            <a:r>
              <a:rPr lang="en-GB" sz="2400" dirty="0" err="1"/>
              <a:t>Ṣaḥīh</a:t>
            </a:r>
            <a:r>
              <a:rPr lang="en-GB" sz="2400" dirty="0"/>
              <a:t>̣ </a:t>
            </a:r>
            <a:r>
              <a:rPr lang="en-GB" sz="2400" dirty="0" err="1"/>
              <a:t>al-Bukhāri</a:t>
            </a:r>
            <a:r>
              <a:rPr lang="en-GB" sz="2400" dirty="0"/>
              <a:t>̄ and </a:t>
            </a:r>
            <a:r>
              <a:rPr lang="en-GB" sz="2400" dirty="0" err="1"/>
              <a:t>Ṣaḥīh</a:t>
            </a:r>
            <a:r>
              <a:rPr lang="en-GB" sz="2400" dirty="0"/>
              <a:t>̣ Muslim)</a:t>
            </a:r>
          </a:p>
          <a:p>
            <a:endParaRPr lang="en-GB" dirty="0"/>
          </a:p>
        </p:txBody>
      </p:sp>
    </p:spTree>
    <p:extLst>
      <p:ext uri="{BB962C8B-B14F-4D97-AF65-F5344CB8AC3E}">
        <p14:creationId xmlns:p14="http://schemas.microsoft.com/office/powerpoint/2010/main" val="2787368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CE10-981B-4005-95DC-F3C20DE4EB59}"/>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GB" dirty="0"/>
              <a:t>5. Mindfulness  </a:t>
            </a:r>
          </a:p>
        </p:txBody>
      </p:sp>
      <p:sp>
        <p:nvSpPr>
          <p:cNvPr id="3" name="Content Placeholder 2">
            <a:extLst>
              <a:ext uri="{FF2B5EF4-FFF2-40B4-BE49-F238E27FC236}">
                <a16:creationId xmlns:a16="http://schemas.microsoft.com/office/drawing/2014/main" id="{306480E7-643A-453B-A79A-147099030AA0}"/>
              </a:ext>
            </a:extLst>
          </p:cNvPr>
          <p:cNvSpPr>
            <a:spLocks noGrp="1"/>
          </p:cNvSpPr>
          <p:nvPr>
            <p:ph idx="1"/>
          </p:nvPr>
        </p:nvSpPr>
        <p:spPr/>
        <p:txBody>
          <a:bodyPr/>
          <a:lstStyle/>
          <a:p>
            <a:pPr algn="ctr"/>
            <a:r>
              <a:rPr lang="en-GB" sz="2400" dirty="0"/>
              <a:t>Paying more attention to the present moment can improve our mental wellbeing. This includes our thoughts and feelings, our body and the world around us.</a:t>
            </a:r>
          </a:p>
          <a:p>
            <a:pPr marL="0" indent="0" algn="ctr">
              <a:buNone/>
            </a:pPr>
            <a:endParaRPr lang="en-GB" sz="2400" dirty="0"/>
          </a:p>
          <a:p>
            <a:pPr algn="ctr"/>
            <a:r>
              <a:rPr lang="en-GB" sz="2400" dirty="0"/>
              <a:t>Some people call this awareness "mindfulness". Mindfulness can help us enjoy life more and understand ourselves better. It can positively change the way we feel about life and how we approach challenges.</a:t>
            </a:r>
          </a:p>
        </p:txBody>
      </p:sp>
    </p:spTree>
    <p:extLst>
      <p:ext uri="{BB962C8B-B14F-4D97-AF65-F5344CB8AC3E}">
        <p14:creationId xmlns:p14="http://schemas.microsoft.com/office/powerpoint/2010/main" val="4018017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F494-BA10-4982-B570-4320CD29CDF6}"/>
              </a:ext>
            </a:extLst>
          </p:cNvPr>
          <p:cNvSpPr>
            <a:spLocks noGrp="1"/>
          </p:cNvSpPr>
          <p:nvPr>
            <p:ph type="title"/>
          </p:nvPr>
        </p:nvSpPr>
        <p:spPr/>
        <p:txBody>
          <a:bodyPr/>
          <a:lstStyle/>
          <a:p>
            <a:r>
              <a:rPr lang="en-GB" dirty="0"/>
              <a:t>Mindfulness exercise – Raisin </a:t>
            </a:r>
          </a:p>
        </p:txBody>
      </p:sp>
      <p:sp>
        <p:nvSpPr>
          <p:cNvPr id="3" name="Content Placeholder 2">
            <a:extLst>
              <a:ext uri="{FF2B5EF4-FFF2-40B4-BE49-F238E27FC236}">
                <a16:creationId xmlns:a16="http://schemas.microsoft.com/office/drawing/2014/main" id="{8DA3E15D-4B29-4193-A278-D22F4719547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83552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286D9-A93B-40C0-AB64-949E66FFC281}"/>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GB" dirty="0"/>
              <a:t>5. Mindfulness</a:t>
            </a:r>
          </a:p>
        </p:txBody>
      </p:sp>
      <p:sp>
        <p:nvSpPr>
          <p:cNvPr id="3" name="Content Placeholder 2">
            <a:extLst>
              <a:ext uri="{FF2B5EF4-FFF2-40B4-BE49-F238E27FC236}">
                <a16:creationId xmlns:a16="http://schemas.microsoft.com/office/drawing/2014/main" id="{BA64FA05-A2C7-4607-8B6E-545749550968}"/>
              </a:ext>
            </a:extLst>
          </p:cNvPr>
          <p:cNvSpPr>
            <a:spLocks noGrp="1"/>
          </p:cNvSpPr>
          <p:nvPr>
            <p:ph idx="1"/>
          </p:nvPr>
        </p:nvSpPr>
        <p:spPr>
          <a:xfrm>
            <a:off x="1066800" y="2103120"/>
            <a:ext cx="10058400" cy="2811780"/>
          </a:xfrm>
        </p:spPr>
        <p:txBody>
          <a:bodyPr/>
          <a:lstStyle/>
          <a:p>
            <a:pPr algn="ctr"/>
            <a:r>
              <a:rPr lang="en-GB" sz="2400" dirty="0"/>
              <a:t>As the Prophet </a:t>
            </a:r>
            <a:r>
              <a:rPr lang="ar-SA" sz="2400" dirty="0"/>
              <a:t>ﷺ </a:t>
            </a:r>
            <a:r>
              <a:rPr lang="en-GB" sz="2400" dirty="0"/>
              <a:t> defined in the famous </a:t>
            </a:r>
            <a:r>
              <a:rPr lang="en-GB" sz="2400" i="1" dirty="0"/>
              <a:t>hadith</a:t>
            </a:r>
            <a:r>
              <a:rPr lang="en-GB" sz="2400" dirty="0"/>
              <a:t> of Gabriel, spiritual excellence is “to worship Allah as if you see Him, for if you do not see Him, He certainly sees you.” (Al Bukhari) </a:t>
            </a:r>
          </a:p>
          <a:p>
            <a:pPr marL="0" indent="0" algn="ctr">
              <a:buNone/>
            </a:pPr>
            <a:endParaRPr lang="en-GB" dirty="0"/>
          </a:p>
          <a:p>
            <a:pPr algn="ctr"/>
            <a:r>
              <a:rPr lang="en-GB" sz="2000" b="1" dirty="0"/>
              <a:t>As Muslims, when and where do we practise mindfulness? </a:t>
            </a:r>
          </a:p>
        </p:txBody>
      </p:sp>
    </p:spTree>
    <p:extLst>
      <p:ext uri="{BB962C8B-B14F-4D97-AF65-F5344CB8AC3E}">
        <p14:creationId xmlns:p14="http://schemas.microsoft.com/office/powerpoint/2010/main" val="739196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EB12B-D06E-4D12-9844-4F3901C29D29}"/>
              </a:ext>
            </a:extLst>
          </p:cNvPr>
          <p:cNvSpPr>
            <a:spLocks noGrp="1"/>
          </p:cNvSpPr>
          <p:nvPr>
            <p:ph type="title"/>
          </p:nvPr>
        </p:nvSpPr>
        <p:spPr/>
        <p:txBody>
          <a:bodyPr/>
          <a:lstStyle/>
          <a:p>
            <a:r>
              <a:rPr lang="en-GB" dirty="0"/>
              <a:t>Salah – Ultimate mindfulness </a:t>
            </a:r>
          </a:p>
        </p:txBody>
      </p:sp>
      <p:sp>
        <p:nvSpPr>
          <p:cNvPr id="3" name="Content Placeholder 2">
            <a:extLst>
              <a:ext uri="{FF2B5EF4-FFF2-40B4-BE49-F238E27FC236}">
                <a16:creationId xmlns:a16="http://schemas.microsoft.com/office/drawing/2014/main" id="{B1040129-09E2-44C7-AE9D-53060D129AEC}"/>
              </a:ext>
            </a:extLst>
          </p:cNvPr>
          <p:cNvSpPr>
            <a:spLocks noGrp="1"/>
          </p:cNvSpPr>
          <p:nvPr>
            <p:ph idx="1"/>
          </p:nvPr>
        </p:nvSpPr>
        <p:spPr>
          <a:xfrm>
            <a:off x="828675" y="2771775"/>
            <a:ext cx="10544175" cy="3443631"/>
          </a:xfrm>
        </p:spPr>
        <p:txBody>
          <a:bodyPr>
            <a:normAutofit/>
          </a:bodyPr>
          <a:lstStyle/>
          <a:p>
            <a:pPr marL="0" indent="0" algn="ctr">
              <a:buNone/>
            </a:pPr>
            <a:r>
              <a:rPr lang="en-GB" sz="1800" b="1" dirty="0"/>
              <a:t>Be ever mindful of prayers, especially the middle prayer; and stand before Allah in total devotion” ( 2:238)</a:t>
            </a:r>
          </a:p>
          <a:p>
            <a:r>
              <a:rPr lang="en-GB" sz="1800" dirty="0"/>
              <a:t>Mindful regarding its times   </a:t>
            </a:r>
          </a:p>
          <a:p>
            <a:r>
              <a:rPr lang="en-GB" sz="1800" dirty="0"/>
              <a:t>Mindful regarding what we are reciting in Prayer </a:t>
            </a:r>
          </a:p>
          <a:p>
            <a:r>
              <a:rPr lang="en-GB" sz="1800" dirty="0"/>
              <a:t>Mindful of our concentration in prayer – </a:t>
            </a:r>
            <a:r>
              <a:rPr lang="en-GB" sz="1800" dirty="0" err="1"/>
              <a:t>Khushoo</a:t>
            </a:r>
            <a:r>
              <a:rPr lang="en-GB" sz="1800" dirty="0"/>
              <a:t> </a:t>
            </a:r>
          </a:p>
          <a:p>
            <a:r>
              <a:rPr lang="en-GB" sz="1800" dirty="0"/>
              <a:t>Mindful of our state of purity </a:t>
            </a:r>
          </a:p>
          <a:p>
            <a:r>
              <a:rPr lang="en-GB" sz="1800" dirty="0"/>
              <a:t>Mindful of our actions </a:t>
            </a:r>
          </a:p>
          <a:p>
            <a:r>
              <a:rPr lang="en-GB" sz="1800" dirty="0"/>
              <a:t>Mindful in our </a:t>
            </a:r>
            <a:r>
              <a:rPr lang="en-GB" sz="1800" dirty="0" err="1"/>
              <a:t>Dua</a:t>
            </a:r>
            <a:r>
              <a:rPr lang="en-GB" sz="1800" dirty="0"/>
              <a:t> </a:t>
            </a:r>
          </a:p>
        </p:txBody>
      </p:sp>
      <p:pic>
        <p:nvPicPr>
          <p:cNvPr id="6146" name="Picture 2">
            <a:extLst>
              <a:ext uri="{FF2B5EF4-FFF2-40B4-BE49-F238E27FC236}">
                <a16:creationId xmlns:a16="http://schemas.microsoft.com/office/drawing/2014/main" id="{7D6AEC7E-4D3C-40EB-B940-130CA626C7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736" y="1766888"/>
            <a:ext cx="8935764" cy="100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243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1F5F-E578-4853-BAE8-10C2675316D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A194A78-EBCF-4443-BB44-687E3B26F74B}"/>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490DF9D-2FDB-46EC-B714-AC61B53FD0F2}"/>
              </a:ext>
            </a:extLst>
          </p:cNvPr>
          <p:cNvPicPr>
            <a:picLocks noChangeAspect="1"/>
          </p:cNvPicPr>
          <p:nvPr/>
        </p:nvPicPr>
        <p:blipFill rotWithShape="1">
          <a:blip r:embed="rId2"/>
          <a:srcRect r="1830" b="22658"/>
          <a:stretch/>
        </p:blipFill>
        <p:spPr>
          <a:xfrm>
            <a:off x="828675" y="1016212"/>
            <a:ext cx="10201274" cy="4520775"/>
          </a:xfrm>
          <a:prstGeom prst="rect">
            <a:avLst/>
          </a:prstGeom>
        </p:spPr>
      </p:pic>
    </p:spTree>
    <p:extLst>
      <p:ext uri="{BB962C8B-B14F-4D97-AF65-F5344CB8AC3E}">
        <p14:creationId xmlns:p14="http://schemas.microsoft.com/office/powerpoint/2010/main" val="3314199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E5AC6-383F-46D5-B0B6-25F072D0796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C6D8031-72EA-42FD-8B03-0806C75F51A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4D01DEF-E4F9-4D14-A61D-CB1520DC28D9}"/>
              </a:ext>
            </a:extLst>
          </p:cNvPr>
          <p:cNvPicPr>
            <a:picLocks noChangeAspect="1"/>
          </p:cNvPicPr>
          <p:nvPr/>
        </p:nvPicPr>
        <p:blipFill rotWithShape="1">
          <a:blip r:embed="rId2"/>
          <a:srcRect r="2334" b="9987"/>
          <a:stretch/>
        </p:blipFill>
        <p:spPr>
          <a:xfrm>
            <a:off x="1900237" y="342105"/>
            <a:ext cx="8391525" cy="5787576"/>
          </a:xfrm>
          <a:prstGeom prst="rect">
            <a:avLst/>
          </a:prstGeom>
        </p:spPr>
      </p:pic>
    </p:spTree>
    <p:extLst>
      <p:ext uri="{BB962C8B-B14F-4D97-AF65-F5344CB8AC3E}">
        <p14:creationId xmlns:p14="http://schemas.microsoft.com/office/powerpoint/2010/main" val="1661895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FD6B-B58F-4B9D-B85F-EE196AAD3F39}"/>
              </a:ext>
            </a:extLst>
          </p:cNvPr>
          <p:cNvSpPr>
            <a:spLocks noGrp="1"/>
          </p:cNvSpPr>
          <p:nvPr>
            <p:ph type="title"/>
          </p:nvPr>
        </p:nvSpPr>
        <p:spPr/>
        <p:txBody>
          <a:bodyPr/>
          <a:lstStyle/>
          <a:p>
            <a:r>
              <a:rPr lang="en-GB" dirty="0"/>
              <a:t>NHS – 5 steps to reach Mental Wellbeing </a:t>
            </a:r>
          </a:p>
        </p:txBody>
      </p:sp>
      <p:sp>
        <p:nvSpPr>
          <p:cNvPr id="3" name="Content Placeholder 2">
            <a:extLst>
              <a:ext uri="{FF2B5EF4-FFF2-40B4-BE49-F238E27FC236}">
                <a16:creationId xmlns:a16="http://schemas.microsoft.com/office/drawing/2014/main" id="{A13B5E1D-1BCE-4283-9156-51F873692065}"/>
              </a:ext>
            </a:extLst>
          </p:cNvPr>
          <p:cNvSpPr>
            <a:spLocks noGrp="1"/>
          </p:cNvSpPr>
          <p:nvPr>
            <p:ph idx="1"/>
          </p:nvPr>
        </p:nvSpPr>
        <p:spPr/>
        <p:txBody>
          <a:bodyPr/>
          <a:lstStyle/>
          <a:p>
            <a:endParaRPr lang="en-GB"/>
          </a:p>
        </p:txBody>
      </p:sp>
      <p:pic>
        <p:nvPicPr>
          <p:cNvPr id="3074" name="Picture 2" descr="Image result for wellbeing">
            <a:extLst>
              <a:ext uri="{FF2B5EF4-FFF2-40B4-BE49-F238E27FC236}">
                <a16:creationId xmlns:a16="http://schemas.microsoft.com/office/drawing/2014/main" id="{4386F710-9F6A-42D3-9CBB-EE6F0DFE7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6074" y="1577599"/>
            <a:ext cx="6667501" cy="4999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886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92E9E5-79AF-4029-8FCA-9C327D54FD8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59927E4-E194-47BE-91C2-B87D50CF51DB}">
  <ds:schemaRefs>
    <ds:schemaRef ds:uri="http://schemas.microsoft.com/sharepoint/v3/contenttype/forms"/>
  </ds:schemaRefs>
</ds:datastoreItem>
</file>

<file path=customXml/itemProps3.xml><?xml version="1.0" encoding="utf-8"?>
<ds:datastoreItem xmlns:ds="http://schemas.openxmlformats.org/officeDocument/2006/customXml" ds:itemID="{E34A532A-EA0D-41F9-B458-AF9358EF2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{542D0E19-9782-410C-8DB6-D64C7E743D72}tf56410444</Template>
  <TotalTime>0</TotalTime>
  <Words>1058</Words>
  <Application>Microsoft Office PowerPoint</Application>
  <PresentationFormat>Widescreen</PresentationFormat>
  <Paragraphs>80</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Avenir Next LT Pro</vt:lpstr>
      <vt:lpstr>Avenir Next LT Pro Light</vt:lpstr>
      <vt:lpstr>Calibri</vt:lpstr>
      <vt:lpstr>Garamond</vt:lpstr>
      <vt:lpstr>SavonVTI</vt:lpstr>
      <vt:lpstr>Wellbeing – The middle path </vt:lpstr>
      <vt:lpstr>The Middle path </vt:lpstr>
      <vt:lpstr>PowerPoint Presentation</vt:lpstr>
      <vt:lpstr>Can you give any examples </vt:lpstr>
      <vt:lpstr>NHS – 5 steps to reach Mental Wellbeing </vt:lpstr>
      <vt:lpstr>1. Keep learning </vt:lpstr>
      <vt:lpstr>1. Keep learning </vt:lpstr>
      <vt:lpstr>Which one are we ???</vt:lpstr>
      <vt:lpstr>1. Keep learning  </vt:lpstr>
      <vt:lpstr>2. Be active  </vt:lpstr>
      <vt:lpstr>2. Be active</vt:lpstr>
      <vt:lpstr>3. Give to others</vt:lpstr>
      <vt:lpstr>3. Give to others</vt:lpstr>
      <vt:lpstr>4. Stay connected </vt:lpstr>
      <vt:lpstr>4. Stay connected </vt:lpstr>
      <vt:lpstr>5. Mindfulness  </vt:lpstr>
      <vt:lpstr>Mindfulness exercise – Raisin </vt:lpstr>
      <vt:lpstr>5. Mindfulness</vt:lpstr>
      <vt:lpstr>Salah – Ultimate mindfulness </vt:lpstr>
      <vt:lpstr>PowerPoint Presentation</vt:lpstr>
      <vt:lpstr>PowerPoint Presentation</vt:lpstr>
      <vt:lpstr>NHS – 5 steps to reach Mental Wellbeing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2020-02-28T18:06:37Z</dcterms:created>
  <dcterms:modified xsi:type="dcterms:W3CDTF">2020-03-01T10:04:55Z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