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4"/>
  </p:sldMasterIdLst>
  <p:notesMasterIdLst>
    <p:notesMasterId r:id="rId27"/>
  </p:notesMasterIdLst>
  <p:sldIdLst>
    <p:sldId id="308" r:id="rId5"/>
    <p:sldId id="335" r:id="rId6"/>
    <p:sldId id="296" r:id="rId7"/>
    <p:sldId id="324" r:id="rId8"/>
    <p:sldId id="326" r:id="rId9"/>
    <p:sldId id="256" r:id="rId10"/>
    <p:sldId id="260" r:id="rId11"/>
    <p:sldId id="325" r:id="rId12"/>
    <p:sldId id="261" r:id="rId13"/>
    <p:sldId id="265" r:id="rId14"/>
    <p:sldId id="322" r:id="rId15"/>
    <p:sldId id="264" r:id="rId16"/>
    <p:sldId id="263" r:id="rId17"/>
    <p:sldId id="327" r:id="rId18"/>
    <p:sldId id="329" r:id="rId19"/>
    <p:sldId id="270" r:id="rId20"/>
    <p:sldId id="312" r:id="rId21"/>
    <p:sldId id="330" r:id="rId22"/>
    <p:sldId id="331" r:id="rId23"/>
    <p:sldId id="333" r:id="rId24"/>
    <p:sldId id="305" r:id="rId25"/>
    <p:sldId id="334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67" d="100"/>
          <a:sy n="67" d="100"/>
        </p:scale>
        <p:origin x="6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587E29-5023-44C4-8530-FC1EA10DA623}" type="doc">
      <dgm:prSet loTypeId="urn:diagrams.loki3.com/VaryingWidthList" loCatId="list" qsTypeId="urn:microsoft.com/office/officeart/2005/8/quickstyle/simple1" qsCatId="simple" csTypeId="urn:microsoft.com/office/officeart/2005/8/colors/colorful1" csCatId="colorful" phldr="1"/>
      <dgm:spPr/>
    </dgm:pt>
    <dgm:pt modelId="{E0709592-BE6A-47D8-85B1-480125CDA5FC}">
      <dgm:prSet phldrT="[Text]"/>
      <dgm:spPr/>
      <dgm:t>
        <a:bodyPr/>
        <a:lstStyle/>
        <a:p>
          <a:r>
            <a:rPr lang="en-GB" dirty="0"/>
            <a:t>Self–Discipline </a:t>
          </a:r>
        </a:p>
      </dgm:t>
    </dgm:pt>
    <dgm:pt modelId="{C1D22046-5E34-454D-9FF3-69AE5186FA16}" type="parTrans" cxnId="{730C7B1C-9F73-47AA-92F9-2B6A32E458B6}">
      <dgm:prSet/>
      <dgm:spPr/>
      <dgm:t>
        <a:bodyPr/>
        <a:lstStyle/>
        <a:p>
          <a:endParaRPr lang="en-GB"/>
        </a:p>
      </dgm:t>
    </dgm:pt>
    <dgm:pt modelId="{C0DA9E20-44AF-4EBB-A157-B414A006A68B}" type="sibTrans" cxnId="{730C7B1C-9F73-47AA-92F9-2B6A32E458B6}">
      <dgm:prSet/>
      <dgm:spPr/>
      <dgm:t>
        <a:bodyPr/>
        <a:lstStyle/>
        <a:p>
          <a:endParaRPr lang="en-GB"/>
        </a:p>
      </dgm:t>
    </dgm:pt>
    <dgm:pt modelId="{C85BB929-4EAF-4204-BA88-DC9D8D85269A}">
      <dgm:prSet/>
      <dgm:spPr/>
      <dgm:t>
        <a:bodyPr/>
        <a:lstStyle/>
        <a:p>
          <a:r>
            <a:rPr lang="en-GB" dirty="0"/>
            <a:t>Be your own cheerleader </a:t>
          </a:r>
        </a:p>
      </dgm:t>
    </dgm:pt>
    <dgm:pt modelId="{13C905B6-6ACA-4B80-9039-98F23E9ED564}" type="parTrans" cxnId="{A5DBAE20-E532-4D45-B0E0-4237FA56DE36}">
      <dgm:prSet/>
      <dgm:spPr/>
      <dgm:t>
        <a:bodyPr/>
        <a:lstStyle/>
        <a:p>
          <a:endParaRPr lang="en-GB"/>
        </a:p>
      </dgm:t>
    </dgm:pt>
    <dgm:pt modelId="{90344A32-A2E8-4BED-8421-568F7709CEC0}" type="sibTrans" cxnId="{A5DBAE20-E532-4D45-B0E0-4237FA56DE36}">
      <dgm:prSet/>
      <dgm:spPr/>
      <dgm:t>
        <a:bodyPr/>
        <a:lstStyle/>
        <a:p>
          <a:endParaRPr lang="en-GB"/>
        </a:p>
      </dgm:t>
    </dgm:pt>
    <dgm:pt modelId="{8591F1DD-4F57-4DEB-823E-8B5F68D1C55B}">
      <dgm:prSet/>
      <dgm:spPr/>
      <dgm:t>
        <a:bodyPr/>
        <a:lstStyle/>
        <a:p>
          <a:r>
            <a:rPr lang="en-GB" dirty="0" err="1"/>
            <a:t>Du'a</a:t>
          </a:r>
          <a:endParaRPr lang="en-GB" dirty="0"/>
        </a:p>
      </dgm:t>
    </dgm:pt>
    <dgm:pt modelId="{46E626E6-50B4-43C9-A461-A6892617E071}" type="parTrans" cxnId="{AAEABCF6-C14A-4A84-ACED-C83607A01ECB}">
      <dgm:prSet/>
      <dgm:spPr/>
      <dgm:t>
        <a:bodyPr/>
        <a:lstStyle/>
        <a:p>
          <a:endParaRPr lang="en-GB"/>
        </a:p>
      </dgm:t>
    </dgm:pt>
    <dgm:pt modelId="{157AD6CA-8AD0-45A1-8894-879EDCAFC486}" type="sibTrans" cxnId="{AAEABCF6-C14A-4A84-ACED-C83607A01ECB}">
      <dgm:prSet/>
      <dgm:spPr/>
      <dgm:t>
        <a:bodyPr/>
        <a:lstStyle/>
        <a:p>
          <a:endParaRPr lang="en-GB"/>
        </a:p>
      </dgm:t>
    </dgm:pt>
    <dgm:pt modelId="{37E1BDBB-7ECE-4BC4-B5CB-43BD8DDA6BA7}">
      <dgm:prSet/>
      <dgm:spPr/>
      <dgm:t>
        <a:bodyPr/>
        <a:lstStyle/>
        <a:p>
          <a:r>
            <a:rPr lang="en-GB" dirty="0"/>
            <a:t>Eat the frog  </a:t>
          </a:r>
        </a:p>
      </dgm:t>
    </dgm:pt>
    <dgm:pt modelId="{9F7D1A5E-D07D-4CDD-BB9B-B606D7245AF0}" type="parTrans" cxnId="{B92AC196-C9EF-4C8F-9789-FA8C80C82026}">
      <dgm:prSet/>
      <dgm:spPr/>
      <dgm:t>
        <a:bodyPr/>
        <a:lstStyle/>
        <a:p>
          <a:endParaRPr lang="en-GB"/>
        </a:p>
      </dgm:t>
    </dgm:pt>
    <dgm:pt modelId="{BAF09EAB-FAC8-410E-8BEF-0DF56B108F5A}" type="sibTrans" cxnId="{B92AC196-C9EF-4C8F-9789-FA8C80C82026}">
      <dgm:prSet/>
      <dgm:spPr/>
      <dgm:t>
        <a:bodyPr/>
        <a:lstStyle/>
        <a:p>
          <a:endParaRPr lang="en-GB"/>
        </a:p>
      </dgm:t>
    </dgm:pt>
    <dgm:pt modelId="{93393322-6061-4D93-8300-B1601D1739B9}" type="pres">
      <dgm:prSet presAssocID="{2B587E29-5023-44C4-8530-FC1EA10DA623}" presName="Name0" presStyleCnt="0">
        <dgm:presLayoutVars>
          <dgm:resizeHandles/>
        </dgm:presLayoutVars>
      </dgm:prSet>
      <dgm:spPr/>
    </dgm:pt>
    <dgm:pt modelId="{E4220153-ED66-4646-ACED-4F32E1717659}" type="pres">
      <dgm:prSet presAssocID="{37E1BDBB-7ECE-4BC4-B5CB-43BD8DDA6BA7}" presName="text" presStyleLbl="node1" presStyleIdx="0" presStyleCnt="4">
        <dgm:presLayoutVars>
          <dgm:bulletEnabled val="1"/>
        </dgm:presLayoutVars>
      </dgm:prSet>
      <dgm:spPr/>
    </dgm:pt>
    <dgm:pt modelId="{1FF2FA2E-87F8-4824-B825-F9DAF5057D78}" type="pres">
      <dgm:prSet presAssocID="{BAF09EAB-FAC8-410E-8BEF-0DF56B108F5A}" presName="space" presStyleCnt="0"/>
      <dgm:spPr/>
    </dgm:pt>
    <dgm:pt modelId="{E4162A69-C481-4833-AE1E-28B327531337}" type="pres">
      <dgm:prSet presAssocID="{E0709592-BE6A-47D8-85B1-480125CDA5FC}" presName="text" presStyleLbl="node1" presStyleIdx="1" presStyleCnt="4">
        <dgm:presLayoutVars>
          <dgm:bulletEnabled val="1"/>
        </dgm:presLayoutVars>
      </dgm:prSet>
      <dgm:spPr/>
    </dgm:pt>
    <dgm:pt modelId="{D68840E3-03E8-430D-A310-5085A4DCA19F}" type="pres">
      <dgm:prSet presAssocID="{C0DA9E20-44AF-4EBB-A157-B414A006A68B}" presName="space" presStyleCnt="0"/>
      <dgm:spPr/>
    </dgm:pt>
    <dgm:pt modelId="{B600816E-E400-4E11-A1C6-8D57F911A51B}" type="pres">
      <dgm:prSet presAssocID="{C85BB929-4EAF-4204-BA88-DC9D8D85269A}" presName="text" presStyleLbl="node1" presStyleIdx="2" presStyleCnt="4">
        <dgm:presLayoutVars>
          <dgm:bulletEnabled val="1"/>
        </dgm:presLayoutVars>
      </dgm:prSet>
      <dgm:spPr/>
    </dgm:pt>
    <dgm:pt modelId="{284AA8A9-5B77-4988-B42A-F3386EE29300}" type="pres">
      <dgm:prSet presAssocID="{90344A32-A2E8-4BED-8421-568F7709CEC0}" presName="space" presStyleCnt="0"/>
      <dgm:spPr/>
    </dgm:pt>
    <dgm:pt modelId="{ABFB5E89-C1DA-4FBD-8F38-DA5D3D705AC9}" type="pres">
      <dgm:prSet presAssocID="{8591F1DD-4F57-4DEB-823E-8B5F68D1C55B}" presName="text" presStyleLbl="node1" presStyleIdx="3" presStyleCnt="4">
        <dgm:presLayoutVars>
          <dgm:bulletEnabled val="1"/>
        </dgm:presLayoutVars>
      </dgm:prSet>
      <dgm:spPr/>
    </dgm:pt>
  </dgm:ptLst>
  <dgm:cxnLst>
    <dgm:cxn modelId="{45462F13-7D8C-424F-BD6B-0895A482FA69}" type="presOf" srcId="{2B587E29-5023-44C4-8530-FC1EA10DA623}" destId="{93393322-6061-4D93-8300-B1601D1739B9}" srcOrd="0" destOrd="0" presId="urn:diagrams.loki3.com/VaryingWidthList"/>
    <dgm:cxn modelId="{730C7B1C-9F73-47AA-92F9-2B6A32E458B6}" srcId="{2B587E29-5023-44C4-8530-FC1EA10DA623}" destId="{E0709592-BE6A-47D8-85B1-480125CDA5FC}" srcOrd="1" destOrd="0" parTransId="{C1D22046-5E34-454D-9FF3-69AE5186FA16}" sibTransId="{C0DA9E20-44AF-4EBB-A157-B414A006A68B}"/>
    <dgm:cxn modelId="{A5DBAE20-E532-4D45-B0E0-4237FA56DE36}" srcId="{2B587E29-5023-44C4-8530-FC1EA10DA623}" destId="{C85BB929-4EAF-4204-BA88-DC9D8D85269A}" srcOrd="2" destOrd="0" parTransId="{13C905B6-6ACA-4B80-9039-98F23E9ED564}" sibTransId="{90344A32-A2E8-4BED-8421-568F7709CEC0}"/>
    <dgm:cxn modelId="{220F2C7E-918E-4945-84FD-9759BFD1CFC1}" type="presOf" srcId="{E0709592-BE6A-47D8-85B1-480125CDA5FC}" destId="{E4162A69-C481-4833-AE1E-28B327531337}" srcOrd="0" destOrd="0" presId="urn:diagrams.loki3.com/VaryingWidthList"/>
    <dgm:cxn modelId="{B92AC196-C9EF-4C8F-9789-FA8C80C82026}" srcId="{2B587E29-5023-44C4-8530-FC1EA10DA623}" destId="{37E1BDBB-7ECE-4BC4-B5CB-43BD8DDA6BA7}" srcOrd="0" destOrd="0" parTransId="{9F7D1A5E-D07D-4CDD-BB9B-B606D7245AF0}" sibTransId="{BAF09EAB-FAC8-410E-8BEF-0DF56B108F5A}"/>
    <dgm:cxn modelId="{420635C7-F6D4-442A-ACBD-5958C6E1935A}" type="presOf" srcId="{C85BB929-4EAF-4204-BA88-DC9D8D85269A}" destId="{B600816E-E400-4E11-A1C6-8D57F911A51B}" srcOrd="0" destOrd="0" presId="urn:diagrams.loki3.com/VaryingWidthList"/>
    <dgm:cxn modelId="{907D27E6-1F08-4242-B704-7AC2144F1942}" type="presOf" srcId="{8591F1DD-4F57-4DEB-823E-8B5F68D1C55B}" destId="{ABFB5E89-C1DA-4FBD-8F38-DA5D3D705AC9}" srcOrd="0" destOrd="0" presId="urn:diagrams.loki3.com/VaryingWidthList"/>
    <dgm:cxn modelId="{C3F672EC-C890-46DF-A2E1-D1041C5F8D62}" type="presOf" srcId="{37E1BDBB-7ECE-4BC4-B5CB-43BD8DDA6BA7}" destId="{E4220153-ED66-4646-ACED-4F32E1717659}" srcOrd="0" destOrd="0" presId="urn:diagrams.loki3.com/VaryingWidthList"/>
    <dgm:cxn modelId="{AAEABCF6-C14A-4A84-ACED-C83607A01ECB}" srcId="{2B587E29-5023-44C4-8530-FC1EA10DA623}" destId="{8591F1DD-4F57-4DEB-823E-8B5F68D1C55B}" srcOrd="3" destOrd="0" parTransId="{46E626E6-50B4-43C9-A461-A6892617E071}" sibTransId="{157AD6CA-8AD0-45A1-8894-879EDCAFC486}"/>
    <dgm:cxn modelId="{20842188-08A9-46DD-904B-2790499538EF}" type="presParOf" srcId="{93393322-6061-4D93-8300-B1601D1739B9}" destId="{E4220153-ED66-4646-ACED-4F32E1717659}" srcOrd="0" destOrd="0" presId="urn:diagrams.loki3.com/VaryingWidthList"/>
    <dgm:cxn modelId="{60F77901-C773-4B07-849D-784A3E17902E}" type="presParOf" srcId="{93393322-6061-4D93-8300-B1601D1739B9}" destId="{1FF2FA2E-87F8-4824-B825-F9DAF5057D78}" srcOrd="1" destOrd="0" presId="urn:diagrams.loki3.com/VaryingWidthList"/>
    <dgm:cxn modelId="{EEC51E49-1718-4F09-A64C-3E61F4B7716E}" type="presParOf" srcId="{93393322-6061-4D93-8300-B1601D1739B9}" destId="{E4162A69-C481-4833-AE1E-28B327531337}" srcOrd="2" destOrd="0" presId="urn:diagrams.loki3.com/VaryingWidthList"/>
    <dgm:cxn modelId="{22B82C59-12F2-4888-BE9C-EADEA876D546}" type="presParOf" srcId="{93393322-6061-4D93-8300-B1601D1739B9}" destId="{D68840E3-03E8-430D-A310-5085A4DCA19F}" srcOrd="3" destOrd="0" presId="urn:diagrams.loki3.com/VaryingWidthList"/>
    <dgm:cxn modelId="{E3EB9FF2-1D92-4401-BB2F-2A9D28417ADE}" type="presParOf" srcId="{93393322-6061-4D93-8300-B1601D1739B9}" destId="{B600816E-E400-4E11-A1C6-8D57F911A51B}" srcOrd="4" destOrd="0" presId="urn:diagrams.loki3.com/VaryingWidthList"/>
    <dgm:cxn modelId="{1447C5AD-03D7-4254-940D-36F91DC3FE3E}" type="presParOf" srcId="{93393322-6061-4D93-8300-B1601D1739B9}" destId="{284AA8A9-5B77-4988-B42A-F3386EE29300}" srcOrd="5" destOrd="0" presId="urn:diagrams.loki3.com/VaryingWidthList"/>
    <dgm:cxn modelId="{62B15E7D-4DA6-450C-B3B9-647E5E403995}" type="presParOf" srcId="{93393322-6061-4D93-8300-B1601D1739B9}" destId="{ABFB5E89-C1DA-4FBD-8F38-DA5D3D705AC9}" srcOrd="6" destOrd="0" presId="urn:diagrams.loki3.com/VaryingWidth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220153-ED66-4646-ACED-4F32E1717659}">
      <dsp:nvSpPr>
        <dsp:cNvPr id="0" name=""/>
        <dsp:cNvSpPr/>
      </dsp:nvSpPr>
      <dsp:spPr>
        <a:xfrm>
          <a:off x="3592799" y="1840"/>
          <a:ext cx="3330000" cy="88505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840" tIns="116840" rIns="116840" bIns="11684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600" kern="1200" dirty="0"/>
            <a:t>Eat the frog  </a:t>
          </a:r>
        </a:p>
      </dsp:txBody>
      <dsp:txXfrm>
        <a:off x="3592799" y="1840"/>
        <a:ext cx="3330000" cy="885052"/>
      </dsp:txXfrm>
    </dsp:sp>
    <dsp:sp modelId="{E4162A69-C481-4833-AE1E-28B327531337}">
      <dsp:nvSpPr>
        <dsp:cNvPr id="0" name=""/>
        <dsp:cNvSpPr/>
      </dsp:nvSpPr>
      <dsp:spPr>
        <a:xfrm>
          <a:off x="3187799" y="931145"/>
          <a:ext cx="4140000" cy="88505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840" tIns="116840" rIns="116840" bIns="11684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600" kern="1200" dirty="0"/>
            <a:t>Self–Discipline </a:t>
          </a:r>
        </a:p>
      </dsp:txBody>
      <dsp:txXfrm>
        <a:off x="3187799" y="931145"/>
        <a:ext cx="4140000" cy="885052"/>
      </dsp:txXfrm>
    </dsp:sp>
    <dsp:sp modelId="{B600816E-E400-4E11-A1C6-8D57F911A51B}">
      <dsp:nvSpPr>
        <dsp:cNvPr id="0" name=""/>
        <dsp:cNvSpPr/>
      </dsp:nvSpPr>
      <dsp:spPr>
        <a:xfrm>
          <a:off x="1747799" y="1860451"/>
          <a:ext cx="7020000" cy="88505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840" tIns="116840" rIns="116840" bIns="11684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600" kern="1200" dirty="0"/>
            <a:t>Be your own cheerleader </a:t>
          </a:r>
        </a:p>
      </dsp:txBody>
      <dsp:txXfrm>
        <a:off x="1747799" y="1860451"/>
        <a:ext cx="7020000" cy="885052"/>
      </dsp:txXfrm>
    </dsp:sp>
    <dsp:sp modelId="{ABFB5E89-C1DA-4FBD-8F38-DA5D3D705AC9}">
      <dsp:nvSpPr>
        <dsp:cNvPr id="0" name=""/>
        <dsp:cNvSpPr/>
      </dsp:nvSpPr>
      <dsp:spPr>
        <a:xfrm>
          <a:off x="4515299" y="2789756"/>
          <a:ext cx="1485000" cy="88505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840" tIns="116840" rIns="116840" bIns="11684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600" kern="1200" dirty="0" err="1"/>
            <a:t>Du'a</a:t>
          </a:r>
          <a:endParaRPr lang="en-GB" sz="4600" kern="1200" dirty="0"/>
        </a:p>
      </dsp:txBody>
      <dsp:txXfrm>
        <a:off x="4515299" y="2789756"/>
        <a:ext cx="1485000" cy="8850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BAFCCA-BBD3-4B56-B020-AA96A554E94B}" type="datetimeFigureOut">
              <a:rPr lang="en-GB" smtClean="0"/>
              <a:t>22/04/2020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4973AF-7F59-470F-B441-67BEB4F269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8004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Ways to stop</a:t>
            </a:r>
            <a:r>
              <a:rPr lang="en-GB" baseline="0" dirty="0"/>
              <a:t> procrastinating and get more things done faster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FE3961-313B-4560-9456-16FFCDE50F5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15190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 –wil</a:t>
            </a:r>
            <a:r>
              <a:rPr lang="en-GB" baseline="0" dirty="0"/>
              <a:t>l have serious positive or negative </a:t>
            </a:r>
            <a:r>
              <a:rPr lang="en-GB" baseline="0" dirty="0" err="1"/>
              <a:t>consquences</a:t>
            </a:r>
            <a:r>
              <a:rPr lang="en-GB" baseline="0" dirty="0"/>
              <a:t> if you do it or fail to do it </a:t>
            </a:r>
          </a:p>
          <a:p>
            <a:r>
              <a:rPr lang="en-GB" baseline="0" dirty="0"/>
              <a:t>The frogs of your life</a:t>
            </a:r>
          </a:p>
          <a:p>
            <a:r>
              <a:rPr lang="en-GB" baseline="0" dirty="0"/>
              <a:t>B – Mild </a:t>
            </a:r>
            <a:r>
              <a:rPr lang="en-GB" baseline="0" dirty="0" err="1"/>
              <a:t>consquences</a:t>
            </a:r>
            <a:r>
              <a:rPr lang="en-GB" baseline="0" dirty="0"/>
              <a:t>, tadpoles. Never do an B task, when A is left unfinished </a:t>
            </a:r>
          </a:p>
          <a:p>
            <a:r>
              <a:rPr lang="en-GB" baseline="0" dirty="0"/>
              <a:t>Never be distracted by a tadpole when a frog is sitting there waiting to be eaten </a:t>
            </a:r>
          </a:p>
          <a:p>
            <a:r>
              <a:rPr lang="en-GB" baseline="0" dirty="0"/>
              <a:t>C – nice to do, but no </a:t>
            </a:r>
            <a:r>
              <a:rPr lang="en-GB" baseline="0" dirty="0" err="1"/>
              <a:t>conquences</a:t>
            </a:r>
            <a:r>
              <a:rPr lang="en-GB" baseline="0" dirty="0"/>
              <a:t> at all if you do it or not, ##.  </a:t>
            </a:r>
            <a:r>
              <a:rPr lang="en-GB" baseline="0" dirty="0" err="1"/>
              <a:t>Eg</a:t>
            </a:r>
            <a:r>
              <a:rPr lang="en-GB" baseline="0" dirty="0"/>
              <a:t>. Phoning a friend</a:t>
            </a:r>
          </a:p>
          <a:p>
            <a:r>
              <a:rPr lang="en-GB" baseline="0" dirty="0"/>
              <a:t>D – Delegate – free up A task for you </a:t>
            </a:r>
          </a:p>
          <a:p>
            <a:r>
              <a:rPr lang="en-GB" baseline="0" dirty="0"/>
              <a:t>E – get rid of it, it may have been important at one time but no longer is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FE3961-313B-4560-9456-16FFCDE50F55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33880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Your</a:t>
            </a:r>
            <a:r>
              <a:rPr lang="en-GB" baseline="0" dirty="0"/>
              <a:t> test – to sit down with a task and not to move until you have completed it, activity?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FE3961-313B-4560-9456-16FFCDE50F55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3211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4/22/2020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344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4/22/2020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400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4/22/2020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960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4/22/2020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987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4/22/2020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686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4/22/2020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967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4/22/2020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824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4/22/2020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863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4/22/2020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91304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4/22/2020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008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4/22/2020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999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4/22/2020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215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hyperlink" Target="https://barakahacademy.com/" TargetMode="External"/><Relationship Id="rId7" Type="http://schemas.openxmlformats.org/officeDocument/2006/relationships/image" Target="../media/image23.png"/><Relationship Id="rId2" Type="http://schemas.openxmlformats.org/officeDocument/2006/relationships/hyperlink" Target="https://productivemuslim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hyperlink" Target="https://www.youtube.com/watch?v=ylpVqYKw0jA" TargetMode="External"/><Relationship Id="rId4" Type="http://schemas.openxmlformats.org/officeDocument/2006/relationships/hyperlink" Target="https://www.ted.com/talks/tim_urban_inside_the_mind_of_a_master_procrastinator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1501C48-69F7-4A6A-A717-BFE3277E13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Session 2 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16F212C-5F1F-459A-847B-32D2C3F7B9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What prevents us from being productive? </a:t>
            </a:r>
          </a:p>
        </p:txBody>
      </p:sp>
    </p:spTree>
    <p:extLst>
      <p:ext uri="{BB962C8B-B14F-4D97-AF65-F5344CB8AC3E}">
        <p14:creationId xmlns:p14="http://schemas.microsoft.com/office/powerpoint/2010/main" val="2330989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9F73848-91FE-4D29-B0DC-BFC408416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-839"/>
            <a:ext cx="12191980" cy="6858000"/>
          </a:xfrm>
          <a:prstGeom prst="rect">
            <a:avLst/>
          </a:prstGeom>
        </p:spPr>
      </p:pic>
      <p:sp>
        <p:nvSpPr>
          <p:cNvPr id="89" name="Rectangle 88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5067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61010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3793" y="2355458"/>
            <a:ext cx="4775075" cy="1630907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Productivity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79358" y="3879786"/>
            <a:ext cx="4775075" cy="55965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800" dirty="0">
                <a:solidFill>
                  <a:schemeClr val="tx1"/>
                </a:solidFill>
              </a:rPr>
              <a:t>Sumiyya Iqbal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C6A380-C3F1-4C62-A4FF-BFC7B3CD595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958" t="9361" r="20169" b="11914"/>
          <a:stretch/>
        </p:blipFill>
        <p:spPr>
          <a:xfrm>
            <a:off x="6667500" y="3777692"/>
            <a:ext cx="792657" cy="76086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A2DE795-2A18-409E-A9CD-91ACDB089D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76" y="176317"/>
            <a:ext cx="2204347" cy="20018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7DF2322-84CA-4228-88A8-3DF5301601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7647" y="4538558"/>
            <a:ext cx="2143125" cy="21431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691AECF-BA2C-4BE6-BA69-4CAB16B898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35272" y="176317"/>
            <a:ext cx="2145978" cy="21398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CA79895-2B3B-426A-81E0-525395B0C2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4287" y="4686496"/>
            <a:ext cx="2469094" cy="1847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4927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CE360-DA65-4CFA-871F-9D2F454B7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prevents us from being productive?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AB227-76FD-4A09-A8DB-49455398CE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Mentimeter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EB3C18-3603-4B0B-9F36-7149277EF3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250" y="2122932"/>
            <a:ext cx="70866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766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B51D5-1B81-4260-A13E-BE2A82F1F9BE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/>
              <a:t>Procrastination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8C77FB-7C93-4657-B37D-6BC98E8BAF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3 types of Procrastinators: </a:t>
            </a:r>
          </a:p>
          <a:p>
            <a:endParaRPr lang="en-GB" sz="2800" dirty="0"/>
          </a:p>
          <a:p>
            <a:pPr marL="514350" indent="-514350">
              <a:buAutoNum type="arabicPeriod"/>
            </a:pPr>
            <a:r>
              <a:rPr lang="en-GB" sz="2800" dirty="0"/>
              <a:t>Fun procrastinator </a:t>
            </a:r>
          </a:p>
          <a:p>
            <a:pPr marL="514350" indent="-514350">
              <a:buAutoNum type="arabicPeriod"/>
            </a:pPr>
            <a:r>
              <a:rPr lang="en-GB" sz="2800" dirty="0"/>
              <a:t>‘Plenty of time’ procrastinator 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800" dirty="0"/>
              <a:t> Perfectionist procrastinator </a:t>
            </a:r>
          </a:p>
        </p:txBody>
      </p:sp>
    </p:spTree>
    <p:extLst>
      <p:ext uri="{BB962C8B-B14F-4D97-AF65-F5344CB8AC3E}">
        <p14:creationId xmlns:p14="http://schemas.microsoft.com/office/powerpoint/2010/main" val="21727438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871E6-EF41-4BAC-BFAC-C6FB94C0C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Ways to beat procrastination: </a:t>
            </a: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30230EFA-6F4A-4093-87BE-8C3C610D6A9B}"/>
              </a:ext>
            </a:extLst>
          </p:cNvPr>
          <p:cNvGraphicFramePr>
            <a:graphicFrameLocks/>
          </p:cNvGraphicFramePr>
          <p:nvPr/>
        </p:nvGraphicFramePr>
        <p:xfrm>
          <a:off x="762000" y="2014194"/>
          <a:ext cx="10515599" cy="3676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85606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2257425" y="5050461"/>
            <a:ext cx="8401050" cy="885443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400" b="1" dirty="0">
                <a:solidFill>
                  <a:schemeClr val="tx1"/>
                </a:solidFill>
              </a:rPr>
              <a:t>1. EAT THE FROG!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4109" y="811933"/>
            <a:ext cx="4112385" cy="373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7868C36-7A38-4AD1-9367-068F4CE29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98500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Which frog would you eat first?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7575" y="5567019"/>
            <a:ext cx="5467350" cy="82425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sz="3600" b="1" dirty="0"/>
              <a:t>A                                           B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" t="23103" r="931" b="20654"/>
          <a:stretch/>
        </p:blipFill>
        <p:spPr bwMode="auto">
          <a:xfrm>
            <a:off x="1944287" y="2014194"/>
            <a:ext cx="8303426" cy="355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0399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504" y="116632"/>
            <a:ext cx="8784976" cy="6588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3019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your FROG?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5800" y="2132856"/>
            <a:ext cx="3261066" cy="326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5790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3025" y="260648"/>
            <a:ext cx="4931247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82826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/>
              <a:t>ABCDE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sz="3200" dirty="0"/>
              <a:t>Think on paper</a:t>
            </a:r>
          </a:p>
          <a:p>
            <a:r>
              <a:rPr lang="en-GB" sz="3200" dirty="0"/>
              <a:t>A – Must do – FROGS</a:t>
            </a:r>
          </a:p>
          <a:p>
            <a:r>
              <a:rPr lang="en-GB" sz="3200" dirty="0"/>
              <a:t>B – Should do - TADPOLES</a:t>
            </a:r>
          </a:p>
          <a:p>
            <a:r>
              <a:rPr lang="en-GB" sz="3200" dirty="0"/>
              <a:t>C – Nice to do</a:t>
            </a:r>
          </a:p>
          <a:p>
            <a:r>
              <a:rPr lang="en-GB" sz="3200" dirty="0"/>
              <a:t>D – Delegate</a:t>
            </a:r>
          </a:p>
          <a:p>
            <a:r>
              <a:rPr lang="en-GB" sz="3200" dirty="0"/>
              <a:t>E – Eliminate</a:t>
            </a:r>
          </a:p>
          <a:p>
            <a:r>
              <a:rPr lang="en-GB" sz="3200" dirty="0"/>
              <a:t>Take action immediately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176" y="2985186"/>
            <a:ext cx="2321421" cy="2933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01561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Get started on your ‘FROG’ task NOW!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Start it and stay on it, till it is complete</a:t>
            </a:r>
          </a:p>
          <a:p>
            <a:r>
              <a:rPr lang="en-GB" sz="2400" dirty="0"/>
              <a:t>Eat the whole frog and don’t stop until it’s finished 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6726" y="3323390"/>
            <a:ext cx="3922630" cy="3032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42744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594969"/>
            <a:ext cx="10058400" cy="137160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/>
              <a:t>2. Self - Discipline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600" dirty="0"/>
              <a:t>SELF-DISCIPLINE is ‘doing what needs to be done even if you don’t want to do it’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BCE7DE-0E99-4F5D-9821-D88E9DD9F7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3887" y="3629368"/>
            <a:ext cx="2538413" cy="253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169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E6156-F72D-489F-9C4A-F073B03C0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62" y="1454772"/>
            <a:ext cx="10353675" cy="3948456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GB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ONLY difference between a productive Muslim and a unproductive person is their level of Discipline </a:t>
            </a:r>
          </a:p>
        </p:txBody>
      </p:sp>
    </p:spTree>
    <p:extLst>
      <p:ext uri="{BB962C8B-B14F-4D97-AF65-F5344CB8AC3E}">
        <p14:creationId xmlns:p14="http://schemas.microsoft.com/office/powerpoint/2010/main" val="1982479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B0893-35A8-40DD-B43A-C236C5EBD402}"/>
              </a:ext>
            </a:extLst>
          </p:cNvPr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/>
              <a:t>Self – Discipline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D20FA-B10E-449A-BFB6-0332AABEF2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/>
              <a:t>Your </a:t>
            </a:r>
            <a:r>
              <a:rPr lang="en-GB" sz="2400" b="1" dirty="0" err="1"/>
              <a:t>nafs</a:t>
            </a:r>
            <a:r>
              <a:rPr lang="en-GB" sz="2400" b="1" dirty="0"/>
              <a:t> –ego </a:t>
            </a:r>
          </a:p>
          <a:p>
            <a:r>
              <a:rPr lang="en-GB" sz="2400" b="1" dirty="0"/>
              <a:t>Prefers to do nothing </a:t>
            </a:r>
          </a:p>
          <a:p>
            <a:r>
              <a:rPr lang="en-GB" sz="2400" b="1" dirty="0"/>
              <a:t>Need to tame it</a:t>
            </a:r>
          </a:p>
          <a:p>
            <a:r>
              <a:rPr lang="en-GB" sz="2400" b="1" dirty="0"/>
              <a:t>Practise….Practise…. Practise….</a:t>
            </a:r>
          </a:p>
          <a:p>
            <a:r>
              <a:rPr lang="en-GB" sz="2400" b="1" dirty="0"/>
              <a:t>One habit at a time </a:t>
            </a:r>
          </a:p>
          <a:p>
            <a:r>
              <a:rPr lang="en-GB" sz="2400" b="1" dirty="0"/>
              <a:t>Set consequences for your actions</a:t>
            </a:r>
          </a:p>
          <a:p>
            <a:r>
              <a:rPr lang="en-GB" sz="2400" b="1" dirty="0"/>
              <a:t>Build it in to your routine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0296EE-9952-439D-8F19-887DE1F79B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6199" y="2499968"/>
            <a:ext cx="3280901" cy="328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9560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/>
              <a:t>3. Be your own cheerleader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2400" dirty="0"/>
              <a:t>Motive yourself to be the best you can be</a:t>
            </a:r>
          </a:p>
          <a:p>
            <a:r>
              <a:rPr lang="en-GB" sz="2400" dirty="0"/>
              <a:t>Have to be completely optimistic </a:t>
            </a:r>
          </a:p>
          <a:p>
            <a:r>
              <a:rPr lang="en-GB" sz="2400" dirty="0"/>
              <a:t>Control your thoughts </a:t>
            </a:r>
          </a:p>
          <a:p>
            <a:r>
              <a:rPr lang="en-GB" sz="2400" dirty="0"/>
              <a:t>Say things like ‘I can do this’</a:t>
            </a:r>
          </a:p>
          <a:p>
            <a:r>
              <a:rPr lang="en-GB" sz="2400" dirty="0"/>
              <a:t>Optimistic people:</a:t>
            </a:r>
          </a:p>
          <a:p>
            <a:pPr lvl="1"/>
            <a:r>
              <a:rPr lang="en-GB" sz="2000" dirty="0"/>
              <a:t> look for the good in every situation </a:t>
            </a:r>
          </a:p>
          <a:p>
            <a:pPr lvl="1"/>
            <a:r>
              <a:rPr lang="en-GB" sz="2000" dirty="0"/>
              <a:t> seek a valuable lesson in every difficulty </a:t>
            </a:r>
          </a:p>
          <a:p>
            <a:pPr lvl="1"/>
            <a:r>
              <a:rPr lang="en-GB" sz="2000" dirty="0"/>
              <a:t> look for a solution to every problem </a:t>
            </a:r>
          </a:p>
          <a:p>
            <a:pPr lvl="1"/>
            <a:r>
              <a:rPr lang="en-GB" sz="2000" dirty="0"/>
              <a:t> think and talk continually about your goals 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5299" y="2844179"/>
            <a:ext cx="3438485" cy="2575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2531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67EA4-66E9-4395-ACC2-B9768ED9C051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/>
              <a:t>4. Power of </a:t>
            </a:r>
            <a:r>
              <a:rPr lang="en-GB" dirty="0" err="1"/>
              <a:t>Du’a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28E0036-8F1C-4E93-B4CC-8026D6A5B4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013" y="2433295"/>
            <a:ext cx="3310280" cy="3310280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420ADFA-45D8-49A6-A818-A41B9B03D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0224" y="2103120"/>
            <a:ext cx="5514975" cy="3849624"/>
          </a:xfrm>
        </p:spPr>
        <p:txBody>
          <a:bodyPr>
            <a:normAutofit lnSpcReduction="10000"/>
          </a:bodyPr>
          <a:lstStyle/>
          <a:p>
            <a:r>
              <a:rPr lang="en-GB" sz="2800" dirty="0">
                <a:latin typeface="Arial Rounded MT Bold" panose="020F0704030504030204" pitchFamily="34" charset="0"/>
              </a:rPr>
              <a:t>Only Allah alone can help us </a:t>
            </a:r>
          </a:p>
          <a:p>
            <a:r>
              <a:rPr lang="en-GB" sz="2800" dirty="0">
                <a:latin typeface="Arial Rounded MT Bold" panose="020F0704030504030204" pitchFamily="34" charset="0"/>
              </a:rPr>
              <a:t>Turn to him </a:t>
            </a:r>
          </a:p>
          <a:p>
            <a:r>
              <a:rPr lang="en-GB" sz="2800" dirty="0">
                <a:latin typeface="Arial Rounded MT Bold" panose="020F0704030504030204" pitchFamily="34" charset="0"/>
              </a:rPr>
              <a:t>He will help you </a:t>
            </a:r>
          </a:p>
          <a:p>
            <a:r>
              <a:rPr lang="en-GB" sz="2800" dirty="0">
                <a:latin typeface="Arial Rounded MT Bold" panose="020F0704030504030204" pitchFamily="34" charset="0"/>
              </a:rPr>
              <a:t>Small matters also need </a:t>
            </a:r>
            <a:r>
              <a:rPr lang="en-GB" sz="2800" dirty="0" err="1">
                <a:latin typeface="Arial Rounded MT Bold" panose="020F0704030504030204" pitchFamily="34" charset="0"/>
              </a:rPr>
              <a:t>Du’a</a:t>
            </a:r>
            <a:r>
              <a:rPr lang="en-GB" sz="2800" dirty="0">
                <a:latin typeface="Arial Rounded MT Bold" panose="020F0704030504030204" pitchFamily="34" charset="0"/>
              </a:rPr>
              <a:t> </a:t>
            </a:r>
          </a:p>
          <a:p>
            <a:r>
              <a:rPr lang="en-GB" sz="2800" dirty="0">
                <a:latin typeface="Arial Rounded MT Bold" panose="020F0704030504030204" pitchFamily="34" charset="0"/>
              </a:rPr>
              <a:t>Gives you strength </a:t>
            </a:r>
          </a:p>
          <a:p>
            <a:r>
              <a:rPr lang="en-GB" sz="2800" dirty="0">
                <a:latin typeface="Arial Rounded MT Bold" panose="020F0704030504030204" pitchFamily="34" charset="0"/>
              </a:rPr>
              <a:t>He in in charge of our affairs </a:t>
            </a:r>
          </a:p>
          <a:p>
            <a:r>
              <a:rPr lang="en-GB" sz="2800" dirty="0" err="1">
                <a:latin typeface="Arial Rounded MT Bold" panose="020F0704030504030204" pitchFamily="34" charset="0"/>
              </a:rPr>
              <a:t>Du’a</a:t>
            </a:r>
            <a:r>
              <a:rPr lang="en-GB" sz="2800" dirty="0">
                <a:latin typeface="Arial Rounded MT Bold" panose="020F0704030504030204" pitchFamily="34" charset="0"/>
              </a:rPr>
              <a:t> + Action</a:t>
            </a:r>
          </a:p>
        </p:txBody>
      </p:sp>
    </p:spTree>
    <p:extLst>
      <p:ext uri="{BB962C8B-B14F-4D97-AF65-F5344CB8AC3E}">
        <p14:creationId xmlns:p14="http://schemas.microsoft.com/office/powerpoint/2010/main" val="33996817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B2633-11C3-4CF6-8E84-670BBAEEB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6858" y="475752"/>
            <a:ext cx="10058400" cy="137160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/>
              <a:t>Anti-Productivity  </a:t>
            </a:r>
            <a:r>
              <a:rPr lang="en-GB" dirty="0" err="1"/>
              <a:t>Du’a</a:t>
            </a:r>
            <a:r>
              <a:rPr lang="en-GB" dirty="0"/>
              <a:t>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4A33D3A-75BD-4B61-B59E-4DD7562AF8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351" t="20783" r="7727" b="10877"/>
          <a:stretch/>
        </p:blipFill>
        <p:spPr>
          <a:xfrm>
            <a:off x="2562225" y="2014194"/>
            <a:ext cx="7407666" cy="4368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7957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CA754-BFD0-412A-AB09-7334FA9A24E8}"/>
              </a:ext>
            </a:extLst>
          </p:cNvPr>
          <p:cNvSpPr>
            <a:spLocks noGrp="1"/>
          </p:cNvSpPr>
          <p:nvPr>
            <p:ph type="title"/>
          </p:nvPr>
        </p:nvSpPr>
        <p:spPr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dirty="0"/>
              <a:t>A PRODUCTIVE ‘NEW’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6FCCA5-576D-44F6-89E8-98AB2A3D36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BEDD00-245B-42BA-AB25-DE077F5AE3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349" y="2849716"/>
            <a:ext cx="4924576" cy="27733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80AA09-8599-4008-B067-CAFBE0FA23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793" y="2849716"/>
            <a:ext cx="4768662" cy="2564900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285FA71F-AF60-42E3-9B64-7E2E65935C46}"/>
              </a:ext>
            </a:extLst>
          </p:cNvPr>
          <p:cNvSpPr/>
          <p:nvPr/>
        </p:nvSpPr>
        <p:spPr>
          <a:xfrm>
            <a:off x="5486400" y="3895725"/>
            <a:ext cx="904875" cy="51435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05661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5F32D-8955-4F3A-A738-2D63F78CA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Recap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81E40C-85E7-4827-909E-52ECA8336D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16" y="2406390"/>
            <a:ext cx="2682646" cy="24374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8765581-AEE1-4428-8717-F59E272F89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6495" y="2268274"/>
            <a:ext cx="2582871" cy="2575533"/>
          </a:xfrm>
          <a:prstGeom prst="rect">
            <a:avLst/>
          </a:prstGeo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105C025F-EAFE-40A7-BAE1-0F48B0AC6F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231020" y="2532923"/>
            <a:ext cx="2582872" cy="19323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16EB31C-5FBD-427B-B42D-2B62E3F79F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5547" y="2427547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89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33927-679E-4A92-BBB3-B7DBEC4700B6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4738C0-A94E-4BA0-902F-64E97601C1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5025"/>
            <a:ext cx="8058150" cy="411038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sz="1800" b="1" dirty="0"/>
              <a:t>WEBSITES</a:t>
            </a:r>
            <a:endParaRPr lang="en-GB" sz="1800" dirty="0"/>
          </a:p>
          <a:p>
            <a:r>
              <a:rPr lang="en-GB" sz="18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https://productivemuslim.com/</a:t>
            </a:r>
            <a:endParaRPr lang="en-GB" sz="1800" dirty="0"/>
          </a:p>
          <a:p>
            <a:r>
              <a:rPr lang="en-GB" sz="18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https://barakahacademy.com/</a:t>
            </a:r>
            <a:endParaRPr lang="en-GB" sz="1800" dirty="0"/>
          </a:p>
          <a:p>
            <a:pPr marL="0" indent="0">
              <a:buNone/>
            </a:pPr>
            <a:r>
              <a:rPr lang="en-GB" sz="1800" b="1" dirty="0"/>
              <a:t>BOOKS </a:t>
            </a:r>
          </a:p>
          <a:p>
            <a:r>
              <a:rPr lang="en-GB" sz="1800" dirty="0"/>
              <a:t> ‘Eat that Frog’ by Brian Tracy </a:t>
            </a:r>
          </a:p>
          <a:p>
            <a:r>
              <a:rPr lang="en-GB" sz="1800" dirty="0"/>
              <a:t> ‘The Productive Muslim’ by Mohammad Faris </a:t>
            </a:r>
          </a:p>
          <a:p>
            <a:r>
              <a:rPr lang="en-GB" sz="1800" dirty="0"/>
              <a:t>  ‘Value of time’ by Shaykh ‘Abd al-Fattah Abu </a:t>
            </a:r>
            <a:r>
              <a:rPr lang="en-GB" sz="1800" dirty="0" err="1"/>
              <a:t>Ghudda</a:t>
            </a:r>
            <a:endParaRPr lang="en-GB" sz="1800" b="1" dirty="0"/>
          </a:p>
          <a:p>
            <a:pPr marL="0" indent="0">
              <a:buNone/>
            </a:pPr>
            <a:r>
              <a:rPr lang="en-GB" sz="1800" b="1" dirty="0"/>
              <a:t>VIDEOS </a:t>
            </a:r>
          </a:p>
          <a:p>
            <a:r>
              <a:rPr lang="en-GB" sz="1800" dirty="0"/>
              <a:t>Procrastination monkey:</a:t>
            </a:r>
            <a:br>
              <a:rPr lang="en-GB" sz="1800" dirty="0"/>
            </a:br>
            <a:r>
              <a:rPr lang="en-GB" sz="18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https://www.ted.com/talks/tim_urban_inside_the_mind_of_a_master_procrastinator</a:t>
            </a:r>
            <a:endParaRPr lang="en-GB" sz="1800" dirty="0"/>
          </a:p>
          <a:p>
            <a:r>
              <a:rPr lang="en-GB" sz="1800" dirty="0"/>
              <a:t>24 hour routine: </a:t>
            </a:r>
            <a:r>
              <a:rPr lang="en-GB" sz="18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https://www.youtube.com/watch?v=ylpVqYKw0jA</a:t>
            </a:r>
            <a:endParaRPr lang="en-GB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1F1508-B4B1-41CB-84BF-617592DC98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96153" y="3238499"/>
            <a:ext cx="2072477" cy="31965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19C1CEC-A2C5-449C-96E4-CE6707DD5E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6244" y="587029"/>
            <a:ext cx="2072476" cy="31075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021A67-C162-4539-A2A3-63374799C71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9751" r="8477" b="50000"/>
          <a:stretch/>
        </p:blipFill>
        <p:spPr>
          <a:xfrm>
            <a:off x="9467959" y="2014194"/>
            <a:ext cx="2328863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6092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9F73848-91FE-4D29-B0DC-BFC408416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-839"/>
            <a:ext cx="12191980" cy="6858000"/>
          </a:xfrm>
          <a:prstGeom prst="rect">
            <a:avLst/>
          </a:prstGeom>
        </p:spPr>
      </p:pic>
      <p:sp>
        <p:nvSpPr>
          <p:cNvPr id="89" name="Rectangle 88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5067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61010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3793" y="2355458"/>
            <a:ext cx="4775075" cy="1630907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Productivity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79358" y="3879786"/>
            <a:ext cx="4775075" cy="55965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800" dirty="0">
                <a:solidFill>
                  <a:schemeClr val="tx1"/>
                </a:solidFill>
              </a:rPr>
              <a:t>Sumiyya Iqbal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C6A380-C3F1-4C62-A4FF-BFC7B3CD595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958" t="9361" r="20169" b="11914"/>
          <a:stretch/>
        </p:blipFill>
        <p:spPr>
          <a:xfrm>
            <a:off x="6667500" y="3777692"/>
            <a:ext cx="792657" cy="76086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A2DE795-2A18-409E-A9CD-91ACDB089D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76" y="176317"/>
            <a:ext cx="2204347" cy="20018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7DF2322-84CA-4228-88A8-3DF5301601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7647" y="4538558"/>
            <a:ext cx="2143125" cy="21431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691AECF-BA2C-4BE6-BA69-4CAB16B898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35272" y="176317"/>
            <a:ext cx="2145978" cy="21398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CA79895-2B3B-426A-81E0-525395B0C2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4287" y="4686496"/>
            <a:ext cx="2469094" cy="1847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5578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Savon">
      <a:majorFont>
        <a:latin typeface="Avenir Next LT Pro Ligh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venir Next LT Pro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Blue">
    <a:dk1>
      <a:sysClr val="windowText" lastClr="000000"/>
    </a:dk1>
    <a:lt1>
      <a:sysClr val="window" lastClr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Blue">
    <a:dk1>
      <a:sysClr val="windowText" lastClr="000000"/>
    </a:dk1>
    <a:lt1>
      <a:sysClr val="window" lastClr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975FBC4-9D33-46BE-911D-419763BA9AF9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294F055B-D391-44D3-A87A-BCD07BD5A31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6DBD101-FC0A-4B21-82B0-57CAA7AEEC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{6A0D2808-904D-4121-8592-37D3C049C54B}tf56219246</Template>
  <TotalTime>0</TotalTime>
  <Words>565</Words>
  <Application>Microsoft Office PowerPoint</Application>
  <PresentationFormat>Widescreen</PresentationFormat>
  <Paragraphs>89</Paragraphs>
  <Slides>22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 Rounded MT Bold</vt:lpstr>
      <vt:lpstr>Avenir Next LT Pro</vt:lpstr>
      <vt:lpstr>Avenir Next LT Pro Light</vt:lpstr>
      <vt:lpstr>Calibri</vt:lpstr>
      <vt:lpstr>Garamond</vt:lpstr>
      <vt:lpstr>SavonVTI</vt:lpstr>
      <vt:lpstr>Session 2 </vt:lpstr>
      <vt:lpstr>Productivity </vt:lpstr>
      <vt:lpstr>What prevents us from being productive?</vt:lpstr>
      <vt:lpstr>Procrastination </vt:lpstr>
      <vt:lpstr>Ways to beat procrastination: </vt:lpstr>
      <vt:lpstr>PowerPoint Presentation</vt:lpstr>
      <vt:lpstr>Which frog would you eat first? </vt:lpstr>
      <vt:lpstr>PowerPoint Presentation</vt:lpstr>
      <vt:lpstr>What is your FROG?</vt:lpstr>
      <vt:lpstr>PowerPoint Presentation</vt:lpstr>
      <vt:lpstr>ABCDE Method</vt:lpstr>
      <vt:lpstr>Get started on your ‘FROG’ task NOW! </vt:lpstr>
      <vt:lpstr>2. Self - Discipline </vt:lpstr>
      <vt:lpstr>The ONLY difference between a productive Muslim and a unproductive person is their level of Discipline </vt:lpstr>
      <vt:lpstr>Self – Discipline </vt:lpstr>
      <vt:lpstr>3. Be your own cheerleader </vt:lpstr>
      <vt:lpstr>4. Power of Du’a</vt:lpstr>
      <vt:lpstr>Anti-Productivity  Du’a </vt:lpstr>
      <vt:lpstr>A PRODUCTIVE ‘NEW’ YOU</vt:lpstr>
      <vt:lpstr>Recap</vt:lpstr>
      <vt:lpstr>Resources</vt:lpstr>
      <vt:lpstr>Productivity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2020-04-22T16:34:12Z</dcterms:created>
  <dcterms:modified xsi:type="dcterms:W3CDTF">2020-04-22T16:35:47Z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