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2"/>
  </p:sldMasterIdLst>
  <p:notesMasterIdLst>
    <p:notesMasterId r:id="rId16"/>
  </p:notesMasterIdLst>
  <p:sldIdLst>
    <p:sldId id="256" r:id="rId3"/>
    <p:sldId id="266" r:id="rId4"/>
    <p:sldId id="267" r:id="rId5"/>
    <p:sldId id="268" r:id="rId6"/>
    <p:sldId id="269" r:id="rId7"/>
    <p:sldId id="270" r:id="rId8"/>
    <p:sldId id="271" r:id="rId9"/>
    <p:sldId id="272" r:id="rId10"/>
    <p:sldId id="273" r:id="rId11"/>
    <p:sldId id="274" r:id="rId12"/>
    <p:sldId id="275" r:id="rId13"/>
    <p:sldId id="276" r:id="rId14"/>
    <p:sldId id="277" r:id="rId15"/>
  </p:sldIdLst>
  <p:sldSz cx="9144000" cy="6858000" type="screen4x3"/>
  <p:notesSz cx="6858000" cy="9144000"/>
  <p:defaultTextStyle>
    <a:defPPr>
      <a:defRPr lang="en-US"/>
    </a:defPPr>
    <a:lvl1pPr algn="l" rtl="0" fontAlgn="base">
      <a:lnSpc>
        <a:spcPct val="80000"/>
      </a:lnSpc>
      <a:spcBef>
        <a:spcPct val="20000"/>
      </a:spcBef>
      <a:spcAft>
        <a:spcPct val="0"/>
      </a:spcAft>
      <a:defRPr kern="1200">
        <a:solidFill>
          <a:schemeClr val="tx1"/>
        </a:solidFill>
        <a:latin typeface="Arial" charset="0"/>
        <a:ea typeface="+mn-ea"/>
        <a:cs typeface="+mn-cs"/>
      </a:defRPr>
    </a:lvl1pPr>
    <a:lvl2pPr marL="457200" algn="l" rtl="0" fontAlgn="base">
      <a:lnSpc>
        <a:spcPct val="80000"/>
      </a:lnSpc>
      <a:spcBef>
        <a:spcPct val="20000"/>
      </a:spcBef>
      <a:spcAft>
        <a:spcPct val="0"/>
      </a:spcAft>
      <a:defRPr kern="1200">
        <a:solidFill>
          <a:schemeClr val="tx1"/>
        </a:solidFill>
        <a:latin typeface="Arial" charset="0"/>
        <a:ea typeface="+mn-ea"/>
        <a:cs typeface="+mn-cs"/>
      </a:defRPr>
    </a:lvl2pPr>
    <a:lvl3pPr marL="914400" algn="l" rtl="0" fontAlgn="base">
      <a:lnSpc>
        <a:spcPct val="80000"/>
      </a:lnSpc>
      <a:spcBef>
        <a:spcPct val="20000"/>
      </a:spcBef>
      <a:spcAft>
        <a:spcPct val="0"/>
      </a:spcAft>
      <a:defRPr kern="1200">
        <a:solidFill>
          <a:schemeClr val="tx1"/>
        </a:solidFill>
        <a:latin typeface="Arial" charset="0"/>
        <a:ea typeface="+mn-ea"/>
        <a:cs typeface="+mn-cs"/>
      </a:defRPr>
    </a:lvl3pPr>
    <a:lvl4pPr marL="1371600" algn="l" rtl="0" fontAlgn="base">
      <a:lnSpc>
        <a:spcPct val="80000"/>
      </a:lnSpc>
      <a:spcBef>
        <a:spcPct val="20000"/>
      </a:spcBef>
      <a:spcAft>
        <a:spcPct val="0"/>
      </a:spcAft>
      <a:defRPr kern="1200">
        <a:solidFill>
          <a:schemeClr val="tx1"/>
        </a:solidFill>
        <a:latin typeface="Arial" charset="0"/>
        <a:ea typeface="+mn-ea"/>
        <a:cs typeface="+mn-cs"/>
      </a:defRPr>
    </a:lvl4pPr>
    <a:lvl5pPr marL="1828800" algn="l" rtl="0" fontAlgn="base">
      <a:lnSpc>
        <a:spcPct val="80000"/>
      </a:lnSpc>
      <a:spcBef>
        <a:spcPct val="2000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FF"/>
    <a:srgbClr val="00FFCC"/>
    <a:srgbClr val="00CC99"/>
    <a:srgbClr val="0066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836" autoAdjust="0"/>
  </p:normalViewPr>
  <p:slideViewPr>
    <p:cSldViewPr snapToGrid="0">
      <p:cViewPr varScale="1">
        <p:scale>
          <a:sx n="70" d="100"/>
          <a:sy n="70" d="100"/>
        </p:scale>
        <p:origin x="1204"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nSpc>
                <a:spcPct val="100000"/>
              </a:lnSpc>
              <a:spcBef>
                <a:spcPct val="0"/>
              </a:spcBef>
              <a:defRPr sz="1200"/>
            </a:lvl1pPr>
          </a:lstStyle>
          <a:p>
            <a:endParaRPr lang="en-US"/>
          </a:p>
        </p:txBody>
      </p:sp>
      <p:sp>
        <p:nvSpPr>
          <p:cNvPr id="6144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defRPr sz="1200"/>
            </a:lvl1pPr>
          </a:lstStyle>
          <a:p>
            <a:endParaRPr lang="en-US"/>
          </a:p>
        </p:txBody>
      </p:sp>
      <p:sp>
        <p:nvSpPr>
          <p:cNvPr id="6144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144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44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nSpc>
                <a:spcPct val="100000"/>
              </a:lnSpc>
              <a:spcBef>
                <a:spcPct val="0"/>
              </a:spcBef>
              <a:defRPr sz="1200"/>
            </a:lvl1pPr>
          </a:lstStyle>
          <a:p>
            <a:endParaRPr lang="en-US"/>
          </a:p>
        </p:txBody>
      </p:sp>
      <p:sp>
        <p:nvSpPr>
          <p:cNvPr id="6144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lnSpc>
                <a:spcPct val="100000"/>
              </a:lnSpc>
              <a:spcBef>
                <a:spcPct val="0"/>
              </a:spcBef>
              <a:defRPr sz="1200"/>
            </a:lvl1pPr>
          </a:lstStyle>
          <a:p>
            <a:fld id="{541191D7-EAA8-4D00-8B90-2FC6F2F34491}" type="slidenum">
              <a:rPr lang="en-US"/>
              <a:pPr/>
              <a:t>‹#›</a:t>
            </a:fld>
            <a:endParaRPr lang="en-US"/>
          </a:p>
        </p:txBody>
      </p:sp>
    </p:spTree>
    <p:extLst>
      <p:ext uri="{BB962C8B-B14F-4D97-AF65-F5344CB8AC3E}">
        <p14:creationId xmlns:p14="http://schemas.microsoft.com/office/powerpoint/2010/main" val="354747252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50F11A-810D-459E-AB6B-3D5469F043E0}" type="slidenum">
              <a:rPr lang="en-US"/>
              <a:pPr/>
              <a:t>1</a:t>
            </a:fld>
            <a:endParaRPr lang="en-US"/>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pPr>
              <a:buFontTx/>
              <a:buChar char="•"/>
            </a:pPr>
            <a:endParaRPr lang="en-US"/>
          </a:p>
        </p:txBody>
      </p:sp>
    </p:spTree>
    <p:extLst>
      <p:ext uri="{BB962C8B-B14F-4D97-AF65-F5344CB8AC3E}">
        <p14:creationId xmlns:p14="http://schemas.microsoft.com/office/powerpoint/2010/main" val="34393045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3250" name="Rectangle 2"/>
          <p:cNvSpPr>
            <a:spLocks noGrp="1" noChangeArrowheads="1"/>
          </p:cNvSpPr>
          <p:nvPr>
            <p:ph type="ctrTitle"/>
          </p:nvPr>
        </p:nvSpPr>
        <p:spPr>
          <a:xfrm>
            <a:off x="533400" y="1295400"/>
            <a:ext cx="8229600" cy="1143000"/>
          </a:xfrm>
        </p:spPr>
        <p:txBody>
          <a:bodyPr/>
          <a:lstStyle>
            <a:lvl1pPr algn="r">
              <a:defRPr sz="3600"/>
            </a:lvl1pPr>
          </a:lstStyle>
          <a:p>
            <a:pPr lvl="0"/>
            <a:r>
              <a:rPr lang="en-US" noProof="0" smtClean="0"/>
              <a:t>Click to edit Master title style</a:t>
            </a:r>
            <a:endParaRPr lang="en-US" noProof="0" dirty="0" smtClean="0"/>
          </a:p>
        </p:txBody>
      </p:sp>
      <p:sp>
        <p:nvSpPr>
          <p:cNvPr id="53251" name="Rectangle 3"/>
          <p:cNvSpPr>
            <a:spLocks noGrp="1" noChangeArrowheads="1"/>
          </p:cNvSpPr>
          <p:nvPr>
            <p:ph type="subTitle" idx="1"/>
          </p:nvPr>
        </p:nvSpPr>
        <p:spPr>
          <a:xfrm>
            <a:off x="3711575" y="2819400"/>
            <a:ext cx="5051425" cy="1295400"/>
          </a:xfrm>
        </p:spPr>
        <p:txBody>
          <a:bodyPr/>
          <a:lstStyle>
            <a:lvl1pPr marL="0" indent="0" algn="r">
              <a:buFontTx/>
              <a:buNone/>
              <a:defRPr/>
            </a:lvl1pPr>
          </a:lstStyle>
          <a:p>
            <a:pPr lvl="0"/>
            <a:r>
              <a:rPr lang="en-US" noProof="0" smtClean="0"/>
              <a:t>Click to edit Master subtitle style</a:t>
            </a:r>
          </a:p>
        </p:txBody>
      </p:sp>
      <p:sp>
        <p:nvSpPr>
          <p:cNvPr id="53252" name="Rectangle 4"/>
          <p:cNvSpPr>
            <a:spLocks noGrp="1" noChangeArrowheads="1"/>
          </p:cNvSpPr>
          <p:nvPr>
            <p:ph type="dt" sz="half" idx="2"/>
          </p:nvPr>
        </p:nvSpPr>
        <p:spPr>
          <a:xfrm>
            <a:off x="304800" y="6400800"/>
            <a:ext cx="1905000" cy="457200"/>
          </a:xfrm>
        </p:spPr>
        <p:txBody>
          <a:bodyPr/>
          <a:lstStyle>
            <a:lvl1pPr>
              <a:defRPr>
                <a:latin typeface="+mn-lt"/>
              </a:defRPr>
            </a:lvl1pPr>
          </a:lstStyle>
          <a:p>
            <a:endParaRPr lang="en-US" dirty="0"/>
          </a:p>
        </p:txBody>
      </p:sp>
      <p:sp>
        <p:nvSpPr>
          <p:cNvPr id="53253" name="Rectangle 5"/>
          <p:cNvSpPr>
            <a:spLocks noGrp="1" noChangeArrowheads="1"/>
          </p:cNvSpPr>
          <p:nvPr>
            <p:ph type="ftr" sz="quarter" idx="3"/>
          </p:nvPr>
        </p:nvSpPr>
        <p:spPr>
          <a:xfrm>
            <a:off x="3505200" y="6400800"/>
            <a:ext cx="2895600" cy="457200"/>
          </a:xfrm>
        </p:spPr>
        <p:txBody>
          <a:bodyPr/>
          <a:lstStyle>
            <a:lvl1pPr>
              <a:defRPr>
                <a:latin typeface="+mn-lt"/>
              </a:defRPr>
            </a:lvl1pPr>
          </a:lstStyle>
          <a:p>
            <a:endParaRPr lang="en-US" dirty="0"/>
          </a:p>
        </p:txBody>
      </p:sp>
      <p:sp>
        <p:nvSpPr>
          <p:cNvPr id="53254" name="Rectangle 6"/>
          <p:cNvSpPr>
            <a:spLocks noGrp="1" noChangeArrowheads="1"/>
          </p:cNvSpPr>
          <p:nvPr>
            <p:ph type="sldNum" sz="quarter" idx="4"/>
          </p:nvPr>
        </p:nvSpPr>
        <p:spPr>
          <a:xfrm>
            <a:off x="6934200" y="6400800"/>
            <a:ext cx="1905000" cy="457200"/>
          </a:xfrm>
        </p:spPr>
        <p:txBody>
          <a:bodyPr/>
          <a:lstStyle>
            <a:lvl1pPr>
              <a:defRPr>
                <a:latin typeface="+mn-lt"/>
              </a:defRPr>
            </a:lvl1pPr>
          </a:lstStyle>
          <a:p>
            <a:fld id="{80B0D17D-2647-4266-9487-0CA541A3FAFE}" type="slidenum">
              <a:rPr lang="en-US" smtClean="0"/>
              <a:pPr/>
              <a:t>‹#›</a:t>
            </a:fld>
            <a:endParaRPr lang="en-US"/>
          </a:p>
        </p:txBody>
      </p:sp>
    </p:spTree>
  </p:cSld>
  <p:clrMapOvr>
    <a:masterClrMapping/>
  </p:clrMapOvr>
  <p:transition>
    <p:fade thruBlk="1"/>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3F9DD91-C94B-4410-B8E2-C31341F4D57B}" type="slidenum">
              <a:rPr lang="en-US"/>
              <a:pPr/>
              <a:t>‹#›</a:t>
            </a:fld>
            <a:endParaRPr lang="en-US"/>
          </a:p>
        </p:txBody>
      </p:sp>
    </p:spTree>
    <p:extLst>
      <p:ext uri="{BB962C8B-B14F-4D97-AF65-F5344CB8AC3E}">
        <p14:creationId xmlns:p14="http://schemas.microsoft.com/office/powerpoint/2010/main" val="258871002"/>
      </p:ext>
    </p:extLst>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95449" y="4406900"/>
            <a:ext cx="6799263"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695449" y="2906713"/>
            <a:ext cx="6799263"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99CDFB7-BA1E-400C-A6DB-42D5818B1DD6}" type="slidenum">
              <a:rPr lang="en-US"/>
              <a:pPr/>
              <a:t>‹#›</a:t>
            </a:fld>
            <a:endParaRPr lang="en-US"/>
          </a:p>
        </p:txBody>
      </p:sp>
    </p:spTree>
    <p:extLst>
      <p:ext uri="{BB962C8B-B14F-4D97-AF65-F5344CB8AC3E}">
        <p14:creationId xmlns:p14="http://schemas.microsoft.com/office/powerpoint/2010/main" val="2920009286"/>
      </p:ext>
    </p:extLst>
  </p:cSld>
  <p:clrMapOvr>
    <a:masterClrMapping/>
  </p:clrMapOvr>
  <p:transitio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752600" y="1395413"/>
            <a:ext cx="34290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334000" y="1395413"/>
            <a:ext cx="34290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971D494-68BC-407F-AF65-AB0F97113BB5}" type="slidenum">
              <a:rPr lang="en-US"/>
              <a:pPr/>
              <a:t>‹#›</a:t>
            </a:fld>
            <a:endParaRPr lang="en-US"/>
          </a:p>
        </p:txBody>
      </p:sp>
    </p:spTree>
    <p:extLst>
      <p:ext uri="{BB962C8B-B14F-4D97-AF65-F5344CB8AC3E}">
        <p14:creationId xmlns:p14="http://schemas.microsoft.com/office/powerpoint/2010/main" val="3166946766"/>
      </p:ext>
    </p:extLst>
  </p:cSld>
  <p:clrMapOvr>
    <a:masterClrMapping/>
  </p:clrMapOvr>
  <p:transitio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57324" y="274638"/>
            <a:ext cx="7229475"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57324" y="1535113"/>
            <a:ext cx="345757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457324" y="2174875"/>
            <a:ext cx="346710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14925" y="1535113"/>
            <a:ext cx="35718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14925" y="2174875"/>
            <a:ext cx="35718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BA3E3192-E4CE-48D6-A6F2-6D2A272381B1}" type="slidenum">
              <a:rPr lang="en-US"/>
              <a:pPr/>
              <a:t>‹#›</a:t>
            </a:fld>
            <a:endParaRPr lang="en-US"/>
          </a:p>
        </p:txBody>
      </p:sp>
    </p:spTree>
    <p:extLst>
      <p:ext uri="{BB962C8B-B14F-4D97-AF65-F5344CB8AC3E}">
        <p14:creationId xmlns:p14="http://schemas.microsoft.com/office/powerpoint/2010/main" val="1409559336"/>
      </p:ext>
    </p:extLst>
  </p:cSld>
  <p:clrMapOvr>
    <a:masterClrMapping/>
  </p:clrMapOvr>
  <p:transitio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5CD38FEF-6213-4598-919E-2C5D33C16990}" type="slidenum">
              <a:rPr lang="en-US"/>
              <a:pPr/>
              <a:t>‹#›</a:t>
            </a:fld>
            <a:endParaRPr lang="en-US"/>
          </a:p>
        </p:txBody>
      </p:sp>
    </p:spTree>
    <p:extLst>
      <p:ext uri="{BB962C8B-B14F-4D97-AF65-F5344CB8AC3E}">
        <p14:creationId xmlns:p14="http://schemas.microsoft.com/office/powerpoint/2010/main" val="517975712"/>
      </p:ext>
    </p:extLst>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C3A107C3-E985-4DC2-8886-570CDD1DCD6B}" type="slidenum">
              <a:rPr lang="en-US"/>
              <a:pPr/>
              <a:t>‹#›</a:t>
            </a:fld>
            <a:endParaRPr lang="en-US"/>
          </a:p>
        </p:txBody>
      </p:sp>
    </p:spTree>
    <p:extLst>
      <p:ext uri="{BB962C8B-B14F-4D97-AF65-F5344CB8AC3E}">
        <p14:creationId xmlns:p14="http://schemas.microsoft.com/office/powerpoint/2010/main" val="3913871720"/>
      </p:ext>
    </p:extLst>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76375"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648200" y="273050"/>
            <a:ext cx="403859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76375" y="144462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487DE84-1273-4261-A7F9-101789AABE14}" type="slidenum">
              <a:rPr lang="en-US"/>
              <a:pPr/>
              <a:t>‹#›</a:t>
            </a:fld>
            <a:endParaRPr lang="en-US"/>
          </a:p>
        </p:txBody>
      </p:sp>
    </p:spTree>
    <p:extLst>
      <p:ext uri="{BB962C8B-B14F-4D97-AF65-F5344CB8AC3E}">
        <p14:creationId xmlns:p14="http://schemas.microsoft.com/office/powerpoint/2010/main" val="3611297934"/>
      </p:ext>
    </p:extLst>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6418262"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7" y="612775"/>
            <a:ext cx="6408737"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6418262"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F84E99E-F311-4DF1-948C-EE093CE6CFF9}" type="slidenum">
              <a:rPr lang="en-US"/>
              <a:pPr/>
              <a:t>‹#›</a:t>
            </a:fld>
            <a:endParaRPr lang="en-US"/>
          </a:p>
        </p:txBody>
      </p:sp>
    </p:spTree>
    <p:extLst>
      <p:ext uri="{BB962C8B-B14F-4D97-AF65-F5344CB8AC3E}">
        <p14:creationId xmlns:p14="http://schemas.microsoft.com/office/powerpoint/2010/main" val="2947621146"/>
      </p:ext>
    </p:extLst>
  </p:cSld>
  <p:clrMapOvr>
    <a:masterClrMapping/>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7A8B10A-B675-4087-9034-9B2183FA19D1}" type="slidenum">
              <a:rPr lang="en-US"/>
              <a:pPr/>
              <a:t>‹#›</a:t>
            </a:fld>
            <a:endParaRPr lang="en-US"/>
          </a:p>
        </p:txBody>
      </p:sp>
    </p:spTree>
    <p:extLst>
      <p:ext uri="{BB962C8B-B14F-4D97-AF65-F5344CB8AC3E}">
        <p14:creationId xmlns:p14="http://schemas.microsoft.com/office/powerpoint/2010/main" val="2128428508"/>
      </p:ext>
    </p:extLst>
  </p:cSld>
  <p:clrMapOvr>
    <a:masterClrMapping/>
  </p:clrMapOvr>
  <p:transitio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10400" y="304800"/>
            <a:ext cx="1752600" cy="5662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752600" y="304800"/>
            <a:ext cx="5105400" cy="56626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4BD3488-233A-4527-AB2B-86B08BC2E42E}" type="slidenum">
              <a:rPr lang="en-US"/>
              <a:pPr/>
              <a:t>‹#›</a:t>
            </a:fld>
            <a:endParaRPr lang="en-US"/>
          </a:p>
        </p:txBody>
      </p:sp>
    </p:spTree>
    <p:extLst>
      <p:ext uri="{BB962C8B-B14F-4D97-AF65-F5344CB8AC3E}">
        <p14:creationId xmlns:p14="http://schemas.microsoft.com/office/powerpoint/2010/main" val="2642854234"/>
      </p:ext>
    </p:extLst>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bwMode="auto">
          <a:xfrm>
            <a:off x="1752600" y="304800"/>
            <a:ext cx="70104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dirty="0" smtClean="0"/>
          </a:p>
        </p:txBody>
      </p:sp>
      <p:sp>
        <p:nvSpPr>
          <p:cNvPr id="52227" name="Rectangle 3"/>
          <p:cNvSpPr>
            <a:spLocks noGrp="1" noChangeArrowheads="1"/>
          </p:cNvSpPr>
          <p:nvPr>
            <p:ph type="body" idx="1"/>
          </p:nvPr>
        </p:nvSpPr>
        <p:spPr bwMode="auto">
          <a:xfrm>
            <a:off x="1752600" y="1395413"/>
            <a:ext cx="70104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 Second level</a:t>
            </a:r>
          </a:p>
        </p:txBody>
      </p:sp>
      <p:sp>
        <p:nvSpPr>
          <p:cNvPr id="52228" name="Rectangle 4"/>
          <p:cNvSpPr>
            <a:spLocks noGrp="1" noChangeArrowheads="1"/>
          </p:cNvSpPr>
          <p:nvPr>
            <p:ph type="dt" sz="half" idx="2"/>
          </p:nvPr>
        </p:nvSpPr>
        <p:spPr bwMode="auto">
          <a:xfrm>
            <a:off x="1905000" y="6400800"/>
            <a:ext cx="1371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nSpc>
                <a:spcPct val="100000"/>
              </a:lnSpc>
              <a:spcBef>
                <a:spcPct val="0"/>
              </a:spcBef>
              <a:defRPr sz="1400">
                <a:solidFill>
                  <a:schemeClr val="tx2"/>
                </a:solidFill>
                <a:latin typeface="+mn-lt"/>
              </a:defRPr>
            </a:lvl1pPr>
          </a:lstStyle>
          <a:p>
            <a:endParaRPr lang="en-US" dirty="0"/>
          </a:p>
        </p:txBody>
      </p:sp>
      <p:sp>
        <p:nvSpPr>
          <p:cNvPr id="52229" name="Rectangle 5"/>
          <p:cNvSpPr>
            <a:spLocks noGrp="1" noChangeArrowheads="1"/>
          </p:cNvSpPr>
          <p:nvPr>
            <p:ph type="ftr" sz="quarter" idx="3"/>
          </p:nvPr>
        </p:nvSpPr>
        <p:spPr bwMode="auto">
          <a:xfrm>
            <a:off x="4316413" y="6400800"/>
            <a:ext cx="20843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defRPr sz="1400">
                <a:solidFill>
                  <a:schemeClr val="tx2"/>
                </a:solidFill>
                <a:latin typeface="+mn-lt"/>
              </a:defRPr>
            </a:lvl1pPr>
          </a:lstStyle>
          <a:p>
            <a:endParaRPr lang="en-US" dirty="0"/>
          </a:p>
        </p:txBody>
      </p:sp>
      <p:sp>
        <p:nvSpPr>
          <p:cNvPr id="52230" name="Rectangle 6"/>
          <p:cNvSpPr>
            <a:spLocks noGrp="1" noChangeArrowheads="1"/>
          </p:cNvSpPr>
          <p:nvPr>
            <p:ph type="sldNum" sz="quarter" idx="4"/>
          </p:nvPr>
        </p:nvSpPr>
        <p:spPr bwMode="auto">
          <a:xfrm>
            <a:off x="7391400" y="6400800"/>
            <a:ext cx="1371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defRPr sz="1400">
                <a:solidFill>
                  <a:schemeClr val="tx2"/>
                </a:solidFill>
                <a:latin typeface="+mn-lt"/>
              </a:defRPr>
            </a:lvl1pPr>
          </a:lstStyle>
          <a:p>
            <a:fld id="{DD1F01D4-9524-4813-B564-656FF752DF8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ransition>
    <p:fade thruBlk="1"/>
  </p:transition>
  <p:timing>
    <p:tnLst>
      <p:par>
        <p:cTn id="1" dur="indefinite" restart="never" nodeType="tmRoot"/>
      </p:par>
    </p:tnLst>
  </p:timing>
  <p:txStyles>
    <p:titleStyle>
      <a:lvl1pPr algn="l" rtl="0" eaLnBrk="1" fontAlgn="base" hangingPunct="1">
        <a:spcBef>
          <a:spcPct val="0"/>
        </a:spcBef>
        <a:spcAft>
          <a:spcPct val="0"/>
        </a:spcAft>
        <a:defRPr sz="3200" b="1">
          <a:solidFill>
            <a:schemeClr val="accent1">
              <a:lumMod val="50000"/>
            </a:schemeClr>
          </a:solidFill>
          <a:latin typeface="+mj-lt"/>
          <a:ea typeface="+mj-ea"/>
          <a:cs typeface="+mj-cs"/>
        </a:defRPr>
      </a:lvl1pPr>
      <a:lvl2pPr algn="l" rtl="0" eaLnBrk="1" fontAlgn="base" hangingPunct="1">
        <a:spcBef>
          <a:spcPct val="0"/>
        </a:spcBef>
        <a:spcAft>
          <a:spcPct val="0"/>
        </a:spcAft>
        <a:defRPr sz="3200" b="1">
          <a:solidFill>
            <a:srgbClr val="006666"/>
          </a:solidFill>
          <a:latin typeface="Tahoma" pitchFamily="34" charset="0"/>
        </a:defRPr>
      </a:lvl2pPr>
      <a:lvl3pPr algn="l" rtl="0" eaLnBrk="1" fontAlgn="base" hangingPunct="1">
        <a:spcBef>
          <a:spcPct val="0"/>
        </a:spcBef>
        <a:spcAft>
          <a:spcPct val="0"/>
        </a:spcAft>
        <a:defRPr sz="3200" b="1">
          <a:solidFill>
            <a:srgbClr val="006666"/>
          </a:solidFill>
          <a:latin typeface="Tahoma" pitchFamily="34" charset="0"/>
        </a:defRPr>
      </a:lvl3pPr>
      <a:lvl4pPr algn="l" rtl="0" eaLnBrk="1" fontAlgn="base" hangingPunct="1">
        <a:spcBef>
          <a:spcPct val="0"/>
        </a:spcBef>
        <a:spcAft>
          <a:spcPct val="0"/>
        </a:spcAft>
        <a:defRPr sz="3200" b="1">
          <a:solidFill>
            <a:srgbClr val="006666"/>
          </a:solidFill>
          <a:latin typeface="Tahoma" pitchFamily="34" charset="0"/>
        </a:defRPr>
      </a:lvl4pPr>
      <a:lvl5pPr algn="l" rtl="0" eaLnBrk="1" fontAlgn="base" hangingPunct="1">
        <a:spcBef>
          <a:spcPct val="0"/>
        </a:spcBef>
        <a:spcAft>
          <a:spcPct val="0"/>
        </a:spcAft>
        <a:defRPr sz="3200" b="1">
          <a:solidFill>
            <a:srgbClr val="006666"/>
          </a:solidFill>
          <a:latin typeface="Tahoma" pitchFamily="34" charset="0"/>
        </a:defRPr>
      </a:lvl5pPr>
      <a:lvl6pPr marL="457200" algn="l" rtl="0" eaLnBrk="1" fontAlgn="base" hangingPunct="1">
        <a:spcBef>
          <a:spcPct val="0"/>
        </a:spcBef>
        <a:spcAft>
          <a:spcPct val="0"/>
        </a:spcAft>
        <a:defRPr sz="3200" b="1">
          <a:solidFill>
            <a:srgbClr val="006666"/>
          </a:solidFill>
          <a:latin typeface="Tahoma" pitchFamily="34" charset="0"/>
        </a:defRPr>
      </a:lvl6pPr>
      <a:lvl7pPr marL="914400" algn="l" rtl="0" eaLnBrk="1" fontAlgn="base" hangingPunct="1">
        <a:spcBef>
          <a:spcPct val="0"/>
        </a:spcBef>
        <a:spcAft>
          <a:spcPct val="0"/>
        </a:spcAft>
        <a:defRPr sz="3200" b="1">
          <a:solidFill>
            <a:srgbClr val="006666"/>
          </a:solidFill>
          <a:latin typeface="Tahoma" pitchFamily="34" charset="0"/>
        </a:defRPr>
      </a:lvl7pPr>
      <a:lvl8pPr marL="1371600" algn="l" rtl="0" eaLnBrk="1" fontAlgn="base" hangingPunct="1">
        <a:spcBef>
          <a:spcPct val="0"/>
        </a:spcBef>
        <a:spcAft>
          <a:spcPct val="0"/>
        </a:spcAft>
        <a:defRPr sz="3200" b="1">
          <a:solidFill>
            <a:srgbClr val="006666"/>
          </a:solidFill>
          <a:latin typeface="Tahoma" pitchFamily="34" charset="0"/>
        </a:defRPr>
      </a:lvl8pPr>
      <a:lvl9pPr marL="1828800" algn="l" rtl="0" eaLnBrk="1" fontAlgn="base" hangingPunct="1">
        <a:spcBef>
          <a:spcPct val="0"/>
        </a:spcBef>
        <a:spcAft>
          <a:spcPct val="0"/>
        </a:spcAft>
        <a:defRPr sz="3200" b="1">
          <a:solidFill>
            <a:srgbClr val="006666"/>
          </a:solidFill>
          <a:latin typeface="Tahoma" pitchFamily="34" charset="0"/>
        </a:defRPr>
      </a:lvl9pPr>
    </p:titleStyle>
    <p:bodyStyle>
      <a:lvl1pPr marL="342900" indent="-342900" algn="l" rtl="0" eaLnBrk="1" fontAlgn="base" hangingPunct="1">
        <a:spcBef>
          <a:spcPct val="50000"/>
        </a:spcBef>
        <a:spcAft>
          <a:spcPct val="0"/>
        </a:spcAft>
        <a:buChar char="•"/>
        <a:defRPr sz="2400">
          <a:solidFill>
            <a:schemeClr val="tx2"/>
          </a:solidFill>
          <a:latin typeface="+mn-lt"/>
          <a:ea typeface="+mn-ea"/>
          <a:cs typeface="+mn-cs"/>
        </a:defRPr>
      </a:lvl1pPr>
      <a:lvl2pPr marL="742950" indent="-285750" algn="l" rtl="0" eaLnBrk="1" fontAlgn="base" hangingPunct="1">
        <a:spcBef>
          <a:spcPct val="20000"/>
        </a:spcBef>
        <a:spcAft>
          <a:spcPct val="0"/>
        </a:spcAft>
        <a:buFont typeface="Wingdings" pitchFamily="2" charset="2"/>
        <a:buChar char="Ø"/>
        <a:defRPr sz="2200" i="1">
          <a:solidFill>
            <a:schemeClr val="tx2"/>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200">
          <a:solidFill>
            <a:schemeClr val="tx1"/>
          </a:solidFill>
          <a:latin typeface="+mn-lt"/>
        </a:defRPr>
      </a:lvl5pPr>
      <a:lvl6pPr marL="2514600" indent="-228600" algn="l" rtl="0" eaLnBrk="1" fontAlgn="base" hangingPunct="1">
        <a:spcBef>
          <a:spcPct val="20000"/>
        </a:spcBef>
        <a:spcAft>
          <a:spcPct val="0"/>
        </a:spcAft>
        <a:buChar char="»"/>
        <a:defRPr sz="1200">
          <a:solidFill>
            <a:schemeClr val="tx1"/>
          </a:solidFill>
          <a:latin typeface="+mn-lt"/>
        </a:defRPr>
      </a:lvl6pPr>
      <a:lvl7pPr marL="2971800" indent="-228600" algn="l" rtl="0" eaLnBrk="1" fontAlgn="base" hangingPunct="1">
        <a:spcBef>
          <a:spcPct val="20000"/>
        </a:spcBef>
        <a:spcAft>
          <a:spcPct val="0"/>
        </a:spcAft>
        <a:buChar char="»"/>
        <a:defRPr sz="1200">
          <a:solidFill>
            <a:schemeClr val="tx1"/>
          </a:solidFill>
          <a:latin typeface="+mn-lt"/>
        </a:defRPr>
      </a:lvl7pPr>
      <a:lvl8pPr marL="3429000" indent="-228600" algn="l" rtl="0" eaLnBrk="1" fontAlgn="base" hangingPunct="1">
        <a:spcBef>
          <a:spcPct val="20000"/>
        </a:spcBef>
        <a:spcAft>
          <a:spcPct val="0"/>
        </a:spcAft>
        <a:buChar char="»"/>
        <a:defRPr sz="1200">
          <a:solidFill>
            <a:schemeClr val="tx1"/>
          </a:solidFill>
          <a:latin typeface="+mn-lt"/>
        </a:defRPr>
      </a:lvl8pPr>
      <a:lvl9pPr marL="3886200" indent="-228600" algn="l" rtl="0" eaLnBrk="1" fontAlgn="base" hangingPunct="1">
        <a:spcBef>
          <a:spcPct val="20000"/>
        </a:spcBef>
        <a:spcAft>
          <a:spcPct val="0"/>
        </a:spcAft>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814388" y="1339850"/>
            <a:ext cx="7429500" cy="1143000"/>
          </a:xfrm>
        </p:spPr>
        <p:txBody>
          <a:bodyPr/>
          <a:lstStyle/>
          <a:p>
            <a:r>
              <a:rPr lang="en-US" dirty="0" smtClean="0"/>
              <a:t>Surah Al </a:t>
            </a:r>
            <a:r>
              <a:rPr lang="en-US" dirty="0" err="1" smtClean="0"/>
              <a:t>Munafiqoon</a:t>
            </a:r>
            <a:endParaRPr lang="en-US" dirty="0"/>
          </a:p>
        </p:txBody>
      </p:sp>
      <p:sp>
        <p:nvSpPr>
          <p:cNvPr id="2051" name="Rectangle 3"/>
          <p:cNvSpPr>
            <a:spLocks noGrp="1" noChangeArrowheads="1"/>
          </p:cNvSpPr>
          <p:nvPr>
            <p:ph type="subTitle" idx="1"/>
          </p:nvPr>
        </p:nvSpPr>
        <p:spPr>
          <a:xfrm>
            <a:off x="2992438" y="2768600"/>
            <a:ext cx="5248275" cy="1109663"/>
          </a:xfrm>
        </p:spPr>
        <p:txBody>
          <a:bodyPr/>
          <a:lstStyle/>
          <a:p>
            <a:pPr>
              <a:spcBef>
                <a:spcPct val="0"/>
              </a:spcBef>
            </a:pPr>
            <a:r>
              <a:rPr lang="en-US" b="1" dirty="0" smtClean="0"/>
              <a:t>Hypocrites</a:t>
            </a:r>
          </a:p>
          <a:p>
            <a:pPr>
              <a:spcBef>
                <a:spcPct val="0"/>
              </a:spcBef>
            </a:pPr>
            <a:r>
              <a:rPr lang="en-US" b="1" dirty="0" err="1" smtClean="0"/>
              <a:t>Madani</a:t>
            </a:r>
            <a:r>
              <a:rPr lang="en-US" b="1" dirty="0" smtClean="0"/>
              <a:t> Surah – 11 verses </a:t>
            </a:r>
            <a:endParaRPr lang="en-US" b="1" dirty="0"/>
          </a:p>
        </p:txBody>
      </p:sp>
    </p:spTree>
  </p:cSld>
  <p:clrMapOvr>
    <a:masterClrMapping/>
  </p:clrMapOvr>
  <p:transition>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Reason for revelation </a:t>
            </a:r>
            <a:endParaRPr lang="en-GB" dirty="0"/>
          </a:p>
        </p:txBody>
      </p:sp>
      <p:sp>
        <p:nvSpPr>
          <p:cNvPr id="3" name="Content Placeholder 2"/>
          <p:cNvSpPr>
            <a:spLocks noGrp="1"/>
          </p:cNvSpPr>
          <p:nvPr>
            <p:ph idx="1"/>
          </p:nvPr>
        </p:nvSpPr>
        <p:spPr>
          <a:xfrm>
            <a:off x="1752600" y="1002221"/>
            <a:ext cx="7010400" cy="4572000"/>
          </a:xfrm>
        </p:spPr>
        <p:txBody>
          <a:bodyPr/>
          <a:lstStyle/>
          <a:p>
            <a:r>
              <a:rPr lang="en-GB" dirty="0" smtClean="0"/>
              <a:t>6A.H</a:t>
            </a:r>
          </a:p>
          <a:p>
            <a:r>
              <a:rPr lang="en-GB" dirty="0"/>
              <a:t>Prophet Muhammad (May Allah’s peace and blessings be upon him) </a:t>
            </a:r>
            <a:r>
              <a:rPr lang="en-GB" dirty="0" smtClean="0"/>
              <a:t>got news that the leader of </a:t>
            </a:r>
            <a:r>
              <a:rPr lang="en-GB" dirty="0" err="1" smtClean="0"/>
              <a:t>Banul</a:t>
            </a:r>
            <a:r>
              <a:rPr lang="en-GB" dirty="0" smtClean="0"/>
              <a:t> </a:t>
            </a:r>
            <a:r>
              <a:rPr lang="en-GB" dirty="0" err="1" smtClean="0"/>
              <a:t>Mustaliq</a:t>
            </a:r>
            <a:r>
              <a:rPr lang="en-GB" dirty="0" smtClean="0"/>
              <a:t> (Harith bin </a:t>
            </a:r>
            <a:r>
              <a:rPr lang="en-GB" dirty="0" err="1" smtClean="0"/>
              <a:t>Dirar</a:t>
            </a:r>
            <a:r>
              <a:rPr lang="en-GB" dirty="0" smtClean="0"/>
              <a:t>) is preparing a campaign against him</a:t>
            </a:r>
          </a:p>
          <a:p>
            <a:r>
              <a:rPr lang="en-GB" dirty="0" smtClean="0"/>
              <a:t>When the </a:t>
            </a:r>
            <a:r>
              <a:rPr lang="en-GB" dirty="0"/>
              <a:t>Prophet Muhammad (May Allah’s peace and blessings be upon him) </a:t>
            </a:r>
            <a:r>
              <a:rPr lang="en-GB" dirty="0" smtClean="0"/>
              <a:t> heard the news he gathers a group of companions and went out to face them, hypocrites came too to get the spoils of war as they knew victory was with Islam. </a:t>
            </a:r>
          </a:p>
          <a:p>
            <a:r>
              <a:rPr lang="en-GB" dirty="0" smtClean="0"/>
              <a:t>Armies fought, many of </a:t>
            </a:r>
            <a:r>
              <a:rPr lang="en-GB" dirty="0" err="1" smtClean="0"/>
              <a:t>Banul</a:t>
            </a:r>
            <a:r>
              <a:rPr lang="en-GB" dirty="0" smtClean="0"/>
              <a:t> </a:t>
            </a:r>
            <a:r>
              <a:rPr lang="en-GB" dirty="0" err="1" smtClean="0"/>
              <a:t>Mustaliqs</a:t>
            </a:r>
            <a:r>
              <a:rPr lang="en-GB" dirty="0" smtClean="0"/>
              <a:t> men were killed and some men and women were captured as prisoners of war. Muslims won. </a:t>
            </a:r>
            <a:endParaRPr lang="en-GB" dirty="0"/>
          </a:p>
        </p:txBody>
      </p:sp>
    </p:spTree>
    <p:extLst>
      <p:ext uri="{BB962C8B-B14F-4D97-AF65-F5344CB8AC3E}">
        <p14:creationId xmlns:p14="http://schemas.microsoft.com/office/powerpoint/2010/main" val="1786794700"/>
      </p:ext>
    </p:extLst>
  </p:cSld>
  <p:clrMapOvr>
    <a:masterClrMapping/>
  </p:clrMapOvr>
  <p:transition>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Harith bin </a:t>
            </a:r>
            <a:r>
              <a:rPr lang="en-GB" dirty="0" err="1"/>
              <a:t>Dirar</a:t>
            </a:r>
            <a:r>
              <a:rPr lang="en-GB" dirty="0"/>
              <a:t> later became </a:t>
            </a:r>
            <a:r>
              <a:rPr lang="en-GB" dirty="0" err="1"/>
              <a:t>muslim</a:t>
            </a:r>
            <a:r>
              <a:rPr lang="en-GB" dirty="0"/>
              <a:t> and his daughter was </a:t>
            </a:r>
            <a:r>
              <a:rPr lang="en-GB" dirty="0" err="1"/>
              <a:t>Juwairiyah</a:t>
            </a:r>
            <a:r>
              <a:rPr lang="en-GB" dirty="0"/>
              <a:t> (</a:t>
            </a:r>
            <a:r>
              <a:rPr lang="en-GB" dirty="0" err="1"/>
              <a:t>ra</a:t>
            </a:r>
            <a:r>
              <a:rPr lang="en-GB" dirty="0"/>
              <a:t>) the wife of Prophet Muhammad (May Allah’s peace and blessings be upon him) . </a:t>
            </a:r>
          </a:p>
          <a:p>
            <a:endParaRPr lang="en-GB" dirty="0"/>
          </a:p>
        </p:txBody>
      </p:sp>
    </p:spTree>
    <p:extLst>
      <p:ext uri="{BB962C8B-B14F-4D97-AF65-F5344CB8AC3E}">
        <p14:creationId xmlns:p14="http://schemas.microsoft.com/office/powerpoint/2010/main" val="3420629032"/>
      </p:ext>
    </p:extLst>
  </p:cSld>
  <p:clrMapOvr>
    <a:masterClrMapping/>
  </p:clrMapOvr>
  <p:transition>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While still at their land</a:t>
            </a:r>
            <a:endParaRPr lang="en-GB" dirty="0"/>
          </a:p>
        </p:txBody>
      </p:sp>
      <p:sp>
        <p:nvSpPr>
          <p:cNvPr id="3" name="Content Placeholder 2"/>
          <p:cNvSpPr>
            <a:spLocks noGrp="1"/>
          </p:cNvSpPr>
          <p:nvPr>
            <p:ph idx="1"/>
          </p:nvPr>
        </p:nvSpPr>
        <p:spPr/>
        <p:txBody>
          <a:bodyPr/>
          <a:lstStyle/>
          <a:p>
            <a:r>
              <a:rPr lang="en-GB" dirty="0" smtClean="0"/>
              <a:t>An argument broke out between the </a:t>
            </a:r>
            <a:r>
              <a:rPr lang="en-GB" dirty="0" err="1" smtClean="0"/>
              <a:t>Muhajir</a:t>
            </a:r>
            <a:r>
              <a:rPr lang="en-GB" dirty="0" smtClean="0"/>
              <a:t> and </a:t>
            </a:r>
            <a:r>
              <a:rPr lang="en-GB" dirty="0" err="1" smtClean="0"/>
              <a:t>Ansaar</a:t>
            </a:r>
            <a:r>
              <a:rPr lang="en-GB" dirty="0" smtClean="0"/>
              <a:t> about the well of water</a:t>
            </a:r>
          </a:p>
          <a:p>
            <a:r>
              <a:rPr lang="en-GB" dirty="0" err="1" smtClean="0"/>
              <a:t>Ansaar</a:t>
            </a:r>
            <a:r>
              <a:rPr lang="en-GB" dirty="0" smtClean="0"/>
              <a:t> called their </a:t>
            </a:r>
            <a:r>
              <a:rPr lang="en-GB" dirty="0" err="1" smtClean="0"/>
              <a:t>their</a:t>
            </a:r>
            <a:r>
              <a:rPr lang="en-GB" dirty="0" smtClean="0"/>
              <a:t> </a:t>
            </a:r>
            <a:r>
              <a:rPr lang="en-GB" dirty="0" err="1" smtClean="0"/>
              <a:t>Ansaaris</a:t>
            </a:r>
            <a:r>
              <a:rPr lang="en-GB" dirty="0" smtClean="0"/>
              <a:t> to help </a:t>
            </a:r>
          </a:p>
          <a:p>
            <a:r>
              <a:rPr lang="en-GB" dirty="0" err="1" smtClean="0"/>
              <a:t>Muhajir</a:t>
            </a:r>
            <a:r>
              <a:rPr lang="en-GB" dirty="0" smtClean="0"/>
              <a:t> called their </a:t>
            </a:r>
            <a:r>
              <a:rPr lang="en-GB" dirty="0" err="1" smtClean="0"/>
              <a:t>Muhajirs</a:t>
            </a:r>
            <a:r>
              <a:rPr lang="en-GB" dirty="0" smtClean="0"/>
              <a:t> to help </a:t>
            </a:r>
          </a:p>
          <a:p>
            <a:r>
              <a:rPr lang="en-GB" dirty="0" smtClean="0"/>
              <a:t>Would have broken out into a fight</a:t>
            </a:r>
          </a:p>
          <a:p>
            <a:r>
              <a:rPr lang="en-GB" dirty="0" smtClean="0"/>
              <a:t>Prophet </a:t>
            </a:r>
            <a:r>
              <a:rPr lang="en-GB" dirty="0"/>
              <a:t>Muhammad (May Allah’s peace and blessings be upon him) </a:t>
            </a:r>
            <a:r>
              <a:rPr lang="en-GB" dirty="0" smtClean="0"/>
              <a:t>came and said: ‘What is this slogan of paganism’. You should not back someone up due to tribes, races or nationality. You should help all your </a:t>
            </a:r>
            <a:r>
              <a:rPr lang="en-GB" dirty="0" err="1" smtClean="0"/>
              <a:t>muslim</a:t>
            </a:r>
            <a:r>
              <a:rPr lang="en-GB" dirty="0" smtClean="0"/>
              <a:t> brothers, being oppressed or oppressing others. </a:t>
            </a:r>
          </a:p>
          <a:p>
            <a:r>
              <a:rPr lang="en-GB" dirty="0" smtClean="0"/>
              <a:t>Matter resolved</a:t>
            </a:r>
            <a:endParaRPr lang="en-GB" dirty="0"/>
          </a:p>
          <a:p>
            <a:endParaRPr lang="en-GB" dirty="0"/>
          </a:p>
        </p:txBody>
      </p:sp>
    </p:spTree>
    <p:extLst>
      <p:ext uri="{BB962C8B-B14F-4D97-AF65-F5344CB8AC3E}">
        <p14:creationId xmlns:p14="http://schemas.microsoft.com/office/powerpoint/2010/main" val="554763698"/>
      </p:ext>
    </p:extLst>
  </p:cSld>
  <p:clrMapOvr>
    <a:masterClrMapping/>
  </p:clrMapOvr>
  <p:transition>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Hypocrites find out </a:t>
            </a:r>
            <a:endParaRPr lang="en-GB" dirty="0"/>
          </a:p>
        </p:txBody>
      </p:sp>
      <p:sp>
        <p:nvSpPr>
          <p:cNvPr id="3" name="Content Placeholder 2"/>
          <p:cNvSpPr>
            <a:spLocks noGrp="1"/>
          </p:cNvSpPr>
          <p:nvPr>
            <p:ph idx="1"/>
          </p:nvPr>
        </p:nvSpPr>
        <p:spPr/>
        <p:txBody>
          <a:bodyPr/>
          <a:lstStyle/>
          <a:p>
            <a:r>
              <a:rPr lang="en-GB" dirty="0" smtClean="0"/>
              <a:t>Abdullah bin </a:t>
            </a:r>
            <a:r>
              <a:rPr lang="en-GB" dirty="0" err="1" smtClean="0"/>
              <a:t>Ubay</a:t>
            </a:r>
            <a:r>
              <a:rPr lang="en-GB" dirty="0" smtClean="0"/>
              <a:t> addressed a group of hypocrites and one </a:t>
            </a:r>
            <a:r>
              <a:rPr lang="en-GB" dirty="0" err="1" smtClean="0"/>
              <a:t>muslim</a:t>
            </a:r>
            <a:r>
              <a:rPr lang="en-GB" dirty="0" smtClean="0"/>
              <a:t> Zaid ibn </a:t>
            </a:r>
            <a:r>
              <a:rPr lang="en-GB" dirty="0" err="1" smtClean="0"/>
              <a:t>Arqaam</a:t>
            </a:r>
            <a:r>
              <a:rPr lang="en-GB" dirty="0" smtClean="0"/>
              <a:t> was present there also </a:t>
            </a:r>
          </a:p>
          <a:p>
            <a:r>
              <a:rPr lang="en-GB" dirty="0" smtClean="0"/>
              <a:t>He gave a persuasive speech to the </a:t>
            </a:r>
            <a:r>
              <a:rPr lang="en-GB" dirty="0" err="1" smtClean="0"/>
              <a:t>Ansaar</a:t>
            </a:r>
            <a:r>
              <a:rPr lang="en-GB" dirty="0" smtClean="0"/>
              <a:t> </a:t>
            </a:r>
          </a:p>
          <a:p>
            <a:r>
              <a:rPr lang="en-GB" dirty="0" smtClean="0"/>
              <a:t>You have given them you land and everything you own, you fed them till they become strong and now stand up against you. You should not help them again otherwise the future will be bad. If you stop supporting them they will move to other areas. When we go back to Medina you are the most </a:t>
            </a:r>
            <a:r>
              <a:rPr lang="en-GB" dirty="0" err="1" smtClean="0"/>
              <a:t>honourables</a:t>
            </a:r>
            <a:r>
              <a:rPr lang="en-GB" dirty="0" smtClean="0"/>
              <a:t> (him and </a:t>
            </a:r>
            <a:r>
              <a:rPr lang="en-GB" dirty="0" err="1" smtClean="0"/>
              <a:t>ansaar</a:t>
            </a:r>
            <a:r>
              <a:rPr lang="en-GB" dirty="0" smtClean="0"/>
              <a:t>) should drive out the meanest ones (Prophet and </a:t>
            </a:r>
            <a:r>
              <a:rPr lang="en-GB" dirty="0" err="1" smtClean="0"/>
              <a:t>Ansaar</a:t>
            </a:r>
            <a:r>
              <a:rPr lang="en-GB" dirty="0" smtClean="0"/>
              <a:t>) – Verse 8 </a:t>
            </a:r>
            <a:r>
              <a:rPr lang="en-GB" dirty="0" err="1" smtClean="0"/>
              <a:t>etc</a:t>
            </a:r>
            <a:r>
              <a:rPr lang="en-GB" dirty="0" smtClean="0"/>
              <a:t>….</a:t>
            </a:r>
            <a:endParaRPr lang="en-GB" dirty="0"/>
          </a:p>
        </p:txBody>
      </p:sp>
    </p:spTree>
    <p:extLst>
      <p:ext uri="{BB962C8B-B14F-4D97-AF65-F5344CB8AC3E}">
        <p14:creationId xmlns:p14="http://schemas.microsoft.com/office/powerpoint/2010/main" val="3039131819"/>
      </p:ext>
    </p:extLst>
  </p:cSld>
  <p:clrMapOvr>
    <a:masterClrMapping/>
  </p:clrMapOvr>
  <p:transition>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Zaid bin </a:t>
            </a:r>
            <a:r>
              <a:rPr lang="en-GB" dirty="0" err="1" smtClean="0"/>
              <a:t>Arqaam</a:t>
            </a:r>
            <a:r>
              <a:rPr lang="en-GB" dirty="0" smtClean="0"/>
              <a:t> – By Allah, you are mean, low and despicable. The Prophet </a:t>
            </a:r>
            <a:r>
              <a:rPr lang="en-GB" dirty="0"/>
              <a:t>Muhammad (May Allah’s peace and blessings be upon him)  </a:t>
            </a:r>
            <a:r>
              <a:rPr lang="en-GB" dirty="0" smtClean="0"/>
              <a:t>is successful by Gods honours and by the love of the </a:t>
            </a:r>
            <a:r>
              <a:rPr lang="en-GB" dirty="0" err="1" smtClean="0"/>
              <a:t>muslims</a:t>
            </a:r>
            <a:r>
              <a:rPr lang="en-GB" dirty="0" smtClean="0"/>
              <a:t>.</a:t>
            </a:r>
          </a:p>
          <a:p>
            <a:r>
              <a:rPr lang="en-GB" dirty="0" smtClean="0"/>
              <a:t>Abdullah bin </a:t>
            </a:r>
            <a:r>
              <a:rPr lang="en-GB" dirty="0" err="1" smtClean="0"/>
              <a:t>Ubay</a:t>
            </a:r>
            <a:r>
              <a:rPr lang="en-GB" dirty="0" smtClean="0"/>
              <a:t> to keep himself covered said he was joking and did not mean anything against the messenger of Allah. </a:t>
            </a:r>
          </a:p>
          <a:p>
            <a:r>
              <a:rPr lang="en-GB" dirty="0" smtClean="0"/>
              <a:t>Zaid left and went and told everything to </a:t>
            </a:r>
            <a:r>
              <a:rPr lang="en-GB" dirty="0"/>
              <a:t>The Prophet Muhammad (May Allah’s peace and blessings be upon him</a:t>
            </a:r>
            <a:r>
              <a:rPr lang="en-GB" dirty="0" smtClean="0"/>
              <a:t>), which made him upset. </a:t>
            </a:r>
          </a:p>
          <a:p>
            <a:endParaRPr lang="en-GB" dirty="0"/>
          </a:p>
          <a:p>
            <a:endParaRPr lang="en-GB" dirty="0"/>
          </a:p>
          <a:p>
            <a:endParaRPr lang="en-GB" dirty="0"/>
          </a:p>
        </p:txBody>
      </p:sp>
    </p:spTree>
    <p:extLst>
      <p:ext uri="{BB962C8B-B14F-4D97-AF65-F5344CB8AC3E}">
        <p14:creationId xmlns:p14="http://schemas.microsoft.com/office/powerpoint/2010/main" val="2230344165"/>
      </p:ext>
    </p:extLst>
  </p:cSld>
  <p:clrMapOvr>
    <a:masterClrMapping/>
  </p:clrMapOvr>
  <p:transition>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Story spreads across the </a:t>
            </a:r>
            <a:r>
              <a:rPr lang="en-GB" dirty="0" err="1" smtClean="0"/>
              <a:t>muslims</a:t>
            </a:r>
            <a:endParaRPr lang="en-GB" dirty="0"/>
          </a:p>
        </p:txBody>
      </p:sp>
      <p:sp>
        <p:nvSpPr>
          <p:cNvPr id="3" name="Content Placeholder 2"/>
          <p:cNvSpPr>
            <a:spLocks noGrp="1"/>
          </p:cNvSpPr>
          <p:nvPr>
            <p:ph idx="1"/>
          </p:nvPr>
        </p:nvSpPr>
        <p:spPr/>
        <p:txBody>
          <a:bodyPr/>
          <a:lstStyle/>
          <a:p>
            <a:pPr marL="0" indent="0">
              <a:buNone/>
            </a:pPr>
            <a:r>
              <a:rPr lang="en-GB" dirty="0" smtClean="0"/>
              <a:t>When Umar (</a:t>
            </a:r>
            <a:r>
              <a:rPr lang="en-GB" dirty="0" err="1" smtClean="0"/>
              <a:t>ra</a:t>
            </a:r>
            <a:r>
              <a:rPr lang="en-GB" dirty="0" smtClean="0"/>
              <a:t>) found out, he asked </a:t>
            </a:r>
            <a:r>
              <a:rPr lang="en-GB" dirty="0"/>
              <a:t>The Prophet Muhammad (May Allah’s peace and blessings be upon him) </a:t>
            </a:r>
            <a:r>
              <a:rPr lang="en-GB" dirty="0" smtClean="0"/>
              <a:t>permission to behead the hypocrite. </a:t>
            </a:r>
          </a:p>
          <a:p>
            <a:pPr marL="0" indent="0">
              <a:buNone/>
            </a:pPr>
            <a:r>
              <a:rPr lang="en-GB" dirty="0"/>
              <a:t>The Prophet Muhammad (May Allah’s peace and blessings be upon him</a:t>
            </a:r>
            <a:r>
              <a:rPr lang="en-GB" dirty="0" smtClean="0"/>
              <a:t>) said that if he allows this then news will spread that </a:t>
            </a:r>
            <a:r>
              <a:rPr lang="en-GB" dirty="0"/>
              <a:t>The Prophet Muhammad (May Allah’s peace and blessings be upon him) </a:t>
            </a:r>
            <a:r>
              <a:rPr lang="en-GB" dirty="0" smtClean="0"/>
              <a:t> kills his own people. </a:t>
            </a:r>
          </a:p>
          <a:p>
            <a:pPr marL="0" indent="0">
              <a:buNone/>
            </a:pPr>
            <a:endParaRPr lang="en-GB" dirty="0" smtClean="0"/>
          </a:p>
        </p:txBody>
      </p:sp>
    </p:spTree>
    <p:extLst>
      <p:ext uri="{BB962C8B-B14F-4D97-AF65-F5344CB8AC3E}">
        <p14:creationId xmlns:p14="http://schemas.microsoft.com/office/powerpoint/2010/main" val="2957915184"/>
      </p:ext>
    </p:extLst>
  </p:cSld>
  <p:clrMapOvr>
    <a:masterClrMapping/>
  </p:clrMapOvr>
  <p:transition>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They set out for Medina</a:t>
            </a:r>
            <a:endParaRPr lang="en-GB" dirty="0"/>
          </a:p>
        </p:txBody>
      </p:sp>
      <p:sp>
        <p:nvSpPr>
          <p:cNvPr id="3" name="Content Placeholder 2"/>
          <p:cNvSpPr>
            <a:spLocks noGrp="1"/>
          </p:cNvSpPr>
          <p:nvPr>
            <p:ph idx="1"/>
          </p:nvPr>
        </p:nvSpPr>
        <p:spPr/>
        <p:txBody>
          <a:bodyPr/>
          <a:lstStyle/>
          <a:p>
            <a:r>
              <a:rPr lang="en-GB" dirty="0" smtClean="0"/>
              <a:t>On the way the </a:t>
            </a:r>
            <a:r>
              <a:rPr lang="en-GB" dirty="0" err="1"/>
              <a:t>The</a:t>
            </a:r>
            <a:r>
              <a:rPr lang="en-GB" dirty="0"/>
              <a:t> Prophet Muhammad (May Allah’s peace and blessings be upon him) </a:t>
            </a:r>
            <a:r>
              <a:rPr lang="en-GB" dirty="0" smtClean="0"/>
              <a:t> called Abdullah ibn </a:t>
            </a:r>
            <a:r>
              <a:rPr lang="en-GB" dirty="0" err="1" smtClean="0"/>
              <a:t>Ubay</a:t>
            </a:r>
            <a:r>
              <a:rPr lang="en-GB" dirty="0" smtClean="0"/>
              <a:t> and asked him, if he had said such a thing</a:t>
            </a:r>
          </a:p>
          <a:p>
            <a:r>
              <a:rPr lang="en-GB" dirty="0" smtClean="0"/>
              <a:t>He denied it and took an oath that said that Zaid bin </a:t>
            </a:r>
            <a:r>
              <a:rPr lang="en-GB" dirty="0" err="1" smtClean="0"/>
              <a:t>Arqaam</a:t>
            </a:r>
            <a:r>
              <a:rPr lang="en-GB" dirty="0" smtClean="0"/>
              <a:t> is a liar. </a:t>
            </a:r>
          </a:p>
          <a:p>
            <a:r>
              <a:rPr lang="en-GB" dirty="0" smtClean="0"/>
              <a:t>Abdullah ibn </a:t>
            </a:r>
            <a:r>
              <a:rPr lang="en-GB" dirty="0" err="1" smtClean="0"/>
              <a:t>Ubay</a:t>
            </a:r>
            <a:r>
              <a:rPr lang="en-GB" dirty="0" smtClean="0"/>
              <a:t> was a respectable chief of his people. Everyone thought that Zaid (</a:t>
            </a:r>
            <a:r>
              <a:rPr lang="en-GB" dirty="0" err="1" smtClean="0"/>
              <a:t>ra</a:t>
            </a:r>
            <a:r>
              <a:rPr lang="en-GB" dirty="0" smtClean="0"/>
              <a:t>) must be under a misconception. </a:t>
            </a:r>
          </a:p>
          <a:p>
            <a:r>
              <a:rPr lang="en-GB" dirty="0"/>
              <a:t>The Prophet Muhammad (May Allah’s peace and blessings be upon him</a:t>
            </a:r>
            <a:r>
              <a:rPr lang="en-GB" dirty="0" smtClean="0"/>
              <a:t>) accepted his oath and </a:t>
            </a:r>
            <a:r>
              <a:rPr lang="en-GB" dirty="0" err="1" smtClean="0"/>
              <a:t>explantion</a:t>
            </a:r>
            <a:endParaRPr lang="en-GB" dirty="0"/>
          </a:p>
        </p:txBody>
      </p:sp>
    </p:spTree>
    <p:extLst>
      <p:ext uri="{BB962C8B-B14F-4D97-AF65-F5344CB8AC3E}">
        <p14:creationId xmlns:p14="http://schemas.microsoft.com/office/powerpoint/2010/main" val="2196461848"/>
      </p:ext>
    </p:extLst>
  </p:cSld>
  <p:clrMapOvr>
    <a:masterClrMapping/>
  </p:clrMapOvr>
  <p:transition>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Zaid bin </a:t>
            </a:r>
            <a:r>
              <a:rPr lang="en-GB" dirty="0" err="1" smtClean="0"/>
              <a:t>Arqaam</a:t>
            </a:r>
            <a:r>
              <a:rPr lang="en-GB" dirty="0" smtClean="0"/>
              <a:t> (</a:t>
            </a:r>
            <a:r>
              <a:rPr lang="en-GB" dirty="0" err="1" smtClean="0"/>
              <a:t>ra</a:t>
            </a:r>
            <a:r>
              <a:rPr lang="en-GB" dirty="0" smtClean="0"/>
              <a:t>)</a:t>
            </a:r>
            <a:endParaRPr lang="en-GB" dirty="0"/>
          </a:p>
        </p:txBody>
      </p:sp>
      <p:sp>
        <p:nvSpPr>
          <p:cNvPr id="3" name="Content Placeholder 2"/>
          <p:cNvSpPr>
            <a:spLocks noGrp="1"/>
          </p:cNvSpPr>
          <p:nvPr>
            <p:ph idx="1"/>
          </p:nvPr>
        </p:nvSpPr>
        <p:spPr>
          <a:xfrm>
            <a:off x="1752600" y="1143000"/>
            <a:ext cx="7171944" cy="5312664"/>
          </a:xfrm>
        </p:spPr>
        <p:txBody>
          <a:bodyPr/>
          <a:lstStyle/>
          <a:p>
            <a:r>
              <a:rPr lang="en-GB" sz="2000" dirty="0"/>
              <a:t>People started to doubt him and this embarrassed him and he hid himself from people </a:t>
            </a:r>
            <a:endParaRPr lang="en-GB" sz="2000" dirty="0" smtClean="0"/>
          </a:p>
          <a:p>
            <a:r>
              <a:rPr lang="en-GB" sz="2000" dirty="0" smtClean="0"/>
              <a:t>Whilst travelling Zaid(</a:t>
            </a:r>
            <a:r>
              <a:rPr lang="en-GB" sz="2000" dirty="0" err="1" smtClean="0"/>
              <a:t>ra</a:t>
            </a:r>
            <a:r>
              <a:rPr lang="en-GB" sz="2000" dirty="0" smtClean="0"/>
              <a:t>) was come near the </a:t>
            </a:r>
            <a:r>
              <a:rPr lang="en-GB" sz="2000" dirty="0" err="1"/>
              <a:t>The</a:t>
            </a:r>
            <a:r>
              <a:rPr lang="en-GB" sz="2000" dirty="0"/>
              <a:t> Prophet Muhammad (May Allah’s peace and blessings be upon him) </a:t>
            </a:r>
            <a:r>
              <a:rPr lang="en-GB" sz="2000" dirty="0" smtClean="0"/>
              <a:t>again and again, he knew that Allah would reveal some verses to clear him. </a:t>
            </a:r>
          </a:p>
          <a:p>
            <a:r>
              <a:rPr lang="en-GB" sz="2000" dirty="0" smtClean="0"/>
              <a:t>He noticed that </a:t>
            </a:r>
            <a:r>
              <a:rPr lang="en-GB" sz="2000" dirty="0"/>
              <a:t>The Prophet Muhammad (May Allah’s peace and blessings be upon him) </a:t>
            </a:r>
            <a:r>
              <a:rPr lang="en-GB" sz="2000" dirty="0" smtClean="0"/>
              <a:t>has </a:t>
            </a:r>
            <a:r>
              <a:rPr lang="en-GB" sz="2000" dirty="0" smtClean="0"/>
              <a:t>entered </a:t>
            </a:r>
            <a:r>
              <a:rPr lang="en-GB" sz="2000" dirty="0" smtClean="0"/>
              <a:t>a state in which he would receive revelation and he knew it was about him!</a:t>
            </a:r>
          </a:p>
          <a:p>
            <a:r>
              <a:rPr lang="en-GB" sz="2000" dirty="0" smtClean="0"/>
              <a:t>When it was over the </a:t>
            </a:r>
            <a:r>
              <a:rPr lang="en-GB" sz="2000" dirty="0" err="1"/>
              <a:t>The</a:t>
            </a:r>
            <a:r>
              <a:rPr lang="en-GB" sz="2000" dirty="0"/>
              <a:t> Prophet Muhammad (May Allah’s peace and blessings be upon him) </a:t>
            </a:r>
            <a:r>
              <a:rPr lang="en-GB" sz="2000" dirty="0" smtClean="0"/>
              <a:t> held Zaid (</a:t>
            </a:r>
            <a:r>
              <a:rPr lang="en-GB" sz="2000" dirty="0" err="1" smtClean="0"/>
              <a:t>ra</a:t>
            </a:r>
            <a:r>
              <a:rPr lang="en-GB" sz="2000" dirty="0" smtClean="0"/>
              <a:t>) ear and said: ‘O Boy, Allah has confirmed the </a:t>
            </a:r>
            <a:r>
              <a:rPr lang="en-GB" sz="2000" dirty="0" smtClean="0"/>
              <a:t>authenticity </a:t>
            </a:r>
            <a:r>
              <a:rPr lang="en-GB" sz="2000" dirty="0" smtClean="0"/>
              <a:t>of your statement and the entire Surah </a:t>
            </a:r>
            <a:r>
              <a:rPr lang="en-GB" sz="2000" dirty="0" err="1" smtClean="0"/>
              <a:t>Munafiqoon</a:t>
            </a:r>
            <a:r>
              <a:rPr lang="en-GB" sz="2000" dirty="0" smtClean="0"/>
              <a:t> has been revealed in connection with this incident’</a:t>
            </a:r>
            <a:endParaRPr lang="en-GB" sz="2000" dirty="0"/>
          </a:p>
          <a:p>
            <a:endParaRPr lang="en-GB" sz="2000" dirty="0"/>
          </a:p>
        </p:txBody>
      </p:sp>
    </p:spTree>
    <p:extLst>
      <p:ext uri="{BB962C8B-B14F-4D97-AF65-F5344CB8AC3E}">
        <p14:creationId xmlns:p14="http://schemas.microsoft.com/office/powerpoint/2010/main" val="2675277324"/>
      </p:ext>
    </p:extLst>
  </p:cSld>
  <p:clrMapOvr>
    <a:masterClrMapping/>
  </p:clrMapOvr>
  <p:transition>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happened after – verse 5 </a:t>
            </a:r>
            <a:endParaRPr lang="en-GB" dirty="0"/>
          </a:p>
        </p:txBody>
      </p:sp>
      <p:sp>
        <p:nvSpPr>
          <p:cNvPr id="3" name="Content Placeholder 2"/>
          <p:cNvSpPr>
            <a:spLocks noGrp="1"/>
          </p:cNvSpPr>
          <p:nvPr>
            <p:ph idx="1"/>
          </p:nvPr>
        </p:nvSpPr>
        <p:spPr/>
        <p:txBody>
          <a:bodyPr/>
          <a:lstStyle/>
          <a:p>
            <a:r>
              <a:rPr lang="en-GB" dirty="0" smtClean="0"/>
              <a:t>When the news come out</a:t>
            </a:r>
          </a:p>
          <a:p>
            <a:r>
              <a:rPr lang="en-GB" dirty="0" smtClean="0"/>
              <a:t>People went up to Abdullah ibn </a:t>
            </a:r>
            <a:r>
              <a:rPr lang="en-GB" dirty="0" err="1" smtClean="0"/>
              <a:t>Ubay</a:t>
            </a:r>
            <a:r>
              <a:rPr lang="en-GB" dirty="0" smtClean="0"/>
              <a:t> and asked him to seek forgiveness </a:t>
            </a:r>
            <a:r>
              <a:rPr lang="en-GB" dirty="0"/>
              <a:t> </a:t>
            </a:r>
            <a:r>
              <a:rPr lang="en-GB" dirty="0" smtClean="0"/>
              <a:t>and go to the </a:t>
            </a:r>
            <a:r>
              <a:rPr lang="en-GB" dirty="0" err="1"/>
              <a:t>The</a:t>
            </a:r>
            <a:r>
              <a:rPr lang="en-GB" dirty="0"/>
              <a:t> Prophet Muhammad (May Allah’s peace and blessings be upon him) </a:t>
            </a:r>
            <a:r>
              <a:rPr lang="en-GB" dirty="0" smtClean="0"/>
              <a:t> and admit your guilt. Ask the Prophet </a:t>
            </a:r>
            <a:r>
              <a:rPr lang="en-GB" dirty="0"/>
              <a:t>Muhammad (May Allah’s peace and blessings be upon him) </a:t>
            </a:r>
            <a:r>
              <a:rPr lang="en-GB" dirty="0" smtClean="0"/>
              <a:t> to pray to Allah to forgive you </a:t>
            </a:r>
          </a:p>
          <a:p>
            <a:r>
              <a:rPr lang="en-GB" dirty="0" smtClean="0"/>
              <a:t>He refused </a:t>
            </a:r>
          </a:p>
          <a:p>
            <a:r>
              <a:rPr lang="en-GB" dirty="0" smtClean="0"/>
              <a:t>He lived in Medina after this for a few days and then passed away. </a:t>
            </a:r>
          </a:p>
        </p:txBody>
      </p:sp>
    </p:spTree>
    <p:extLst>
      <p:ext uri="{BB962C8B-B14F-4D97-AF65-F5344CB8AC3E}">
        <p14:creationId xmlns:p14="http://schemas.microsoft.com/office/powerpoint/2010/main" val="305178483"/>
      </p:ext>
    </p:extLst>
  </p:cSld>
  <p:clrMapOvr>
    <a:masterClrMapping/>
  </p:clrMapOvr>
  <p:transition>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9 -11 </a:t>
            </a:r>
            <a:endParaRPr lang="en-GB" dirty="0"/>
          </a:p>
        </p:txBody>
      </p:sp>
      <p:sp>
        <p:nvSpPr>
          <p:cNvPr id="3" name="Content Placeholder 2"/>
          <p:cNvSpPr>
            <a:spLocks noGrp="1"/>
          </p:cNvSpPr>
          <p:nvPr>
            <p:ph idx="1"/>
          </p:nvPr>
        </p:nvSpPr>
        <p:spPr/>
        <p:txBody>
          <a:bodyPr/>
          <a:lstStyle/>
          <a:p>
            <a:r>
              <a:rPr lang="en-GB" dirty="0" smtClean="0"/>
              <a:t>How does the two sections link? </a:t>
            </a:r>
          </a:p>
          <a:p>
            <a:r>
              <a:rPr lang="en-GB" dirty="0" smtClean="0"/>
              <a:t>Why were they like this? </a:t>
            </a:r>
          </a:p>
          <a:p>
            <a:r>
              <a:rPr lang="en-GB" dirty="0" smtClean="0"/>
              <a:t>Due to their love of the world!</a:t>
            </a:r>
          </a:p>
          <a:p>
            <a:r>
              <a:rPr lang="en-GB" dirty="0" smtClean="0"/>
              <a:t>We are allowed to enjoy material wealth up to the degree that it does not divert you from Allah’s obedience!</a:t>
            </a:r>
          </a:p>
          <a:p>
            <a:pPr marL="0" indent="0">
              <a:buNone/>
            </a:pPr>
            <a:endParaRPr lang="en-GB" dirty="0"/>
          </a:p>
        </p:txBody>
      </p:sp>
      <p:pic>
        <p:nvPicPr>
          <p:cNvPr id="4" name="Picture 3"/>
          <p:cNvPicPr>
            <a:picLocks noChangeAspect="1"/>
          </p:cNvPicPr>
          <p:nvPr/>
        </p:nvPicPr>
        <p:blipFill>
          <a:blip r:embed="rId2"/>
          <a:stretch>
            <a:fillRect/>
          </a:stretch>
        </p:blipFill>
        <p:spPr>
          <a:xfrm>
            <a:off x="5605272" y="4105656"/>
            <a:ext cx="2474976" cy="2474976"/>
          </a:xfrm>
          <a:prstGeom prst="rect">
            <a:avLst/>
          </a:prstGeom>
        </p:spPr>
      </p:pic>
    </p:spTree>
    <p:extLst>
      <p:ext uri="{BB962C8B-B14F-4D97-AF65-F5344CB8AC3E}">
        <p14:creationId xmlns:p14="http://schemas.microsoft.com/office/powerpoint/2010/main" val="1341216383"/>
      </p:ext>
    </p:extLst>
  </p:cSld>
  <p:clrMapOvr>
    <a:masterClrMapping/>
  </p:clrMapOvr>
  <p:transition>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10 – Spend your money before death reaches you</a:t>
            </a:r>
            <a:endParaRPr lang="en-GB" dirty="0"/>
          </a:p>
        </p:txBody>
      </p:sp>
      <p:sp>
        <p:nvSpPr>
          <p:cNvPr id="4" name="Content Placeholder 3"/>
          <p:cNvSpPr>
            <a:spLocks noGrp="1"/>
          </p:cNvSpPr>
          <p:nvPr>
            <p:ph idx="1"/>
          </p:nvPr>
        </p:nvSpPr>
        <p:spPr/>
        <p:txBody>
          <a:bodyPr/>
          <a:lstStyle/>
          <a:p>
            <a:r>
              <a:rPr lang="en-GB" dirty="0" smtClean="0"/>
              <a:t>Companion asked </a:t>
            </a:r>
            <a:r>
              <a:rPr lang="en-GB" dirty="0"/>
              <a:t>the Prophet Muhammad (May Allah’s peace and blessings be upon him</a:t>
            </a:r>
            <a:r>
              <a:rPr lang="en-GB" dirty="0" smtClean="0"/>
              <a:t>): ‘Which </a:t>
            </a:r>
            <a:r>
              <a:rPr lang="en-GB" dirty="0" err="1" smtClean="0"/>
              <a:t>Sadaqah</a:t>
            </a:r>
            <a:r>
              <a:rPr lang="en-GB" dirty="0" smtClean="0"/>
              <a:t> attracts most reward?’</a:t>
            </a:r>
          </a:p>
          <a:p>
            <a:r>
              <a:rPr lang="en-GB" dirty="0" smtClean="0"/>
              <a:t>The </a:t>
            </a:r>
            <a:r>
              <a:rPr lang="en-GB" dirty="0"/>
              <a:t>Prophet Muhammad (May Allah’s peace and blessings be upon him</a:t>
            </a:r>
            <a:r>
              <a:rPr lang="en-GB" dirty="0" smtClean="0"/>
              <a:t>) said: ‘To spend in Allah’s way when a person is in good health, and yet he fears in view of future needs that if he spends the wealth he may become poor’</a:t>
            </a:r>
          </a:p>
          <a:p>
            <a:r>
              <a:rPr lang="en-GB" dirty="0" smtClean="0"/>
              <a:t>‘Do not delay in spending in Allah’s way until such a time when your death reaches your throat and at that moment you instruct your heirs : Give this much to so and so and for such and such work’ (Bukhari and Muslim) </a:t>
            </a:r>
            <a:endParaRPr lang="en-GB" dirty="0"/>
          </a:p>
        </p:txBody>
      </p:sp>
    </p:spTree>
    <p:extLst>
      <p:ext uri="{BB962C8B-B14F-4D97-AF65-F5344CB8AC3E}">
        <p14:creationId xmlns:p14="http://schemas.microsoft.com/office/powerpoint/2010/main" val="2509386429"/>
      </p:ext>
    </p:extLst>
  </p:cSld>
  <p:clrMapOvr>
    <a:masterClrMapping/>
  </p:clrMapOvr>
  <p:transition>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10</a:t>
            </a:r>
            <a:endParaRPr lang="en-GB" dirty="0"/>
          </a:p>
        </p:txBody>
      </p:sp>
      <p:sp>
        <p:nvSpPr>
          <p:cNvPr id="3" name="Content Placeholder 2"/>
          <p:cNvSpPr>
            <a:spLocks noGrp="1"/>
          </p:cNvSpPr>
          <p:nvPr>
            <p:ph idx="1"/>
          </p:nvPr>
        </p:nvSpPr>
        <p:spPr>
          <a:xfrm>
            <a:off x="1496568" y="974789"/>
            <a:ext cx="7010400" cy="4572000"/>
          </a:xfrm>
        </p:spPr>
        <p:txBody>
          <a:bodyPr/>
          <a:lstStyle/>
          <a:p>
            <a:r>
              <a:rPr lang="en-GB" dirty="0" err="1" smtClean="0"/>
              <a:t>Zakah</a:t>
            </a:r>
            <a:r>
              <a:rPr lang="en-GB" dirty="0" smtClean="0"/>
              <a:t> was due he did not pay</a:t>
            </a:r>
          </a:p>
          <a:p>
            <a:r>
              <a:rPr lang="en-GB" dirty="0" smtClean="0"/>
              <a:t>Hajj was due he did not go</a:t>
            </a:r>
          </a:p>
          <a:p>
            <a:r>
              <a:rPr lang="en-GB" dirty="0" smtClean="0"/>
              <a:t>When death approaches</a:t>
            </a:r>
          </a:p>
          <a:p>
            <a:r>
              <a:rPr lang="en-GB" dirty="0" smtClean="0"/>
              <a:t>He will wish for a little more time, to do these deeds, So he can become one of the righteous </a:t>
            </a:r>
          </a:p>
          <a:p>
            <a:r>
              <a:rPr lang="en-GB" dirty="0" smtClean="0"/>
              <a:t>Once your time comes, Allah will not extend it for anyone </a:t>
            </a:r>
            <a:endParaRPr lang="en-GB" dirty="0"/>
          </a:p>
        </p:txBody>
      </p:sp>
      <p:pic>
        <p:nvPicPr>
          <p:cNvPr id="4" name="Picture 3"/>
          <p:cNvPicPr>
            <a:picLocks noChangeAspect="1"/>
          </p:cNvPicPr>
          <p:nvPr/>
        </p:nvPicPr>
        <p:blipFill>
          <a:blip r:embed="rId2"/>
          <a:stretch>
            <a:fillRect/>
          </a:stretch>
        </p:blipFill>
        <p:spPr>
          <a:xfrm>
            <a:off x="4541520" y="4019741"/>
            <a:ext cx="3810000" cy="2714625"/>
          </a:xfrm>
          <a:prstGeom prst="rect">
            <a:avLst/>
          </a:prstGeom>
        </p:spPr>
      </p:pic>
    </p:spTree>
    <p:extLst>
      <p:ext uri="{BB962C8B-B14F-4D97-AF65-F5344CB8AC3E}">
        <p14:creationId xmlns:p14="http://schemas.microsoft.com/office/powerpoint/2010/main" val="1925844738"/>
      </p:ext>
    </p:extLst>
  </p:cSld>
  <p:clrMapOvr>
    <a:masterClrMapping/>
  </p:clrMapOvr>
  <p:transition>
    <p:fade thruBlk="1"/>
  </p:transition>
</p:sld>
</file>

<file path=ppt/theme/theme1.xml><?xml version="1.0" encoding="utf-8"?>
<a:theme xmlns:a="http://schemas.openxmlformats.org/drawingml/2006/main" name="01158951">
  <a:themeElements>
    <a:clrScheme name="1844_Classroom Expectations_Copyedite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844_Classroom Expectations_Copyedited">
      <a:majorFont>
        <a:latin typeface="Tahom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a:noFill/>
        </a:ln>
        <a:effectLst/>
        <a:extLst>
          <a:ext uri="{91240B29-F687-4F45-9708-019B960494DF}">
            <a14:hiddenLine xmlns:a14="http://schemas.microsoft.com/office/drawing/2010/main" w="2857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80000"/>
          </a:lnSpc>
          <a:spcBef>
            <a:spcPct val="2000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C0C0C0"/>
        </a:solidFill>
        <a:ln>
          <a:noFill/>
        </a:ln>
        <a:effectLst/>
        <a:extLst>
          <a:ext uri="{91240B29-F687-4F45-9708-019B960494DF}">
            <a14:hiddenLine xmlns:a14="http://schemas.microsoft.com/office/drawing/2010/main" w="2857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80000"/>
          </a:lnSpc>
          <a:spcBef>
            <a:spcPct val="2000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844_Classroom Expectations_Copyedite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844_Classroom Expectations_Copyedite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844_Classroom Expectations_Copyedite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844_Classroom Expectations_Copyedite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844_Classroom Expectations_Copyedite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844_Classroom Expectations_Copyedite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844_Classroom Expectations_Copyedite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844_Classroom Expectations_Copyedite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844_Classroom Expectations_Copyedite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844_Classroom Expectations_Copyedite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844_Classroom Expectations_Copyedite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844_Classroom Expectations_Copyedite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844_Classroom Expectations_Copyedited 1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268A5906-F268-4F87-9765-7B21AABD07A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Classroom expectations presentation</Template>
  <TotalTime>52</TotalTime>
  <Words>1068</Words>
  <Application>Microsoft Office PowerPoint</Application>
  <PresentationFormat>On-screen Show (4:3)</PresentationFormat>
  <Paragraphs>58</Paragraphs>
  <Slides>13</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Tahoma</vt:lpstr>
      <vt:lpstr>Wingdings</vt:lpstr>
      <vt:lpstr>01158951</vt:lpstr>
      <vt:lpstr>Surah Al Munafiqoon</vt:lpstr>
      <vt:lpstr>Reason for revelation </vt:lpstr>
      <vt:lpstr>PowerPoint Presentation</vt:lpstr>
      <vt:lpstr>While still at their land</vt:lpstr>
      <vt:lpstr>Hypocrites find out </vt:lpstr>
      <vt:lpstr>PowerPoint Presentation</vt:lpstr>
      <vt:lpstr>Story spreads across the muslims</vt:lpstr>
      <vt:lpstr>They set out for Medina</vt:lpstr>
      <vt:lpstr>Zaid bin Arqaam (ra)</vt:lpstr>
      <vt:lpstr>What happened after – verse 5 </vt:lpstr>
      <vt:lpstr>Verse 9 -11 </vt:lpstr>
      <vt:lpstr>Verse 10 – Spend your money before death reaches you</vt:lpstr>
      <vt:lpstr>Verse 10</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Surah Al Munafiqoon</dc:title>
  <dc:creator>Sumiyya IQBAL</dc:creator>
  <cp:keywords/>
  <cp:lastModifiedBy>Sumiyya IQBAL</cp:lastModifiedBy>
  <cp:revision>8</cp:revision>
  <dcterms:created xsi:type="dcterms:W3CDTF">2017-12-10T16:55:33Z</dcterms:created>
  <dcterms:modified xsi:type="dcterms:W3CDTF">2019-10-12T11:56:56Z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TC011589511033</vt:lpwstr>
  </property>
</Properties>
</file>