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8" r:id="rId2"/>
    <p:sldId id="258" r:id="rId3"/>
    <p:sldId id="270" r:id="rId4"/>
    <p:sldId id="269" r:id="rId5"/>
    <p:sldId id="259" r:id="rId6"/>
    <p:sldId id="275" r:id="rId7"/>
    <p:sldId id="276" r:id="rId8"/>
    <p:sldId id="277" r:id="rId9"/>
    <p:sldId id="278" r:id="rId10"/>
    <p:sldId id="279" r:id="rId11"/>
    <p:sldId id="262" r:id="rId12"/>
    <p:sldId id="263" r:id="rId13"/>
    <p:sldId id="280" r:id="rId14"/>
    <p:sldId id="264" r:id="rId15"/>
    <p:sldId id="265" r:id="rId16"/>
    <p:sldId id="28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3" autoAdjust="0"/>
    <p:restoredTop sz="94660"/>
  </p:normalViewPr>
  <p:slideViewPr>
    <p:cSldViewPr snapToGrid="0" showGuides="1">
      <p:cViewPr varScale="1">
        <p:scale>
          <a:sx n="70" d="100"/>
          <a:sy n="70" d="100"/>
        </p:scale>
        <p:origin x="348" y="60"/>
      </p:cViewPr>
      <p:guideLst>
        <p:guide orient="horz" pos="2160"/>
        <p:guide pos="3840"/>
      </p:guideLst>
    </p:cSldViewPr>
  </p:slideViewPr>
  <p:notesTextViewPr>
    <p:cViewPr>
      <p:scale>
        <a:sx n="1" d="1"/>
        <a:sy n="1" d="1"/>
      </p:scale>
      <p:origin x="0" y="0"/>
    </p:cViewPr>
  </p:notesTextViewPr>
  <p:notesViewPr>
    <p:cSldViewPr snapToGrid="0" showGuides="1">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F93605-0C0C-4258-9724-5F2F9BB3BC90}" type="datetimeFigureOut">
              <a:rPr lang="en-US" smtClean="0"/>
              <a:t>10/12/2019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FFE7F-C917-439A-8026-3D301EB5CC28}" type="slidenum">
              <a:rPr lang="en-US" smtClean="0"/>
              <a:t>‹#›</a:t>
            </a:fld>
            <a:endParaRPr lang="en-US"/>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31B3D-E4E3-4A80-AB70-C5564C267266}" type="datetimeFigureOut">
              <a:rPr lang="en-US" smtClean="0"/>
              <a:t>10/12/2019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0B30D-C07A-425B-A90C-BA7BEB191079}" type="slidenum">
              <a:rPr lang="en-US" smtClean="0"/>
              <a:t>‹#›</a:t>
            </a:fld>
            <a:endParaRPr lang="en-US"/>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smtClean="0"/>
              <a:t>Click to edit Master title style</a:t>
            </a:r>
            <a:endParaRPr lang="en-US"/>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10/12/2019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smtClean="0"/>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fld id="{37CC0096-1860-4642-9CD2-0079EA5E7CD1}" type="datetimeFigureOut">
              <a:rPr lang="en-US" smtClean="0"/>
              <a:pPr/>
              <a:t>10/12/2019</a:t>
            </a:fld>
            <a:endParaRPr lang="en-US" dirty="0"/>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endParaRPr lang="en-US" dirty="0"/>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Modesty </a:t>
            </a:r>
            <a:endParaRPr lang="en-US" dirty="0"/>
          </a:p>
        </p:txBody>
      </p:sp>
      <p:sp>
        <p:nvSpPr>
          <p:cNvPr id="3" name="Subtitle 2"/>
          <p:cNvSpPr>
            <a:spLocks noGrp="1"/>
          </p:cNvSpPr>
          <p:nvPr>
            <p:ph type="subTitle" idx="1"/>
          </p:nvPr>
        </p:nvSpPr>
        <p:spPr/>
        <p:txBody>
          <a:bodyPr/>
          <a:lstStyle/>
          <a:p>
            <a:r>
              <a:rPr lang="en-US" dirty="0" smtClean="0"/>
              <a:t>External modesty </a:t>
            </a:r>
            <a:endParaRPr lang="en-US" dirty="0"/>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Define Modesty </a:t>
            </a:r>
            <a:endParaRPr lang="en-US" sz="4800" dirty="0"/>
          </a:p>
        </p:txBody>
      </p:sp>
      <p:sp>
        <p:nvSpPr>
          <p:cNvPr id="3" name="Content Placeholder 2"/>
          <p:cNvSpPr>
            <a:spLocks noGrp="1"/>
          </p:cNvSpPr>
          <p:nvPr>
            <p:ph idx="1"/>
          </p:nvPr>
        </p:nvSpPr>
        <p:spPr/>
        <p:txBody>
          <a:bodyPr/>
          <a:lstStyle/>
          <a:p>
            <a:r>
              <a:rPr lang="en-US" dirty="0" smtClean="0"/>
              <a:t>Brainstorm definitions as a class </a:t>
            </a:r>
            <a:endParaRPr lang="en-US" dirty="0"/>
          </a:p>
        </p:txBody>
      </p:sp>
      <p:pic>
        <p:nvPicPr>
          <p:cNvPr id="4" name="Picture 3"/>
          <p:cNvPicPr>
            <a:picLocks noChangeAspect="1"/>
          </p:cNvPicPr>
          <p:nvPr/>
        </p:nvPicPr>
        <p:blipFill>
          <a:blip r:embed="rId2"/>
          <a:stretch>
            <a:fillRect/>
          </a:stretch>
        </p:blipFill>
        <p:spPr>
          <a:xfrm>
            <a:off x="6893984" y="1905001"/>
            <a:ext cx="4490296" cy="3367722"/>
          </a:xfrm>
          <a:prstGeom prst="rect">
            <a:avLst/>
          </a:prstGeom>
        </p:spPr>
      </p:pic>
    </p:spTree>
    <p:extLst>
      <p:ext uri="{BB962C8B-B14F-4D97-AF65-F5344CB8AC3E}">
        <p14:creationId xmlns:p14="http://schemas.microsoft.com/office/powerpoint/2010/main" val="225353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Modesty </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663440" y="457518"/>
            <a:ext cx="7041177" cy="6058542"/>
          </a:xfrm>
          <a:prstGeom prst="rect">
            <a:avLst/>
          </a:prstGeom>
        </p:spPr>
      </p:pic>
    </p:spTree>
    <p:extLst>
      <p:ext uri="{BB962C8B-B14F-4D97-AF65-F5344CB8AC3E}">
        <p14:creationId xmlns:p14="http://schemas.microsoft.com/office/powerpoint/2010/main" val="25816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which areas of life can you be modest? </a:t>
            </a:r>
            <a:endParaRPr lang="en-GB" dirty="0"/>
          </a:p>
        </p:txBody>
      </p:sp>
      <p:sp>
        <p:nvSpPr>
          <p:cNvPr id="3" name="Content Placeholder 2"/>
          <p:cNvSpPr>
            <a:spLocks noGrp="1"/>
          </p:cNvSpPr>
          <p:nvPr>
            <p:ph idx="1"/>
          </p:nvPr>
        </p:nvSpPr>
        <p:spPr/>
        <p:txBody>
          <a:bodyPr/>
          <a:lstStyle/>
          <a:p>
            <a:r>
              <a:rPr lang="en-GB" dirty="0" smtClean="0"/>
              <a:t>Types of Modesty : </a:t>
            </a:r>
          </a:p>
          <a:p>
            <a:r>
              <a:rPr lang="en-GB" dirty="0" smtClean="0"/>
              <a:t>Dress</a:t>
            </a:r>
          </a:p>
          <a:p>
            <a:r>
              <a:rPr lang="en-GB" dirty="0" smtClean="0"/>
              <a:t>Conduct </a:t>
            </a:r>
          </a:p>
          <a:p>
            <a:r>
              <a:rPr lang="en-GB" dirty="0" smtClean="0"/>
              <a:t>Heart</a:t>
            </a:r>
          </a:p>
          <a:p>
            <a:r>
              <a:rPr lang="en-GB" dirty="0" smtClean="0"/>
              <a:t>Speech </a:t>
            </a:r>
          </a:p>
          <a:p>
            <a:r>
              <a:rPr lang="en-GB" dirty="0" smtClean="0"/>
              <a:t>Worship </a:t>
            </a:r>
          </a:p>
          <a:p>
            <a:endParaRPr lang="en-GB" dirty="0" smtClean="0"/>
          </a:p>
        </p:txBody>
      </p:sp>
      <p:sp>
        <p:nvSpPr>
          <p:cNvPr id="4" name="TextBox 3"/>
          <p:cNvSpPr txBox="1"/>
          <p:nvPr/>
        </p:nvSpPr>
        <p:spPr>
          <a:xfrm>
            <a:off x="3898392" y="4676638"/>
            <a:ext cx="478536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sz="3600" dirty="0" smtClean="0"/>
              <a:t>How can you be immodest/modest in each type </a:t>
            </a:r>
            <a:endParaRPr lang="en-GB" sz="3600" dirty="0"/>
          </a:p>
        </p:txBody>
      </p:sp>
    </p:spTree>
    <p:extLst>
      <p:ext uri="{BB962C8B-B14F-4D97-AF65-F5344CB8AC3E}">
        <p14:creationId xmlns:p14="http://schemas.microsoft.com/office/powerpoint/2010/main" val="239654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 y="91441"/>
            <a:ext cx="10058400" cy="1188720"/>
          </a:xfrm>
        </p:spPr>
        <p:txBody>
          <a:bodyPr/>
          <a:lstStyle/>
          <a:p>
            <a:r>
              <a:rPr lang="en-US" dirty="0" smtClean="0"/>
              <a:t>Modesty in dress </a:t>
            </a:r>
            <a:endParaRPr lang="en-US"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t="-1528" b="16296"/>
          <a:stretch/>
        </p:blipFill>
        <p:spPr>
          <a:xfrm>
            <a:off x="257110" y="1463041"/>
            <a:ext cx="11677780" cy="4556760"/>
          </a:xfrm>
          <a:prstGeom prst="rect">
            <a:avLst/>
          </a:prstGeom>
        </p:spPr>
      </p:pic>
    </p:spTree>
    <p:extLst>
      <p:ext uri="{BB962C8B-B14F-4D97-AF65-F5344CB8AC3E}">
        <p14:creationId xmlns:p14="http://schemas.microsoft.com/office/powerpoint/2010/main" val="158573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Modesty cards</a:t>
            </a:r>
            <a:endParaRPr lang="en-GB" dirty="0"/>
          </a:p>
        </p:txBody>
      </p:sp>
      <p:sp>
        <p:nvSpPr>
          <p:cNvPr id="3" name="Content Placeholder 2"/>
          <p:cNvSpPr>
            <a:spLocks noGrp="1"/>
          </p:cNvSpPr>
          <p:nvPr>
            <p:ph idx="1"/>
          </p:nvPr>
        </p:nvSpPr>
        <p:spPr/>
        <p:txBody>
          <a:bodyPr/>
          <a:lstStyle/>
          <a:p>
            <a:r>
              <a:rPr lang="en-GB" dirty="0" smtClean="0"/>
              <a:t>Look at the images and categorise them into  modesty / immodest dress?</a:t>
            </a:r>
            <a:endParaRPr lang="en-GB" dirty="0"/>
          </a:p>
        </p:txBody>
      </p:sp>
      <p:pic>
        <p:nvPicPr>
          <p:cNvPr id="4" name="Picture 3"/>
          <p:cNvPicPr>
            <a:picLocks noChangeAspect="1"/>
          </p:cNvPicPr>
          <p:nvPr/>
        </p:nvPicPr>
        <p:blipFill>
          <a:blip r:embed="rId2"/>
          <a:stretch>
            <a:fillRect/>
          </a:stretch>
        </p:blipFill>
        <p:spPr>
          <a:xfrm>
            <a:off x="1493520" y="2834640"/>
            <a:ext cx="5635413" cy="3169920"/>
          </a:xfrm>
          <a:prstGeom prst="rect">
            <a:avLst/>
          </a:prstGeom>
        </p:spPr>
      </p:pic>
      <p:pic>
        <p:nvPicPr>
          <p:cNvPr id="5" name="Picture 4"/>
          <p:cNvPicPr>
            <a:picLocks noChangeAspect="1"/>
          </p:cNvPicPr>
          <p:nvPr/>
        </p:nvPicPr>
        <p:blipFill>
          <a:blip r:embed="rId3"/>
          <a:stretch>
            <a:fillRect/>
          </a:stretch>
        </p:blipFill>
        <p:spPr>
          <a:xfrm>
            <a:off x="9095405" y="3093720"/>
            <a:ext cx="2578434" cy="3764280"/>
          </a:xfrm>
          <a:prstGeom prst="rect">
            <a:avLst/>
          </a:prstGeom>
        </p:spPr>
      </p:pic>
    </p:spTree>
    <p:extLst>
      <p:ext uri="{BB962C8B-B14F-4D97-AF65-F5344CB8AC3E}">
        <p14:creationId xmlns:p14="http://schemas.microsoft.com/office/powerpoint/2010/main" val="149171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smtClean="0"/>
              <a:t>Can you come up with 4 questions to ask yourself when deciding what to wear/ buy? </a:t>
            </a:r>
            <a:endParaRPr lang="en-GB" sz="4000" dirty="0"/>
          </a:p>
        </p:txBody>
      </p:sp>
      <p:pic>
        <p:nvPicPr>
          <p:cNvPr id="5" name="Picture 4"/>
          <p:cNvPicPr>
            <a:picLocks noChangeAspect="1"/>
          </p:cNvPicPr>
          <p:nvPr/>
        </p:nvPicPr>
        <p:blipFill>
          <a:blip r:embed="rId2"/>
          <a:stretch>
            <a:fillRect/>
          </a:stretch>
        </p:blipFill>
        <p:spPr>
          <a:xfrm>
            <a:off x="4465320" y="2152651"/>
            <a:ext cx="3352800" cy="4149090"/>
          </a:xfrm>
          <a:prstGeom prst="rect">
            <a:avLst/>
          </a:prstGeom>
        </p:spPr>
      </p:pic>
      <p:sp>
        <p:nvSpPr>
          <p:cNvPr id="6" name="Content Placeholder 5"/>
          <p:cNvSpPr>
            <a:spLocks noGrp="1"/>
          </p:cNvSpPr>
          <p:nvPr>
            <p:ph idx="1"/>
          </p:nvPr>
        </p:nvSpPr>
        <p:spPr/>
        <p:txBody>
          <a:bodyPr/>
          <a:lstStyle/>
          <a:p>
            <a:endParaRPr lang="en-GB" dirty="0"/>
          </a:p>
        </p:txBody>
      </p:sp>
      <p:pic>
        <p:nvPicPr>
          <p:cNvPr id="7" name="Picture 6"/>
          <p:cNvPicPr>
            <a:picLocks noChangeAspect="1"/>
          </p:cNvPicPr>
          <p:nvPr/>
        </p:nvPicPr>
        <p:blipFill>
          <a:blip r:embed="rId3"/>
          <a:stretch>
            <a:fillRect/>
          </a:stretch>
        </p:blipFill>
        <p:spPr>
          <a:xfrm>
            <a:off x="8312467" y="2817496"/>
            <a:ext cx="3248025" cy="1409700"/>
          </a:xfrm>
          <a:prstGeom prst="rect">
            <a:avLst/>
          </a:prstGeom>
        </p:spPr>
      </p:pic>
      <p:pic>
        <p:nvPicPr>
          <p:cNvPr id="8" name="Picture 7"/>
          <p:cNvPicPr>
            <a:picLocks noChangeAspect="1"/>
          </p:cNvPicPr>
          <p:nvPr/>
        </p:nvPicPr>
        <p:blipFill>
          <a:blip r:embed="rId4"/>
          <a:stretch>
            <a:fillRect/>
          </a:stretch>
        </p:blipFill>
        <p:spPr>
          <a:xfrm>
            <a:off x="1351597" y="2212658"/>
            <a:ext cx="2619376" cy="2619376"/>
          </a:xfrm>
          <a:prstGeom prst="rect">
            <a:avLst/>
          </a:prstGeom>
        </p:spPr>
      </p:pic>
    </p:spTree>
    <p:extLst>
      <p:ext uri="{BB962C8B-B14F-4D97-AF65-F5344CB8AC3E}">
        <p14:creationId xmlns:p14="http://schemas.microsoft.com/office/powerpoint/2010/main" val="148500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Can you come up with 4 questions to ask yourself when deciding what to wear/ buy? </a:t>
            </a:r>
            <a:endParaRPr lang="en-GB" dirty="0"/>
          </a:p>
        </p:txBody>
      </p:sp>
      <p:sp>
        <p:nvSpPr>
          <p:cNvPr id="3" name="Content Placeholder 2"/>
          <p:cNvSpPr>
            <a:spLocks noGrp="1"/>
          </p:cNvSpPr>
          <p:nvPr>
            <p:ph idx="1"/>
          </p:nvPr>
        </p:nvSpPr>
        <p:spPr/>
        <p:txBody>
          <a:bodyPr/>
          <a:lstStyle/>
          <a:p>
            <a:r>
              <a:rPr lang="en-GB" dirty="0" smtClean="0"/>
              <a:t>1.  Is it tight or loose around my body? </a:t>
            </a:r>
          </a:p>
          <a:p>
            <a:r>
              <a:rPr lang="en-GB" dirty="0" smtClean="0"/>
              <a:t>2. Is it see through? </a:t>
            </a:r>
          </a:p>
          <a:p>
            <a:r>
              <a:rPr lang="en-GB" dirty="0" smtClean="0"/>
              <a:t>3. Is it an attractive? </a:t>
            </a:r>
          </a:p>
          <a:p>
            <a:r>
              <a:rPr lang="en-GB" dirty="0" smtClean="0"/>
              <a:t>4. Does it cover my awrah? </a:t>
            </a:r>
            <a:endParaRPr lang="en-GB" dirty="0"/>
          </a:p>
        </p:txBody>
      </p:sp>
      <p:pic>
        <p:nvPicPr>
          <p:cNvPr id="4" name="Picture 3"/>
          <p:cNvPicPr>
            <a:picLocks noChangeAspect="1"/>
          </p:cNvPicPr>
          <p:nvPr/>
        </p:nvPicPr>
        <p:blipFill>
          <a:blip r:embed="rId2"/>
          <a:stretch>
            <a:fillRect/>
          </a:stretch>
        </p:blipFill>
        <p:spPr>
          <a:xfrm>
            <a:off x="8510434" y="1905000"/>
            <a:ext cx="2495994" cy="2164079"/>
          </a:xfrm>
          <a:prstGeom prst="rect">
            <a:avLst/>
          </a:prstGeom>
        </p:spPr>
      </p:pic>
    </p:spTree>
    <p:extLst>
      <p:ext uri="{BB962C8B-B14F-4D97-AF65-F5344CB8AC3E}">
        <p14:creationId xmlns:p14="http://schemas.microsoft.com/office/powerpoint/2010/main" val="388657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0"/>
            <a:ext cx="10058400" cy="776922"/>
          </a:xfrm>
        </p:spPr>
        <p:txBody>
          <a:bodyPr/>
          <a:lstStyle/>
          <a:p>
            <a:r>
              <a:rPr lang="en-GB" dirty="0" smtClean="0"/>
              <a:t>What is your awrah? </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9427154"/>
              </p:ext>
            </p:extLst>
          </p:nvPr>
        </p:nvGraphicFramePr>
        <p:xfrm>
          <a:off x="655320" y="2215896"/>
          <a:ext cx="10058400" cy="3840480"/>
        </p:xfrm>
        <a:graphic>
          <a:graphicData uri="http://schemas.openxmlformats.org/drawingml/2006/table">
            <a:tbl>
              <a:tblPr firstRow="1" bandRow="1">
                <a:tableStyleId>{5C22544A-7EE6-4342-B048-85BDC9FD1C3A}</a:tableStyleId>
              </a:tblPr>
              <a:tblGrid>
                <a:gridCol w="1676400"/>
                <a:gridCol w="1676400"/>
                <a:gridCol w="1676400"/>
                <a:gridCol w="1676400"/>
                <a:gridCol w="1676400"/>
                <a:gridCol w="1676400"/>
              </a:tblGrid>
              <a:tr h="370840">
                <a:tc>
                  <a:txBody>
                    <a:bodyPr/>
                    <a:lstStyle/>
                    <a:p>
                      <a:r>
                        <a:rPr lang="en-GB" dirty="0" smtClean="0"/>
                        <a:t>Non </a:t>
                      </a:r>
                      <a:r>
                        <a:rPr lang="en-GB" dirty="0" err="1" smtClean="0"/>
                        <a:t>Mahrams</a:t>
                      </a:r>
                      <a:endParaRPr lang="en-GB" dirty="0"/>
                    </a:p>
                  </a:txBody>
                  <a:tcPr/>
                </a:tc>
                <a:tc>
                  <a:txBody>
                    <a:bodyPr/>
                    <a:lstStyle/>
                    <a:p>
                      <a:r>
                        <a:rPr lang="en-GB" dirty="0" err="1" smtClean="0"/>
                        <a:t>Mahrams</a:t>
                      </a:r>
                      <a:endParaRPr lang="en-GB" dirty="0"/>
                    </a:p>
                  </a:txBody>
                  <a:tcPr/>
                </a:tc>
                <a:tc>
                  <a:txBody>
                    <a:bodyPr/>
                    <a:lstStyle/>
                    <a:p>
                      <a:r>
                        <a:rPr lang="en-GB" dirty="0" smtClean="0"/>
                        <a:t>Muslim women only</a:t>
                      </a:r>
                      <a:r>
                        <a:rPr lang="en-GB" baseline="0" dirty="0" smtClean="0"/>
                        <a:t> </a:t>
                      </a:r>
                      <a:endParaRPr lang="en-GB" dirty="0"/>
                    </a:p>
                  </a:txBody>
                  <a:tcPr/>
                </a:tc>
                <a:tc>
                  <a:txBody>
                    <a:bodyPr/>
                    <a:lstStyle/>
                    <a:p>
                      <a:r>
                        <a:rPr lang="en-GB" dirty="0" smtClean="0"/>
                        <a:t>Non </a:t>
                      </a:r>
                      <a:r>
                        <a:rPr lang="en-GB" dirty="0" err="1" smtClean="0"/>
                        <a:t>muslim</a:t>
                      </a:r>
                      <a:r>
                        <a:rPr lang="en-GB" baseline="0" dirty="0" smtClean="0"/>
                        <a:t> women </a:t>
                      </a:r>
                      <a:endParaRPr lang="en-GB" dirty="0"/>
                    </a:p>
                  </a:txBody>
                  <a:tcPr/>
                </a:tc>
                <a:tc>
                  <a:txBody>
                    <a:bodyPr/>
                    <a:lstStyle/>
                    <a:p>
                      <a:r>
                        <a:rPr lang="en-GB" dirty="0" smtClean="0"/>
                        <a:t>Husband</a:t>
                      </a:r>
                      <a:r>
                        <a:rPr lang="en-GB" baseline="0" dirty="0" smtClean="0"/>
                        <a:t> </a:t>
                      </a:r>
                      <a:endParaRPr lang="en-GB" dirty="0"/>
                    </a:p>
                  </a:txBody>
                  <a:tcPr/>
                </a:tc>
                <a:tc>
                  <a:txBody>
                    <a:bodyPr/>
                    <a:lstStyle/>
                    <a:p>
                      <a:r>
                        <a:rPr lang="en-GB" dirty="0" smtClean="0"/>
                        <a:t>In seclusion </a:t>
                      </a:r>
                      <a:endParaRPr lang="en-GB" dirty="0"/>
                    </a:p>
                  </a:txBody>
                  <a:tcPr/>
                </a:tc>
              </a:tr>
              <a:tr h="370840">
                <a:tc>
                  <a:txBody>
                    <a:bodyPr/>
                    <a:lstStyle/>
                    <a:p>
                      <a:r>
                        <a:rPr lang="en-GB" sz="1800" b="0" i="0" kern="1200" dirty="0" smtClean="0">
                          <a:solidFill>
                            <a:schemeClr val="dk1"/>
                          </a:solidFill>
                          <a:effectLst/>
                          <a:latin typeface="+mn-lt"/>
                          <a:ea typeface="+mn-ea"/>
                          <a:cs typeface="+mn-cs"/>
                        </a:rPr>
                        <a:t>Whole body except the face, hands and feet</a:t>
                      </a:r>
                      <a:endParaRPr lang="en-GB" dirty="0"/>
                    </a:p>
                  </a:txBody>
                  <a:tcPr/>
                </a:tc>
                <a:tc>
                  <a:txBody>
                    <a:bodyPr/>
                    <a:lstStyle/>
                    <a:p>
                      <a:r>
                        <a:rPr lang="en-GB" baseline="0" dirty="0" smtClean="0"/>
                        <a:t>Navel to knees and stomach and back </a:t>
                      </a:r>
                      <a:endParaRPr lang="en-GB" dirty="0"/>
                    </a:p>
                  </a:txBody>
                  <a:tcPr/>
                </a:tc>
                <a:tc>
                  <a:txBody>
                    <a:bodyPr/>
                    <a:lstStyle/>
                    <a:p>
                      <a:r>
                        <a:rPr lang="en-GB" dirty="0" smtClean="0"/>
                        <a:t>Navel to</a:t>
                      </a:r>
                      <a:r>
                        <a:rPr lang="en-GB" baseline="0" dirty="0" smtClean="0"/>
                        <a:t> the knee</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Navel to</a:t>
                      </a:r>
                      <a:r>
                        <a:rPr lang="en-GB" baseline="0" dirty="0" smtClean="0"/>
                        <a:t> the knee</a:t>
                      </a:r>
                      <a:endParaRPr lang="en-GB" dirty="0" smtClean="0"/>
                    </a:p>
                    <a:p>
                      <a:endParaRPr lang="en-GB" dirty="0"/>
                    </a:p>
                  </a:txBody>
                  <a:tcPr/>
                </a:tc>
                <a:tc>
                  <a:txBody>
                    <a:bodyPr/>
                    <a:lstStyle/>
                    <a:p>
                      <a:r>
                        <a:rPr lang="en-GB" dirty="0" smtClean="0"/>
                        <a:t>No awrah </a:t>
                      </a:r>
                      <a:endParaRPr lang="en-GB" dirty="0"/>
                    </a:p>
                  </a:txBody>
                  <a:tcPr/>
                </a:tc>
                <a:tc>
                  <a:txBody>
                    <a:bodyPr/>
                    <a:lstStyle/>
                    <a:p>
                      <a:r>
                        <a:rPr lang="en-GB" dirty="0" smtClean="0"/>
                        <a:t>To</a:t>
                      </a:r>
                      <a:r>
                        <a:rPr lang="en-GB" baseline="0" dirty="0" smtClean="0"/>
                        <a:t> be covered from navel to knee</a:t>
                      </a:r>
                      <a:endParaRPr lang="en-GB" dirty="0"/>
                    </a:p>
                  </a:txBody>
                  <a:tcPr/>
                </a:tc>
              </a:tr>
              <a:tr h="370840">
                <a:tc>
                  <a:txBody>
                    <a:bodyPr/>
                    <a:lstStyle/>
                    <a:p>
                      <a:r>
                        <a:rPr lang="en-GB" dirty="0" smtClean="0"/>
                        <a:t>Feet are</a:t>
                      </a:r>
                      <a:r>
                        <a:rPr lang="en-GB" baseline="0" dirty="0" smtClean="0"/>
                        <a:t> allowed to be exposed up to the ankles </a:t>
                      </a:r>
                      <a:endParaRPr lang="en-GB" dirty="0" smtClean="0"/>
                    </a:p>
                    <a:p>
                      <a:r>
                        <a:rPr lang="en-GB" dirty="0" smtClean="0"/>
                        <a:t>Difference</a:t>
                      </a:r>
                      <a:r>
                        <a:rPr lang="en-GB" baseline="0" dirty="0" smtClean="0"/>
                        <a:t> of opinion between the feet and face</a:t>
                      </a:r>
                      <a:endParaRPr lang="en-GB" dirty="0"/>
                    </a:p>
                  </a:txBody>
                  <a:tcPr/>
                </a:tc>
                <a:tc>
                  <a:txBody>
                    <a:bodyPr/>
                    <a:lstStyle/>
                    <a:p>
                      <a:r>
                        <a:rPr lang="en-GB" dirty="0" smtClean="0"/>
                        <a:t>Including knees</a:t>
                      </a:r>
                      <a:endParaRPr lang="en-GB" dirty="0"/>
                    </a:p>
                  </a:txBody>
                  <a:tcPr/>
                </a:tc>
                <a:tc>
                  <a:txBody>
                    <a:bodyPr/>
                    <a:lstStyle/>
                    <a:p>
                      <a:endParaRPr lang="en-GB" dirty="0"/>
                    </a:p>
                  </a:txBody>
                  <a:tcPr/>
                </a:tc>
                <a:tc>
                  <a:txBody>
                    <a:bodyPr/>
                    <a:lstStyle/>
                    <a:p>
                      <a:r>
                        <a:rPr lang="en-GB" dirty="0" smtClean="0"/>
                        <a:t>Unless</a:t>
                      </a:r>
                      <a:r>
                        <a:rPr lang="en-GB" baseline="0" dirty="0" smtClean="0"/>
                        <a:t> you fear fitnah and should only uncover if need to </a:t>
                      </a:r>
                      <a:endParaRPr lang="en-GB" dirty="0"/>
                    </a:p>
                  </a:txBody>
                  <a:tcPr/>
                </a:tc>
                <a:tc>
                  <a:txBody>
                    <a:bodyPr/>
                    <a:lstStyle/>
                    <a:p>
                      <a:r>
                        <a:rPr lang="en-GB" sz="1800" b="0" i="0" kern="1200" dirty="0" smtClean="0">
                          <a:solidFill>
                            <a:schemeClr val="dk1"/>
                          </a:solidFill>
                          <a:effectLst/>
                          <a:latin typeface="+mn-lt"/>
                          <a:ea typeface="+mn-ea"/>
                          <a:cs typeface="+mn-cs"/>
                        </a:rPr>
                        <a:t>It is disliked</a:t>
                      </a:r>
                      <a:r>
                        <a:rPr lang="en-GB" sz="1800" b="0" i="0" kern="1200" baseline="0" dirty="0" smtClean="0">
                          <a:solidFill>
                            <a:schemeClr val="dk1"/>
                          </a:solidFill>
                          <a:effectLst/>
                          <a:latin typeface="+mn-lt"/>
                          <a:ea typeface="+mn-ea"/>
                          <a:cs typeface="+mn-cs"/>
                        </a:rPr>
                        <a:t> to be completely naked </a:t>
                      </a:r>
                      <a:endParaRPr lang="en-GB" dirty="0"/>
                    </a:p>
                  </a:txBody>
                  <a:tcPr/>
                </a:tc>
                <a:tc>
                  <a:txBody>
                    <a:bodyPr/>
                    <a:lstStyle/>
                    <a:p>
                      <a:r>
                        <a:rPr lang="en-GB" dirty="0" smtClean="0"/>
                        <a:t>Except</a:t>
                      </a:r>
                      <a:r>
                        <a:rPr lang="en-GB" baseline="0" dirty="0" smtClean="0"/>
                        <a:t> when there is a need </a:t>
                      </a:r>
                      <a:r>
                        <a:rPr lang="en-GB" baseline="0" dirty="0" err="1" smtClean="0"/>
                        <a:t>eg</a:t>
                      </a:r>
                      <a:r>
                        <a:rPr lang="en-GB" baseline="0" dirty="0" smtClean="0"/>
                        <a:t>. Showering, changing clothes…</a:t>
                      </a:r>
                      <a:endParaRPr lang="en-GB" dirty="0"/>
                    </a:p>
                  </a:txBody>
                  <a:tcPr/>
                </a:tc>
              </a:tr>
            </a:tbl>
          </a:graphicData>
        </a:graphic>
      </p:graphicFrame>
      <p:sp>
        <p:nvSpPr>
          <p:cNvPr id="5" name="TextBox 4"/>
          <p:cNvSpPr txBox="1"/>
          <p:nvPr/>
        </p:nvSpPr>
        <p:spPr>
          <a:xfrm>
            <a:off x="655320" y="868680"/>
            <a:ext cx="9116568" cy="923330"/>
          </a:xfrm>
          <a:prstGeom prst="rect">
            <a:avLst/>
          </a:prstGeom>
          <a:noFill/>
        </p:spPr>
        <p:txBody>
          <a:bodyPr wrap="square" rtlCol="0">
            <a:spAutoFit/>
          </a:bodyPr>
          <a:lstStyle/>
          <a:p>
            <a:r>
              <a:rPr lang="en-GB" dirty="0" smtClean="0"/>
              <a:t>Inside prayer – Whole body except face</a:t>
            </a:r>
            <a:r>
              <a:rPr lang="en-GB" dirty="0"/>
              <a:t>, hands and </a:t>
            </a:r>
            <a:r>
              <a:rPr lang="en-GB" dirty="0" smtClean="0"/>
              <a:t>feet</a:t>
            </a:r>
            <a:r>
              <a:rPr lang="en-GB" dirty="0"/>
              <a:t> </a:t>
            </a:r>
          </a:p>
          <a:p>
            <a:endParaRPr lang="en-GB" dirty="0" smtClean="0"/>
          </a:p>
          <a:p>
            <a:r>
              <a:rPr lang="en-GB" dirty="0" smtClean="0"/>
              <a:t>Outside prayer – The awrah is..</a:t>
            </a:r>
          </a:p>
        </p:txBody>
      </p:sp>
    </p:spTree>
    <p:extLst>
      <p:ext uri="{BB962C8B-B14F-4D97-AF65-F5344CB8AC3E}">
        <p14:creationId xmlns:p14="http://schemas.microsoft.com/office/powerpoint/2010/main" val="125543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are your </a:t>
            </a:r>
            <a:r>
              <a:rPr lang="en-GB" dirty="0" err="1" smtClean="0"/>
              <a:t>mahrams</a:t>
            </a:r>
            <a:r>
              <a:rPr lang="en-GB" dirty="0" smtClean="0"/>
              <a:t>? </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Your Father</a:t>
            </a:r>
          </a:p>
          <a:p>
            <a:r>
              <a:rPr lang="en-GB" dirty="0" smtClean="0"/>
              <a:t>Grandfather </a:t>
            </a:r>
            <a:endParaRPr lang="en-GB" dirty="0"/>
          </a:p>
          <a:p>
            <a:r>
              <a:rPr lang="en-GB" dirty="0" smtClean="0"/>
              <a:t> Brother</a:t>
            </a:r>
          </a:p>
          <a:p>
            <a:r>
              <a:rPr lang="en-GB" dirty="0" smtClean="0"/>
              <a:t>Son </a:t>
            </a:r>
          </a:p>
          <a:p>
            <a:r>
              <a:rPr lang="en-GB" dirty="0"/>
              <a:t>P</a:t>
            </a:r>
            <a:r>
              <a:rPr lang="en-GB" dirty="0" smtClean="0"/>
              <a:t>aternal </a:t>
            </a:r>
            <a:r>
              <a:rPr lang="en-GB" dirty="0"/>
              <a:t>uncle (father’s </a:t>
            </a:r>
            <a:r>
              <a:rPr lang="en-GB" dirty="0" smtClean="0"/>
              <a:t>brother)</a:t>
            </a:r>
          </a:p>
          <a:p>
            <a:r>
              <a:rPr lang="en-GB" dirty="0"/>
              <a:t>M</a:t>
            </a:r>
            <a:r>
              <a:rPr lang="en-GB" dirty="0" smtClean="0"/>
              <a:t>aternal </a:t>
            </a:r>
            <a:r>
              <a:rPr lang="en-GB" dirty="0"/>
              <a:t>uncle (mother’s </a:t>
            </a:r>
            <a:r>
              <a:rPr lang="en-GB" dirty="0" smtClean="0"/>
              <a:t>brother)</a:t>
            </a:r>
          </a:p>
          <a:p>
            <a:r>
              <a:rPr lang="en-GB" dirty="0"/>
              <a:t>F</a:t>
            </a:r>
            <a:r>
              <a:rPr lang="en-GB" dirty="0" smtClean="0"/>
              <a:t>ather in-law</a:t>
            </a:r>
          </a:p>
          <a:p>
            <a:r>
              <a:rPr lang="en-GB" dirty="0" smtClean="0"/>
              <a:t>Grandson</a:t>
            </a:r>
          </a:p>
          <a:p>
            <a:r>
              <a:rPr lang="en-GB" dirty="0"/>
              <a:t>H</a:t>
            </a:r>
            <a:r>
              <a:rPr lang="en-GB" dirty="0" smtClean="0"/>
              <a:t>usband’s </a:t>
            </a:r>
            <a:r>
              <a:rPr lang="en-GB" dirty="0"/>
              <a:t>son (from another marriage</a:t>
            </a:r>
            <a:r>
              <a:rPr lang="en-GB" dirty="0" smtClean="0"/>
              <a:t>)</a:t>
            </a:r>
          </a:p>
          <a:p>
            <a:r>
              <a:rPr lang="en-GB" dirty="0" smtClean="0"/>
              <a:t> </a:t>
            </a:r>
            <a:r>
              <a:rPr lang="en-GB" dirty="0"/>
              <a:t>S</a:t>
            </a:r>
            <a:r>
              <a:rPr lang="en-GB" dirty="0" smtClean="0"/>
              <a:t>on in-law</a:t>
            </a:r>
            <a:endParaRPr lang="en-GB" dirty="0"/>
          </a:p>
        </p:txBody>
      </p:sp>
      <p:pic>
        <p:nvPicPr>
          <p:cNvPr id="4" name="Picture 3"/>
          <p:cNvPicPr>
            <a:picLocks noChangeAspect="1"/>
          </p:cNvPicPr>
          <p:nvPr/>
        </p:nvPicPr>
        <p:blipFill>
          <a:blip r:embed="rId2"/>
          <a:stretch>
            <a:fillRect/>
          </a:stretch>
        </p:blipFill>
        <p:spPr>
          <a:xfrm>
            <a:off x="6823710" y="668845"/>
            <a:ext cx="4762500" cy="5648325"/>
          </a:xfrm>
          <a:prstGeom prst="rect">
            <a:avLst/>
          </a:prstGeom>
        </p:spPr>
      </p:pic>
    </p:spTree>
    <p:extLst>
      <p:ext uri="{BB962C8B-B14F-4D97-AF65-F5344CB8AC3E}">
        <p14:creationId xmlns:p14="http://schemas.microsoft.com/office/powerpoint/2010/main" val="41764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Hijab </a:t>
            </a:r>
            <a:endParaRPr lang="en-US" dirty="0"/>
          </a:p>
        </p:txBody>
      </p:sp>
      <p:sp>
        <p:nvSpPr>
          <p:cNvPr id="3" name="Text Placeholder 2"/>
          <p:cNvSpPr>
            <a:spLocks noGrp="1"/>
          </p:cNvSpPr>
          <p:nvPr>
            <p:ph type="body" idx="1"/>
          </p:nvPr>
        </p:nvSpPr>
        <p:spPr/>
        <p:txBody>
          <a:bodyPr/>
          <a:lstStyle/>
          <a:p>
            <a:r>
              <a:rPr lang="en-US" dirty="0" smtClean="0"/>
              <a:t>Why do you wear/not wear it?</a:t>
            </a:r>
            <a:endParaRPr lang="en-US" dirty="0"/>
          </a:p>
        </p:txBody>
      </p:sp>
      <p:pic>
        <p:nvPicPr>
          <p:cNvPr id="4" name="Picture 3"/>
          <p:cNvPicPr>
            <a:picLocks noChangeAspect="1"/>
          </p:cNvPicPr>
          <p:nvPr/>
        </p:nvPicPr>
        <p:blipFill rotWithShape="1">
          <a:blip r:embed="rId2"/>
          <a:srcRect b="14000"/>
          <a:stretch/>
        </p:blipFill>
        <p:spPr>
          <a:xfrm>
            <a:off x="8061960" y="1055924"/>
            <a:ext cx="3129280" cy="2906475"/>
          </a:xfrm>
          <a:prstGeom prst="rect">
            <a:avLst/>
          </a:prstGeom>
        </p:spPr>
      </p:pic>
      <p:pic>
        <p:nvPicPr>
          <p:cNvPr id="5" name="Picture 4"/>
          <p:cNvPicPr>
            <a:picLocks noChangeAspect="1"/>
          </p:cNvPicPr>
          <p:nvPr/>
        </p:nvPicPr>
        <p:blipFill>
          <a:blip r:embed="rId3"/>
          <a:stretch>
            <a:fillRect/>
          </a:stretch>
        </p:blipFill>
        <p:spPr>
          <a:xfrm>
            <a:off x="5143309" y="1318069"/>
            <a:ext cx="2143125" cy="2143125"/>
          </a:xfrm>
          <a:prstGeom prst="rect">
            <a:avLst/>
          </a:prstGeom>
        </p:spPr>
      </p:pic>
    </p:spTree>
    <p:extLst>
      <p:ext uri="{BB962C8B-B14F-4D97-AF65-F5344CB8AC3E}">
        <p14:creationId xmlns:p14="http://schemas.microsoft.com/office/powerpoint/2010/main" val="281170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does the hijab come from? </a:t>
            </a:r>
            <a:endParaRPr lang="en-US" dirty="0"/>
          </a:p>
        </p:txBody>
      </p:sp>
      <p:sp>
        <p:nvSpPr>
          <p:cNvPr id="7" name="Content Placeholder 6"/>
          <p:cNvSpPr>
            <a:spLocks noGrp="1"/>
          </p:cNvSpPr>
          <p:nvPr>
            <p:ph idx="1"/>
          </p:nvPr>
        </p:nvSpPr>
        <p:spPr/>
        <p:txBody>
          <a:bodyPr>
            <a:normAutofit lnSpcReduction="10000"/>
          </a:bodyPr>
          <a:lstStyle/>
          <a:p>
            <a:r>
              <a:rPr lang="en-GB" dirty="0"/>
              <a:t>"And tell the believing women to cast down their glances and guard their private parts and not expose their adornment except that which [necessarily] appears thereof and to wrap [a portion of] their </a:t>
            </a:r>
            <a:r>
              <a:rPr lang="en-GB" dirty="0" smtClean="0"/>
              <a:t>head covers </a:t>
            </a:r>
            <a:r>
              <a:rPr lang="en-GB" dirty="0"/>
              <a:t>over their chests and not expose their adornment except to their husbands, their fathers, their husbands' fathers, their sons, their husbands' sons, their brothers, their brothers' sons, their sisters' sons, their women, that which their right hands possess, or those male attendants having no physical desire, or children who are not yet aware of the private aspects of women." -Quran 24:31.</a:t>
            </a:r>
          </a:p>
          <a:p>
            <a:r>
              <a:rPr lang="en-GB" dirty="0"/>
              <a:t>“O Prophet! Say to your wives, your daughters, and the women of the believers that: they should let down upon themselves their </a:t>
            </a:r>
            <a:r>
              <a:rPr lang="en-GB" dirty="0" err="1"/>
              <a:t>jalabib</a:t>
            </a:r>
            <a:r>
              <a:rPr lang="en-GB" dirty="0"/>
              <a:t>.” -Quran 33:59. </a:t>
            </a:r>
            <a:r>
              <a:rPr lang="en-GB" dirty="0" err="1"/>
              <a:t>Jalabib</a:t>
            </a:r>
            <a:r>
              <a:rPr lang="en-GB" dirty="0"/>
              <a:t> is an Arabic word meaning "loose outer garment".</a:t>
            </a:r>
          </a:p>
          <a:p>
            <a:endParaRPr lang="en-GB" dirty="0"/>
          </a:p>
        </p:txBody>
      </p:sp>
    </p:spTree>
    <p:extLst>
      <p:ext uri="{BB962C8B-B14F-4D97-AF65-F5344CB8AC3E}">
        <p14:creationId xmlns:p14="http://schemas.microsoft.com/office/powerpoint/2010/main" val="154329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of the hijab?</a:t>
            </a:r>
            <a:endParaRPr lang="en-GB" dirty="0"/>
          </a:p>
        </p:txBody>
      </p:sp>
      <p:sp>
        <p:nvSpPr>
          <p:cNvPr id="3" name="Content Placeholder 2"/>
          <p:cNvSpPr>
            <a:spLocks noGrp="1"/>
          </p:cNvSpPr>
          <p:nvPr>
            <p:ph idx="1"/>
          </p:nvPr>
        </p:nvSpPr>
        <p:spPr/>
        <p:txBody>
          <a:bodyPr/>
          <a:lstStyle/>
          <a:p>
            <a:r>
              <a:rPr lang="en-GB" dirty="0" smtClean="0"/>
              <a:t>Please Allah </a:t>
            </a:r>
          </a:p>
          <a:p>
            <a:r>
              <a:rPr lang="en-GB" dirty="0" smtClean="0"/>
              <a:t>Gaining reward</a:t>
            </a:r>
          </a:p>
          <a:p>
            <a:r>
              <a:rPr lang="en-GB" dirty="0" smtClean="0"/>
              <a:t>Reminds you who you are</a:t>
            </a:r>
          </a:p>
          <a:p>
            <a:r>
              <a:rPr lang="en-GB" dirty="0" smtClean="0"/>
              <a:t>Your stamp of Islam  </a:t>
            </a:r>
          </a:p>
          <a:p>
            <a:r>
              <a:rPr lang="en-GB" dirty="0" smtClean="0"/>
              <a:t>It should preserve your chastity </a:t>
            </a:r>
          </a:p>
          <a:p>
            <a:r>
              <a:rPr lang="en-GB" dirty="0" smtClean="0"/>
              <a:t>Allah makes you more honourable through it</a:t>
            </a:r>
          </a:p>
          <a:p>
            <a:pPr marL="0" indent="0">
              <a:buNone/>
            </a:pPr>
            <a:endParaRPr lang="en-GB" dirty="0"/>
          </a:p>
        </p:txBody>
      </p:sp>
      <p:pic>
        <p:nvPicPr>
          <p:cNvPr id="4" name="Picture 3"/>
          <p:cNvPicPr>
            <a:picLocks noChangeAspect="1"/>
          </p:cNvPicPr>
          <p:nvPr/>
        </p:nvPicPr>
        <p:blipFill>
          <a:blip r:embed="rId2"/>
          <a:stretch>
            <a:fillRect/>
          </a:stretch>
        </p:blipFill>
        <p:spPr>
          <a:xfrm>
            <a:off x="8403336" y="1646238"/>
            <a:ext cx="2340864" cy="3803904"/>
          </a:xfrm>
          <a:prstGeom prst="rect">
            <a:avLst/>
          </a:prstGeom>
        </p:spPr>
      </p:pic>
    </p:spTree>
    <p:extLst>
      <p:ext uri="{BB962C8B-B14F-4D97-AF65-F5344CB8AC3E}">
        <p14:creationId xmlns:p14="http://schemas.microsoft.com/office/powerpoint/2010/main" val="376653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7318"/>
            <a:ext cx="3703320" cy="1188720"/>
          </a:xfrm>
        </p:spPr>
        <p:txBody>
          <a:bodyPr>
            <a:normAutofit fontScale="90000"/>
          </a:bodyPr>
          <a:lstStyle/>
          <a:p>
            <a:r>
              <a:rPr lang="en-US" sz="6000" dirty="0" smtClean="0"/>
              <a:t>Which is correct? </a:t>
            </a:r>
            <a:endParaRPr lang="en-US" sz="6000" dirty="0"/>
          </a:p>
        </p:txBody>
      </p:sp>
      <p:pic>
        <p:nvPicPr>
          <p:cNvPr id="3" name="Picture 2"/>
          <p:cNvPicPr>
            <a:picLocks noChangeAspect="1"/>
          </p:cNvPicPr>
          <p:nvPr/>
        </p:nvPicPr>
        <p:blipFill rotWithShape="1">
          <a:blip r:embed="rId2"/>
          <a:srcRect t="18397"/>
          <a:stretch/>
        </p:blipFill>
        <p:spPr>
          <a:xfrm>
            <a:off x="4541520" y="289560"/>
            <a:ext cx="7410450" cy="6337402"/>
          </a:xfrm>
          <a:prstGeom prst="rect">
            <a:avLst/>
          </a:prstGeom>
        </p:spPr>
      </p:pic>
    </p:spTree>
    <p:extLst>
      <p:ext uri="{BB962C8B-B14F-4D97-AF65-F5344CB8AC3E}">
        <p14:creationId xmlns:p14="http://schemas.microsoft.com/office/powerpoint/2010/main" val="284082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9467"/>
          <a:stretch/>
        </p:blipFill>
        <p:spPr>
          <a:xfrm>
            <a:off x="2890625" y="448056"/>
            <a:ext cx="6355885" cy="6208776"/>
          </a:xfrm>
          <a:prstGeom prst="rect">
            <a:avLst/>
          </a:prstGeom>
        </p:spPr>
      </p:pic>
    </p:spTree>
    <p:extLst>
      <p:ext uri="{BB962C8B-B14F-4D97-AF65-F5344CB8AC3E}">
        <p14:creationId xmlns:p14="http://schemas.microsoft.com/office/powerpoint/2010/main" val="3891783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Modesty cards</a:t>
            </a:r>
            <a:endParaRPr lang="en-GB" dirty="0"/>
          </a:p>
        </p:txBody>
      </p:sp>
      <p:sp>
        <p:nvSpPr>
          <p:cNvPr id="3" name="Content Placeholder 2"/>
          <p:cNvSpPr>
            <a:spLocks noGrp="1"/>
          </p:cNvSpPr>
          <p:nvPr>
            <p:ph idx="1"/>
          </p:nvPr>
        </p:nvSpPr>
        <p:spPr/>
        <p:txBody>
          <a:bodyPr/>
          <a:lstStyle/>
          <a:p>
            <a:r>
              <a:rPr lang="en-GB" dirty="0" smtClean="0"/>
              <a:t>Look at the images and categorise them into  modesty / immodest dress?</a:t>
            </a:r>
            <a:endParaRPr lang="en-GB" dirty="0"/>
          </a:p>
        </p:txBody>
      </p:sp>
      <p:pic>
        <p:nvPicPr>
          <p:cNvPr id="4" name="Picture 3"/>
          <p:cNvPicPr>
            <a:picLocks noChangeAspect="1"/>
          </p:cNvPicPr>
          <p:nvPr/>
        </p:nvPicPr>
        <p:blipFill>
          <a:blip r:embed="rId2"/>
          <a:stretch>
            <a:fillRect/>
          </a:stretch>
        </p:blipFill>
        <p:spPr>
          <a:xfrm>
            <a:off x="1493520" y="2834640"/>
            <a:ext cx="5635413" cy="3169920"/>
          </a:xfrm>
          <a:prstGeom prst="rect">
            <a:avLst/>
          </a:prstGeom>
        </p:spPr>
      </p:pic>
      <p:pic>
        <p:nvPicPr>
          <p:cNvPr id="5" name="Picture 4"/>
          <p:cNvPicPr>
            <a:picLocks noChangeAspect="1"/>
          </p:cNvPicPr>
          <p:nvPr/>
        </p:nvPicPr>
        <p:blipFill>
          <a:blip r:embed="rId3"/>
          <a:stretch>
            <a:fillRect/>
          </a:stretch>
        </p:blipFill>
        <p:spPr>
          <a:xfrm>
            <a:off x="9095405" y="3093720"/>
            <a:ext cx="2578434" cy="3764280"/>
          </a:xfrm>
          <a:prstGeom prst="rect">
            <a:avLst/>
          </a:prstGeom>
        </p:spPr>
      </p:pic>
    </p:spTree>
    <p:extLst>
      <p:ext uri="{BB962C8B-B14F-4D97-AF65-F5344CB8AC3E}">
        <p14:creationId xmlns:p14="http://schemas.microsoft.com/office/powerpoint/2010/main" val="817251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Cherry blossom nature presentation (widescreen)</Template>
  <TotalTime>144</TotalTime>
  <Words>501</Words>
  <Application>Microsoft Office PowerPoint</Application>
  <PresentationFormat>Widescreen</PresentationFormat>
  <Paragraphs>70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Cambria</vt:lpstr>
      <vt:lpstr>Cherry Blossom 16x9</vt:lpstr>
      <vt:lpstr>Modesty </vt:lpstr>
      <vt:lpstr>Define Modesty </vt:lpstr>
      <vt:lpstr>Modesty </vt:lpstr>
      <vt:lpstr>In which areas of life can you be modest? </vt:lpstr>
      <vt:lpstr>Modesty in dress </vt:lpstr>
      <vt:lpstr>Modesty cards</vt:lpstr>
      <vt:lpstr>Can you come up with 4 questions to ask yourself when deciding what to wear/ buy? </vt:lpstr>
      <vt:lpstr>Can you come up with 4 questions to ask yourself when deciding what to wear/ buy? </vt:lpstr>
      <vt:lpstr>What is your awrah? </vt:lpstr>
      <vt:lpstr>Who are your mahrams? </vt:lpstr>
      <vt:lpstr>The Hijab </vt:lpstr>
      <vt:lpstr>Where does the hijab come from? </vt:lpstr>
      <vt:lpstr>Benefits of the hijab?</vt:lpstr>
      <vt:lpstr>Which is correct? </vt:lpstr>
      <vt:lpstr>PowerPoint Presentation</vt:lpstr>
      <vt:lpstr>Modesty cards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Modesty</dc:title>
  <dc:creator>Sumiyya IQBAL</dc:creator>
  <cp:lastModifiedBy>Sumiyya IQBAL</cp:lastModifiedBy>
  <cp:revision>14</cp:revision>
  <dcterms:created xsi:type="dcterms:W3CDTF">2018-11-05T11:19:49Z</dcterms:created>
  <dcterms:modified xsi:type="dcterms:W3CDTF">2019-10-12T10:36:40Z</dcterms:modified>
</cp:coreProperties>
</file>