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miyya IQBAL" initials="" lastIdx="4"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644"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1-12T11:08:19.753" idx="1">
    <p:pos x="10" y="10"/>
    <p:text/>
    <p:extLst>
      <p:ext uri="{C676402C-5697-4E1C-873F-D02D1690AC5C}">
        <p15:threadingInfo xmlns:p15="http://schemas.microsoft.com/office/powerpoint/2012/main" timeZoneBias="0"/>
      </p:ext>
    </p:extLst>
  </p:cm>
  <p:cm authorId="1" dt="2018-11-12T11:08:20.163" idx="2">
    <p:pos x="146" y="146"/>
    <p:text/>
    <p:extLst>
      <p:ext uri="{C676402C-5697-4E1C-873F-D02D1690AC5C}">
        <p15:threadingInfo xmlns:p15="http://schemas.microsoft.com/office/powerpoint/2012/main" timeZoneBias="0"/>
      </p:ext>
    </p:extLst>
  </p:cm>
</p: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91AE69-0E5B-4A55-9685-4DAE0BDF6D36}" type="doc">
      <dgm:prSet loTypeId="urn:microsoft.com/office/officeart/2005/8/layout/pyramid1" loCatId="pyramid" qsTypeId="urn:microsoft.com/office/officeart/2005/8/quickstyle/simple1" qsCatId="simple" csTypeId="urn:microsoft.com/office/officeart/2005/8/colors/colorful3" csCatId="colorful" phldr="1"/>
      <dgm:spPr/>
    </dgm:pt>
    <dgm:pt modelId="{26A8BA5D-A587-450B-8C56-C6B71AE2BBD6}">
      <dgm:prSet phldrT="[Text]"/>
      <dgm:spPr/>
      <dgm:t>
        <a:bodyPr/>
        <a:lstStyle/>
        <a:p>
          <a:endParaRPr lang="en-GB" dirty="0" smtClean="0"/>
        </a:p>
        <a:p>
          <a:r>
            <a:rPr lang="en-GB" dirty="0" smtClean="0"/>
            <a:t>Allah </a:t>
          </a:r>
          <a:endParaRPr lang="en-GB" dirty="0"/>
        </a:p>
      </dgm:t>
    </dgm:pt>
    <dgm:pt modelId="{53B912F2-B640-4039-9C30-873D6F08E0BE}" type="parTrans" cxnId="{CA2811EA-613C-45CE-AD5A-F251AC88794A}">
      <dgm:prSet/>
      <dgm:spPr/>
      <dgm:t>
        <a:bodyPr/>
        <a:lstStyle/>
        <a:p>
          <a:endParaRPr lang="en-GB"/>
        </a:p>
      </dgm:t>
    </dgm:pt>
    <dgm:pt modelId="{14C40297-6B4F-4282-84E2-3B1EC34026D5}" type="sibTrans" cxnId="{CA2811EA-613C-45CE-AD5A-F251AC88794A}">
      <dgm:prSet/>
      <dgm:spPr/>
      <dgm:t>
        <a:bodyPr/>
        <a:lstStyle/>
        <a:p>
          <a:endParaRPr lang="en-GB"/>
        </a:p>
      </dgm:t>
    </dgm:pt>
    <dgm:pt modelId="{AB154691-892A-4424-A585-CD83AF1CD848}">
      <dgm:prSet phldrT="[Text]"/>
      <dgm:spPr/>
      <dgm:t>
        <a:bodyPr/>
        <a:lstStyle/>
        <a:p>
          <a:r>
            <a:rPr lang="en-GB" dirty="0" smtClean="0"/>
            <a:t>Yourself </a:t>
          </a:r>
          <a:endParaRPr lang="en-GB" dirty="0"/>
        </a:p>
      </dgm:t>
    </dgm:pt>
    <dgm:pt modelId="{0327C0C8-C705-48CA-8140-AA2991602C61}" type="parTrans" cxnId="{39393586-583A-4BD6-8C7D-CFFC0529673E}">
      <dgm:prSet/>
      <dgm:spPr/>
      <dgm:t>
        <a:bodyPr/>
        <a:lstStyle/>
        <a:p>
          <a:endParaRPr lang="en-GB"/>
        </a:p>
      </dgm:t>
    </dgm:pt>
    <dgm:pt modelId="{51571582-EAB3-44CD-92E3-569AF16062E0}" type="sibTrans" cxnId="{39393586-583A-4BD6-8C7D-CFFC0529673E}">
      <dgm:prSet/>
      <dgm:spPr/>
      <dgm:t>
        <a:bodyPr/>
        <a:lstStyle/>
        <a:p>
          <a:endParaRPr lang="en-GB"/>
        </a:p>
      </dgm:t>
    </dgm:pt>
    <dgm:pt modelId="{635C4860-0B65-44A0-83C7-0A9902FE3A67}">
      <dgm:prSet phldrT="[Text]"/>
      <dgm:spPr/>
      <dgm:t>
        <a:bodyPr/>
        <a:lstStyle/>
        <a:p>
          <a:r>
            <a:rPr lang="en-GB" dirty="0" smtClean="0"/>
            <a:t>Other human beings </a:t>
          </a:r>
          <a:endParaRPr lang="en-GB" dirty="0"/>
        </a:p>
      </dgm:t>
    </dgm:pt>
    <dgm:pt modelId="{823BEA96-F949-4484-A351-8058A4D7DA7B}" type="parTrans" cxnId="{F016CCF3-EB19-4B9C-84F4-6777D10F59F2}">
      <dgm:prSet/>
      <dgm:spPr/>
      <dgm:t>
        <a:bodyPr/>
        <a:lstStyle/>
        <a:p>
          <a:endParaRPr lang="en-GB"/>
        </a:p>
      </dgm:t>
    </dgm:pt>
    <dgm:pt modelId="{9AF72F78-8F86-4BF1-A986-ACAE2332718B}" type="sibTrans" cxnId="{F016CCF3-EB19-4B9C-84F4-6777D10F59F2}">
      <dgm:prSet/>
      <dgm:spPr/>
      <dgm:t>
        <a:bodyPr/>
        <a:lstStyle/>
        <a:p>
          <a:endParaRPr lang="en-GB"/>
        </a:p>
      </dgm:t>
    </dgm:pt>
    <dgm:pt modelId="{2760F51F-9FA2-4CBB-9CF4-E3B9F8EEFE3C}" type="pres">
      <dgm:prSet presAssocID="{4991AE69-0E5B-4A55-9685-4DAE0BDF6D36}" presName="Name0" presStyleCnt="0">
        <dgm:presLayoutVars>
          <dgm:dir/>
          <dgm:animLvl val="lvl"/>
          <dgm:resizeHandles val="exact"/>
        </dgm:presLayoutVars>
      </dgm:prSet>
      <dgm:spPr/>
    </dgm:pt>
    <dgm:pt modelId="{5CAD9FBF-4B16-4611-B02A-D8427F98E305}" type="pres">
      <dgm:prSet presAssocID="{26A8BA5D-A587-450B-8C56-C6B71AE2BBD6}" presName="Name8" presStyleCnt="0"/>
      <dgm:spPr/>
    </dgm:pt>
    <dgm:pt modelId="{B342F974-15A0-434F-AB64-0AF1D72F46CE}" type="pres">
      <dgm:prSet presAssocID="{26A8BA5D-A587-450B-8C56-C6B71AE2BBD6}" presName="level" presStyleLbl="node1" presStyleIdx="0" presStyleCnt="3" custScaleY="167373">
        <dgm:presLayoutVars>
          <dgm:chMax val="1"/>
          <dgm:bulletEnabled val="1"/>
        </dgm:presLayoutVars>
      </dgm:prSet>
      <dgm:spPr/>
      <dgm:t>
        <a:bodyPr/>
        <a:lstStyle/>
        <a:p>
          <a:endParaRPr lang="en-GB"/>
        </a:p>
      </dgm:t>
    </dgm:pt>
    <dgm:pt modelId="{3B86B973-698B-4D66-8DA8-853CC6BC1DCB}" type="pres">
      <dgm:prSet presAssocID="{26A8BA5D-A587-450B-8C56-C6B71AE2BBD6}" presName="levelTx" presStyleLbl="revTx" presStyleIdx="0" presStyleCnt="0">
        <dgm:presLayoutVars>
          <dgm:chMax val="1"/>
          <dgm:bulletEnabled val="1"/>
        </dgm:presLayoutVars>
      </dgm:prSet>
      <dgm:spPr/>
      <dgm:t>
        <a:bodyPr/>
        <a:lstStyle/>
        <a:p>
          <a:endParaRPr lang="en-GB"/>
        </a:p>
      </dgm:t>
    </dgm:pt>
    <dgm:pt modelId="{BD4E8B02-8114-4691-97D5-42B47B6A6C59}" type="pres">
      <dgm:prSet presAssocID="{AB154691-892A-4424-A585-CD83AF1CD848}" presName="Name8" presStyleCnt="0"/>
      <dgm:spPr/>
    </dgm:pt>
    <dgm:pt modelId="{DFBB22DE-1955-4E64-B3BA-6AAFEAEC2C26}" type="pres">
      <dgm:prSet presAssocID="{AB154691-892A-4424-A585-CD83AF1CD848}" presName="level" presStyleLbl="node1" presStyleIdx="1" presStyleCnt="3">
        <dgm:presLayoutVars>
          <dgm:chMax val="1"/>
          <dgm:bulletEnabled val="1"/>
        </dgm:presLayoutVars>
      </dgm:prSet>
      <dgm:spPr/>
      <dgm:t>
        <a:bodyPr/>
        <a:lstStyle/>
        <a:p>
          <a:endParaRPr lang="en-GB"/>
        </a:p>
      </dgm:t>
    </dgm:pt>
    <dgm:pt modelId="{5B7FBBBE-0358-4B68-892B-4B87A8141BDC}" type="pres">
      <dgm:prSet presAssocID="{AB154691-892A-4424-A585-CD83AF1CD848}" presName="levelTx" presStyleLbl="revTx" presStyleIdx="0" presStyleCnt="0">
        <dgm:presLayoutVars>
          <dgm:chMax val="1"/>
          <dgm:bulletEnabled val="1"/>
        </dgm:presLayoutVars>
      </dgm:prSet>
      <dgm:spPr/>
      <dgm:t>
        <a:bodyPr/>
        <a:lstStyle/>
        <a:p>
          <a:endParaRPr lang="en-GB"/>
        </a:p>
      </dgm:t>
    </dgm:pt>
    <dgm:pt modelId="{17A9A117-80C1-494D-9197-886986CE1C5F}" type="pres">
      <dgm:prSet presAssocID="{635C4860-0B65-44A0-83C7-0A9902FE3A67}" presName="Name8" presStyleCnt="0"/>
      <dgm:spPr/>
    </dgm:pt>
    <dgm:pt modelId="{9DE6D606-1F77-4DA1-B94D-8DE12AF6C89F}" type="pres">
      <dgm:prSet presAssocID="{635C4860-0B65-44A0-83C7-0A9902FE3A67}" presName="level" presStyleLbl="node1" presStyleIdx="2" presStyleCnt="3">
        <dgm:presLayoutVars>
          <dgm:chMax val="1"/>
          <dgm:bulletEnabled val="1"/>
        </dgm:presLayoutVars>
      </dgm:prSet>
      <dgm:spPr/>
      <dgm:t>
        <a:bodyPr/>
        <a:lstStyle/>
        <a:p>
          <a:endParaRPr lang="en-GB"/>
        </a:p>
      </dgm:t>
    </dgm:pt>
    <dgm:pt modelId="{559EEDFB-89F6-4832-A3FC-426C31EE4C9F}" type="pres">
      <dgm:prSet presAssocID="{635C4860-0B65-44A0-83C7-0A9902FE3A67}" presName="levelTx" presStyleLbl="revTx" presStyleIdx="0" presStyleCnt="0">
        <dgm:presLayoutVars>
          <dgm:chMax val="1"/>
          <dgm:bulletEnabled val="1"/>
        </dgm:presLayoutVars>
      </dgm:prSet>
      <dgm:spPr/>
      <dgm:t>
        <a:bodyPr/>
        <a:lstStyle/>
        <a:p>
          <a:endParaRPr lang="en-GB"/>
        </a:p>
      </dgm:t>
    </dgm:pt>
  </dgm:ptLst>
  <dgm:cxnLst>
    <dgm:cxn modelId="{082221D3-7E64-4841-9E41-CD7D841B2779}" type="presOf" srcId="{26A8BA5D-A587-450B-8C56-C6B71AE2BBD6}" destId="{3B86B973-698B-4D66-8DA8-853CC6BC1DCB}" srcOrd="1" destOrd="0" presId="urn:microsoft.com/office/officeart/2005/8/layout/pyramid1"/>
    <dgm:cxn modelId="{355B253A-9B76-4432-85D8-87FB3FD02DB5}" type="presOf" srcId="{4991AE69-0E5B-4A55-9685-4DAE0BDF6D36}" destId="{2760F51F-9FA2-4CBB-9CF4-E3B9F8EEFE3C}" srcOrd="0" destOrd="0" presId="urn:microsoft.com/office/officeart/2005/8/layout/pyramid1"/>
    <dgm:cxn modelId="{6B5B6F27-7A2E-4191-82AA-C61FD6147AA0}" type="presOf" srcId="{635C4860-0B65-44A0-83C7-0A9902FE3A67}" destId="{559EEDFB-89F6-4832-A3FC-426C31EE4C9F}" srcOrd="1" destOrd="0" presId="urn:microsoft.com/office/officeart/2005/8/layout/pyramid1"/>
    <dgm:cxn modelId="{39393586-583A-4BD6-8C7D-CFFC0529673E}" srcId="{4991AE69-0E5B-4A55-9685-4DAE0BDF6D36}" destId="{AB154691-892A-4424-A585-CD83AF1CD848}" srcOrd="1" destOrd="0" parTransId="{0327C0C8-C705-48CA-8140-AA2991602C61}" sibTransId="{51571582-EAB3-44CD-92E3-569AF16062E0}"/>
    <dgm:cxn modelId="{C0978EC8-7C6A-4761-8A2F-78873B835FAD}" type="presOf" srcId="{AB154691-892A-4424-A585-CD83AF1CD848}" destId="{5B7FBBBE-0358-4B68-892B-4B87A8141BDC}" srcOrd="1" destOrd="0" presId="urn:microsoft.com/office/officeart/2005/8/layout/pyramid1"/>
    <dgm:cxn modelId="{F016CCF3-EB19-4B9C-84F4-6777D10F59F2}" srcId="{4991AE69-0E5B-4A55-9685-4DAE0BDF6D36}" destId="{635C4860-0B65-44A0-83C7-0A9902FE3A67}" srcOrd="2" destOrd="0" parTransId="{823BEA96-F949-4484-A351-8058A4D7DA7B}" sibTransId="{9AF72F78-8F86-4BF1-A986-ACAE2332718B}"/>
    <dgm:cxn modelId="{80471147-5355-4C26-AE91-CFAF5BA4CD77}" type="presOf" srcId="{AB154691-892A-4424-A585-CD83AF1CD848}" destId="{DFBB22DE-1955-4E64-B3BA-6AAFEAEC2C26}" srcOrd="0" destOrd="0" presId="urn:microsoft.com/office/officeart/2005/8/layout/pyramid1"/>
    <dgm:cxn modelId="{8C6E5E7A-0BDC-4939-8C30-D6294AFF3E8A}" type="presOf" srcId="{26A8BA5D-A587-450B-8C56-C6B71AE2BBD6}" destId="{B342F974-15A0-434F-AB64-0AF1D72F46CE}" srcOrd="0" destOrd="0" presId="urn:microsoft.com/office/officeart/2005/8/layout/pyramid1"/>
    <dgm:cxn modelId="{CA2811EA-613C-45CE-AD5A-F251AC88794A}" srcId="{4991AE69-0E5B-4A55-9685-4DAE0BDF6D36}" destId="{26A8BA5D-A587-450B-8C56-C6B71AE2BBD6}" srcOrd="0" destOrd="0" parTransId="{53B912F2-B640-4039-9C30-873D6F08E0BE}" sibTransId="{14C40297-6B4F-4282-84E2-3B1EC34026D5}"/>
    <dgm:cxn modelId="{59E806DA-5AB6-4063-A048-FE24B1B6F9AA}" type="presOf" srcId="{635C4860-0B65-44A0-83C7-0A9902FE3A67}" destId="{9DE6D606-1F77-4DA1-B94D-8DE12AF6C89F}" srcOrd="0" destOrd="0" presId="urn:microsoft.com/office/officeart/2005/8/layout/pyramid1"/>
    <dgm:cxn modelId="{BFDF463B-941E-47C1-A0E9-BD14F888BB84}" type="presParOf" srcId="{2760F51F-9FA2-4CBB-9CF4-E3B9F8EEFE3C}" destId="{5CAD9FBF-4B16-4611-B02A-D8427F98E305}" srcOrd="0" destOrd="0" presId="urn:microsoft.com/office/officeart/2005/8/layout/pyramid1"/>
    <dgm:cxn modelId="{DAC4BAFF-A78C-4B63-8810-8B5A48CAF4E3}" type="presParOf" srcId="{5CAD9FBF-4B16-4611-B02A-D8427F98E305}" destId="{B342F974-15A0-434F-AB64-0AF1D72F46CE}" srcOrd="0" destOrd="0" presId="urn:microsoft.com/office/officeart/2005/8/layout/pyramid1"/>
    <dgm:cxn modelId="{5B8FD7CD-3C4E-413B-A5D9-A005EBB66418}" type="presParOf" srcId="{5CAD9FBF-4B16-4611-B02A-D8427F98E305}" destId="{3B86B973-698B-4D66-8DA8-853CC6BC1DCB}" srcOrd="1" destOrd="0" presId="urn:microsoft.com/office/officeart/2005/8/layout/pyramid1"/>
    <dgm:cxn modelId="{22BB9205-2BEB-47FD-94DA-E4CEAC613E13}" type="presParOf" srcId="{2760F51F-9FA2-4CBB-9CF4-E3B9F8EEFE3C}" destId="{BD4E8B02-8114-4691-97D5-42B47B6A6C59}" srcOrd="1" destOrd="0" presId="urn:microsoft.com/office/officeart/2005/8/layout/pyramid1"/>
    <dgm:cxn modelId="{60CBFF33-1C69-4204-9447-F62DB4E4F97A}" type="presParOf" srcId="{BD4E8B02-8114-4691-97D5-42B47B6A6C59}" destId="{DFBB22DE-1955-4E64-B3BA-6AAFEAEC2C26}" srcOrd="0" destOrd="0" presId="urn:microsoft.com/office/officeart/2005/8/layout/pyramid1"/>
    <dgm:cxn modelId="{6D840D59-F9C7-4ADA-AC5F-4D0FA17E52D6}" type="presParOf" srcId="{BD4E8B02-8114-4691-97D5-42B47B6A6C59}" destId="{5B7FBBBE-0358-4B68-892B-4B87A8141BDC}" srcOrd="1" destOrd="0" presId="urn:microsoft.com/office/officeart/2005/8/layout/pyramid1"/>
    <dgm:cxn modelId="{D37996FB-B1F7-419C-8851-22B579C60723}" type="presParOf" srcId="{2760F51F-9FA2-4CBB-9CF4-E3B9F8EEFE3C}" destId="{17A9A117-80C1-494D-9197-886986CE1C5F}" srcOrd="2" destOrd="0" presId="urn:microsoft.com/office/officeart/2005/8/layout/pyramid1"/>
    <dgm:cxn modelId="{9B7E5654-78D8-4C9E-9219-C13CD83D649C}" type="presParOf" srcId="{17A9A117-80C1-494D-9197-886986CE1C5F}" destId="{9DE6D606-1F77-4DA1-B94D-8DE12AF6C89F}" srcOrd="0" destOrd="0" presId="urn:microsoft.com/office/officeart/2005/8/layout/pyramid1"/>
    <dgm:cxn modelId="{6F39CF16-72BE-460F-BF79-E74BA6F3E4E8}" type="presParOf" srcId="{17A9A117-80C1-494D-9197-886986CE1C5F}" destId="{559EEDFB-89F6-4832-A3FC-426C31EE4C9F}"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584336-D0B1-4B0E-BA5C-55B2CED1D394}" type="doc">
      <dgm:prSet loTypeId="urn:microsoft.com/office/officeart/2005/8/layout/radial3" loCatId="cycle" qsTypeId="urn:microsoft.com/office/officeart/2005/8/quickstyle/simple1" qsCatId="simple" csTypeId="urn:microsoft.com/office/officeart/2005/8/colors/colorful3" csCatId="colorful" phldr="1"/>
      <dgm:spPr/>
      <dgm:t>
        <a:bodyPr/>
        <a:lstStyle/>
        <a:p>
          <a:endParaRPr lang="en-US"/>
        </a:p>
      </dgm:t>
    </dgm:pt>
    <dgm:pt modelId="{E1F87E0E-FF3E-47D3-BFF3-1936BDC1B9A7}">
      <dgm:prSet phldrT="[Text]"/>
      <dgm:spPr/>
      <dgm:t>
        <a:bodyPr/>
        <a:lstStyle/>
        <a:p>
          <a:r>
            <a:rPr lang="en-US" dirty="0" smtClean="0"/>
            <a:t>Opposite gender </a:t>
          </a:r>
          <a:endParaRPr lang="en-US" dirty="0"/>
        </a:p>
      </dgm:t>
    </dgm:pt>
    <dgm:pt modelId="{169E7CD4-95A5-4EA3-A305-1668AA4A744D}" type="parTrans" cxnId="{98FD00BD-2599-433A-AC2F-14A7D52BA766}">
      <dgm:prSet/>
      <dgm:spPr/>
      <dgm:t>
        <a:bodyPr/>
        <a:lstStyle/>
        <a:p>
          <a:endParaRPr lang="en-US"/>
        </a:p>
      </dgm:t>
    </dgm:pt>
    <dgm:pt modelId="{9C10DDF3-A40F-4978-A049-EE2D16408C99}" type="sibTrans" cxnId="{98FD00BD-2599-433A-AC2F-14A7D52BA766}">
      <dgm:prSet/>
      <dgm:spPr/>
      <dgm:t>
        <a:bodyPr/>
        <a:lstStyle/>
        <a:p>
          <a:endParaRPr lang="en-US"/>
        </a:p>
      </dgm:t>
    </dgm:pt>
    <dgm:pt modelId="{2356E178-4180-471B-A95D-2442FCF758CB}">
      <dgm:prSet phldrT="[Text]"/>
      <dgm:spPr/>
      <dgm:t>
        <a:bodyPr/>
        <a:lstStyle/>
        <a:p>
          <a:r>
            <a:rPr lang="en-US" dirty="0" smtClean="0"/>
            <a:t>Non – Mahram Family </a:t>
          </a:r>
          <a:endParaRPr lang="en-US" dirty="0"/>
        </a:p>
      </dgm:t>
    </dgm:pt>
    <dgm:pt modelId="{28637787-CABB-4AAD-B4EC-042A0B395341}" type="parTrans" cxnId="{3D751365-FC4E-4999-8138-5C7B52A6F84F}">
      <dgm:prSet/>
      <dgm:spPr/>
      <dgm:t>
        <a:bodyPr/>
        <a:lstStyle/>
        <a:p>
          <a:endParaRPr lang="en-US"/>
        </a:p>
      </dgm:t>
    </dgm:pt>
    <dgm:pt modelId="{419F9E5C-97BF-4A9A-8E09-71B55289B3AE}" type="sibTrans" cxnId="{3D751365-FC4E-4999-8138-5C7B52A6F84F}">
      <dgm:prSet/>
      <dgm:spPr/>
      <dgm:t>
        <a:bodyPr/>
        <a:lstStyle/>
        <a:p>
          <a:endParaRPr lang="en-US"/>
        </a:p>
      </dgm:t>
    </dgm:pt>
    <dgm:pt modelId="{D6369594-53CA-4743-BFF7-C2D904DA742C}">
      <dgm:prSet phldrT="[Text]"/>
      <dgm:spPr/>
      <dgm:t>
        <a:bodyPr/>
        <a:lstStyle/>
        <a:p>
          <a:r>
            <a:rPr lang="en-US" dirty="0" smtClean="0"/>
            <a:t>Teachers/ professionals  </a:t>
          </a:r>
          <a:endParaRPr lang="en-US" dirty="0"/>
        </a:p>
      </dgm:t>
    </dgm:pt>
    <dgm:pt modelId="{5433BCDE-D01B-4C43-9770-3BCF6A203491}" type="parTrans" cxnId="{AFAA54E3-514A-4D36-807E-9FBD4120AF30}">
      <dgm:prSet/>
      <dgm:spPr/>
      <dgm:t>
        <a:bodyPr/>
        <a:lstStyle/>
        <a:p>
          <a:endParaRPr lang="en-US"/>
        </a:p>
      </dgm:t>
    </dgm:pt>
    <dgm:pt modelId="{5B98D9CA-9FDF-44BD-98EC-0F6E2E37923A}" type="sibTrans" cxnId="{AFAA54E3-514A-4D36-807E-9FBD4120AF30}">
      <dgm:prSet/>
      <dgm:spPr/>
      <dgm:t>
        <a:bodyPr/>
        <a:lstStyle/>
        <a:p>
          <a:endParaRPr lang="en-US"/>
        </a:p>
      </dgm:t>
    </dgm:pt>
    <dgm:pt modelId="{B626C495-F3A7-4ADE-A0FE-4E7983E98359}">
      <dgm:prSet phldrT="[Text]"/>
      <dgm:spPr/>
      <dgm:t>
        <a:bodyPr/>
        <a:lstStyle/>
        <a:p>
          <a:r>
            <a:rPr lang="en-US" dirty="0" smtClean="0"/>
            <a:t>Peers / Colleagues </a:t>
          </a:r>
          <a:endParaRPr lang="en-US" dirty="0"/>
        </a:p>
      </dgm:t>
    </dgm:pt>
    <dgm:pt modelId="{6F2AC2C2-8163-4C6A-99C5-72A6C2B2A33F}" type="parTrans" cxnId="{13AF98FC-2DB9-4B5F-85B0-E587DE19880D}">
      <dgm:prSet/>
      <dgm:spPr/>
      <dgm:t>
        <a:bodyPr/>
        <a:lstStyle/>
        <a:p>
          <a:endParaRPr lang="en-US"/>
        </a:p>
      </dgm:t>
    </dgm:pt>
    <dgm:pt modelId="{91A8EA40-4823-4FE8-82D6-C24B81F0FC1F}" type="sibTrans" cxnId="{13AF98FC-2DB9-4B5F-85B0-E587DE19880D}">
      <dgm:prSet/>
      <dgm:spPr/>
      <dgm:t>
        <a:bodyPr/>
        <a:lstStyle/>
        <a:p>
          <a:endParaRPr lang="en-US"/>
        </a:p>
      </dgm:t>
    </dgm:pt>
    <dgm:pt modelId="{BC2DF43D-A878-4B6A-B15F-7FFBED6EC842}">
      <dgm:prSet phldrT="[Text]"/>
      <dgm:spPr/>
      <dgm:t>
        <a:bodyPr/>
        <a:lstStyle/>
        <a:p>
          <a:r>
            <a:rPr lang="en-US" dirty="0" smtClean="0"/>
            <a:t>Strangers on social media </a:t>
          </a:r>
          <a:endParaRPr lang="en-US" dirty="0"/>
        </a:p>
      </dgm:t>
    </dgm:pt>
    <dgm:pt modelId="{17DD7635-F2DC-43BE-A312-49946A09DBA4}" type="parTrans" cxnId="{5C40F758-5264-4653-AF57-ED244AC8F3A3}">
      <dgm:prSet/>
      <dgm:spPr/>
      <dgm:t>
        <a:bodyPr/>
        <a:lstStyle/>
        <a:p>
          <a:endParaRPr lang="en-US"/>
        </a:p>
      </dgm:t>
    </dgm:pt>
    <dgm:pt modelId="{E6A990DC-0228-4E23-ABC6-C9EE879B9A00}" type="sibTrans" cxnId="{5C40F758-5264-4653-AF57-ED244AC8F3A3}">
      <dgm:prSet/>
      <dgm:spPr/>
      <dgm:t>
        <a:bodyPr/>
        <a:lstStyle/>
        <a:p>
          <a:endParaRPr lang="en-US"/>
        </a:p>
      </dgm:t>
    </dgm:pt>
    <dgm:pt modelId="{175F1DAC-7B7E-4D09-8DB8-99368C0C72D4}" type="pres">
      <dgm:prSet presAssocID="{62584336-D0B1-4B0E-BA5C-55B2CED1D394}" presName="composite" presStyleCnt="0">
        <dgm:presLayoutVars>
          <dgm:chMax val="1"/>
          <dgm:dir/>
          <dgm:resizeHandles val="exact"/>
        </dgm:presLayoutVars>
      </dgm:prSet>
      <dgm:spPr/>
      <dgm:t>
        <a:bodyPr/>
        <a:lstStyle/>
        <a:p>
          <a:endParaRPr lang="en-GB"/>
        </a:p>
      </dgm:t>
    </dgm:pt>
    <dgm:pt modelId="{1C01A5B2-67EA-4686-B86C-CBFC598D5477}" type="pres">
      <dgm:prSet presAssocID="{62584336-D0B1-4B0E-BA5C-55B2CED1D394}" presName="radial" presStyleCnt="0">
        <dgm:presLayoutVars>
          <dgm:animLvl val="ctr"/>
        </dgm:presLayoutVars>
      </dgm:prSet>
      <dgm:spPr/>
      <dgm:t>
        <a:bodyPr/>
        <a:lstStyle/>
        <a:p>
          <a:endParaRPr lang="en-GB"/>
        </a:p>
      </dgm:t>
    </dgm:pt>
    <dgm:pt modelId="{D4E6F5B5-CA2C-475F-A4B6-5AB59CD1A7CA}" type="pres">
      <dgm:prSet presAssocID="{E1F87E0E-FF3E-47D3-BFF3-1936BDC1B9A7}" presName="centerShape" presStyleLbl="vennNode1" presStyleIdx="0" presStyleCnt="5"/>
      <dgm:spPr/>
      <dgm:t>
        <a:bodyPr/>
        <a:lstStyle/>
        <a:p>
          <a:endParaRPr lang="en-GB"/>
        </a:p>
      </dgm:t>
    </dgm:pt>
    <dgm:pt modelId="{E7BFA9EE-B858-4016-80BA-575963560F75}" type="pres">
      <dgm:prSet presAssocID="{2356E178-4180-471B-A95D-2442FCF758CB}" presName="node" presStyleLbl="vennNode1" presStyleIdx="1" presStyleCnt="5">
        <dgm:presLayoutVars>
          <dgm:bulletEnabled val="1"/>
        </dgm:presLayoutVars>
      </dgm:prSet>
      <dgm:spPr/>
      <dgm:t>
        <a:bodyPr/>
        <a:lstStyle/>
        <a:p>
          <a:endParaRPr lang="en-GB"/>
        </a:p>
      </dgm:t>
    </dgm:pt>
    <dgm:pt modelId="{3255F1BD-E04A-41BF-B64D-B06E6D0468D8}" type="pres">
      <dgm:prSet presAssocID="{D6369594-53CA-4743-BFF7-C2D904DA742C}" presName="node" presStyleLbl="vennNode1" presStyleIdx="2" presStyleCnt="5">
        <dgm:presLayoutVars>
          <dgm:bulletEnabled val="1"/>
        </dgm:presLayoutVars>
      </dgm:prSet>
      <dgm:spPr/>
      <dgm:t>
        <a:bodyPr/>
        <a:lstStyle/>
        <a:p>
          <a:endParaRPr lang="en-GB"/>
        </a:p>
      </dgm:t>
    </dgm:pt>
    <dgm:pt modelId="{BCC6AE36-1AA5-4143-A95B-3979139E867E}" type="pres">
      <dgm:prSet presAssocID="{B626C495-F3A7-4ADE-A0FE-4E7983E98359}" presName="node" presStyleLbl="vennNode1" presStyleIdx="3" presStyleCnt="5">
        <dgm:presLayoutVars>
          <dgm:bulletEnabled val="1"/>
        </dgm:presLayoutVars>
      </dgm:prSet>
      <dgm:spPr/>
      <dgm:t>
        <a:bodyPr/>
        <a:lstStyle/>
        <a:p>
          <a:endParaRPr lang="en-GB"/>
        </a:p>
      </dgm:t>
    </dgm:pt>
    <dgm:pt modelId="{E0DEE663-04E6-49D6-A3C7-F8FB5F8BE33B}" type="pres">
      <dgm:prSet presAssocID="{BC2DF43D-A878-4B6A-B15F-7FFBED6EC842}" presName="node" presStyleLbl="vennNode1" presStyleIdx="4" presStyleCnt="5">
        <dgm:presLayoutVars>
          <dgm:bulletEnabled val="1"/>
        </dgm:presLayoutVars>
      </dgm:prSet>
      <dgm:spPr/>
      <dgm:t>
        <a:bodyPr/>
        <a:lstStyle/>
        <a:p>
          <a:endParaRPr lang="en-GB"/>
        </a:p>
      </dgm:t>
    </dgm:pt>
  </dgm:ptLst>
  <dgm:cxnLst>
    <dgm:cxn modelId="{3D751365-FC4E-4999-8138-5C7B52A6F84F}" srcId="{E1F87E0E-FF3E-47D3-BFF3-1936BDC1B9A7}" destId="{2356E178-4180-471B-A95D-2442FCF758CB}" srcOrd="0" destOrd="0" parTransId="{28637787-CABB-4AAD-B4EC-042A0B395341}" sibTransId="{419F9E5C-97BF-4A9A-8E09-71B55289B3AE}"/>
    <dgm:cxn modelId="{C7C97B5A-DAB0-425D-8190-7B36D881A196}" type="presOf" srcId="{2356E178-4180-471B-A95D-2442FCF758CB}" destId="{E7BFA9EE-B858-4016-80BA-575963560F75}" srcOrd="0" destOrd="0" presId="urn:microsoft.com/office/officeart/2005/8/layout/radial3"/>
    <dgm:cxn modelId="{A1085363-045E-4F47-B723-8682EAC9231F}" type="presOf" srcId="{E1F87E0E-FF3E-47D3-BFF3-1936BDC1B9A7}" destId="{D4E6F5B5-CA2C-475F-A4B6-5AB59CD1A7CA}" srcOrd="0" destOrd="0" presId="urn:microsoft.com/office/officeart/2005/8/layout/radial3"/>
    <dgm:cxn modelId="{5C40F758-5264-4653-AF57-ED244AC8F3A3}" srcId="{E1F87E0E-FF3E-47D3-BFF3-1936BDC1B9A7}" destId="{BC2DF43D-A878-4B6A-B15F-7FFBED6EC842}" srcOrd="3" destOrd="0" parTransId="{17DD7635-F2DC-43BE-A312-49946A09DBA4}" sibTransId="{E6A990DC-0228-4E23-ABC6-C9EE879B9A00}"/>
    <dgm:cxn modelId="{13AF98FC-2DB9-4B5F-85B0-E587DE19880D}" srcId="{E1F87E0E-FF3E-47D3-BFF3-1936BDC1B9A7}" destId="{B626C495-F3A7-4ADE-A0FE-4E7983E98359}" srcOrd="2" destOrd="0" parTransId="{6F2AC2C2-8163-4C6A-99C5-72A6C2B2A33F}" sibTransId="{91A8EA40-4823-4FE8-82D6-C24B81F0FC1F}"/>
    <dgm:cxn modelId="{AEE98D22-A9F2-4255-AFB6-A0ED2CB1873F}" type="presOf" srcId="{D6369594-53CA-4743-BFF7-C2D904DA742C}" destId="{3255F1BD-E04A-41BF-B64D-B06E6D0468D8}" srcOrd="0" destOrd="0" presId="urn:microsoft.com/office/officeart/2005/8/layout/radial3"/>
    <dgm:cxn modelId="{B6E83B19-5D11-44BC-AD17-99B028D996DF}" type="presOf" srcId="{B626C495-F3A7-4ADE-A0FE-4E7983E98359}" destId="{BCC6AE36-1AA5-4143-A95B-3979139E867E}" srcOrd="0" destOrd="0" presId="urn:microsoft.com/office/officeart/2005/8/layout/radial3"/>
    <dgm:cxn modelId="{AFAA54E3-514A-4D36-807E-9FBD4120AF30}" srcId="{E1F87E0E-FF3E-47D3-BFF3-1936BDC1B9A7}" destId="{D6369594-53CA-4743-BFF7-C2D904DA742C}" srcOrd="1" destOrd="0" parTransId="{5433BCDE-D01B-4C43-9770-3BCF6A203491}" sibTransId="{5B98D9CA-9FDF-44BD-98EC-0F6E2E37923A}"/>
    <dgm:cxn modelId="{98FD00BD-2599-433A-AC2F-14A7D52BA766}" srcId="{62584336-D0B1-4B0E-BA5C-55B2CED1D394}" destId="{E1F87E0E-FF3E-47D3-BFF3-1936BDC1B9A7}" srcOrd="0" destOrd="0" parTransId="{169E7CD4-95A5-4EA3-A305-1668AA4A744D}" sibTransId="{9C10DDF3-A40F-4978-A049-EE2D16408C99}"/>
    <dgm:cxn modelId="{BAFD616A-48D4-4CE2-BE90-B473CBD27401}" type="presOf" srcId="{62584336-D0B1-4B0E-BA5C-55B2CED1D394}" destId="{175F1DAC-7B7E-4D09-8DB8-99368C0C72D4}" srcOrd="0" destOrd="0" presId="urn:microsoft.com/office/officeart/2005/8/layout/radial3"/>
    <dgm:cxn modelId="{CCE7D73C-2F15-4D9E-9FC7-CDC0102E98DD}" type="presOf" srcId="{BC2DF43D-A878-4B6A-B15F-7FFBED6EC842}" destId="{E0DEE663-04E6-49D6-A3C7-F8FB5F8BE33B}" srcOrd="0" destOrd="0" presId="urn:microsoft.com/office/officeart/2005/8/layout/radial3"/>
    <dgm:cxn modelId="{322F8310-51C0-41AC-BA86-878469AEE493}" type="presParOf" srcId="{175F1DAC-7B7E-4D09-8DB8-99368C0C72D4}" destId="{1C01A5B2-67EA-4686-B86C-CBFC598D5477}" srcOrd="0" destOrd="0" presId="urn:microsoft.com/office/officeart/2005/8/layout/radial3"/>
    <dgm:cxn modelId="{FB900D26-307F-470A-A5A9-AF75A570F909}" type="presParOf" srcId="{1C01A5B2-67EA-4686-B86C-CBFC598D5477}" destId="{D4E6F5B5-CA2C-475F-A4B6-5AB59CD1A7CA}" srcOrd="0" destOrd="0" presId="urn:microsoft.com/office/officeart/2005/8/layout/radial3"/>
    <dgm:cxn modelId="{1DC02741-8F5F-446C-82F9-5DEE6810631E}" type="presParOf" srcId="{1C01A5B2-67EA-4686-B86C-CBFC598D5477}" destId="{E7BFA9EE-B858-4016-80BA-575963560F75}" srcOrd="1" destOrd="0" presId="urn:microsoft.com/office/officeart/2005/8/layout/radial3"/>
    <dgm:cxn modelId="{E4CFE2F0-8814-4D45-A112-66C25B52A3B9}" type="presParOf" srcId="{1C01A5B2-67EA-4686-B86C-CBFC598D5477}" destId="{3255F1BD-E04A-41BF-B64D-B06E6D0468D8}" srcOrd="2" destOrd="0" presId="urn:microsoft.com/office/officeart/2005/8/layout/radial3"/>
    <dgm:cxn modelId="{D5D1BF6F-28A7-4A59-B882-B2B4B916C482}" type="presParOf" srcId="{1C01A5B2-67EA-4686-B86C-CBFC598D5477}" destId="{BCC6AE36-1AA5-4143-A95B-3979139E867E}" srcOrd="3" destOrd="0" presId="urn:microsoft.com/office/officeart/2005/8/layout/radial3"/>
    <dgm:cxn modelId="{E7218E32-519A-4638-B5DB-B4F82BB06877}" type="presParOf" srcId="{1C01A5B2-67EA-4686-B86C-CBFC598D5477}" destId="{E0DEE663-04E6-49D6-A3C7-F8FB5F8BE33B}"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2F974-15A0-434F-AB64-0AF1D72F46CE}">
      <dsp:nvSpPr>
        <dsp:cNvPr id="0" name=""/>
        <dsp:cNvSpPr/>
      </dsp:nvSpPr>
      <dsp:spPr>
        <a:xfrm>
          <a:off x="2737925" y="0"/>
          <a:ext cx="4582548" cy="2407920"/>
        </a:xfrm>
        <a:prstGeom prst="trapezoid">
          <a:avLst>
            <a:gd name="adj" fmla="val 9515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2533650">
            <a:lnSpc>
              <a:spcPct val="90000"/>
            </a:lnSpc>
            <a:spcBef>
              <a:spcPct val="0"/>
            </a:spcBef>
            <a:spcAft>
              <a:spcPct val="35000"/>
            </a:spcAft>
          </a:pPr>
          <a:endParaRPr lang="en-GB" sz="5700" kern="1200" dirty="0" smtClean="0"/>
        </a:p>
        <a:p>
          <a:pPr lvl="0" algn="ctr" defTabSz="2533650">
            <a:lnSpc>
              <a:spcPct val="90000"/>
            </a:lnSpc>
            <a:spcBef>
              <a:spcPct val="0"/>
            </a:spcBef>
            <a:spcAft>
              <a:spcPct val="35000"/>
            </a:spcAft>
          </a:pPr>
          <a:r>
            <a:rPr lang="en-GB" sz="5700" kern="1200" dirty="0" smtClean="0"/>
            <a:t>Allah </a:t>
          </a:r>
          <a:endParaRPr lang="en-GB" sz="5700" kern="1200" dirty="0"/>
        </a:p>
      </dsp:txBody>
      <dsp:txXfrm>
        <a:off x="2737925" y="0"/>
        <a:ext cx="4582548" cy="2407920"/>
      </dsp:txXfrm>
    </dsp:sp>
    <dsp:sp modelId="{DFBB22DE-1955-4E64-B3BA-6AAFEAEC2C26}">
      <dsp:nvSpPr>
        <dsp:cNvPr id="0" name=""/>
        <dsp:cNvSpPr/>
      </dsp:nvSpPr>
      <dsp:spPr>
        <a:xfrm>
          <a:off x="1368962" y="2407920"/>
          <a:ext cx="7320474" cy="1438655"/>
        </a:xfrm>
        <a:prstGeom prst="trapezoid">
          <a:avLst>
            <a:gd name="adj" fmla="val 95156"/>
          </a:avLst>
        </a:prstGeom>
        <a:solidFill>
          <a:schemeClr val="accent3">
            <a:hueOff val="9819657"/>
            <a:satOff val="-17617"/>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2533650">
            <a:lnSpc>
              <a:spcPct val="90000"/>
            </a:lnSpc>
            <a:spcBef>
              <a:spcPct val="0"/>
            </a:spcBef>
            <a:spcAft>
              <a:spcPct val="35000"/>
            </a:spcAft>
          </a:pPr>
          <a:r>
            <a:rPr lang="en-GB" sz="5700" kern="1200" dirty="0" smtClean="0"/>
            <a:t>Yourself </a:t>
          </a:r>
          <a:endParaRPr lang="en-GB" sz="5700" kern="1200" dirty="0"/>
        </a:p>
      </dsp:txBody>
      <dsp:txXfrm>
        <a:off x="2650045" y="2407920"/>
        <a:ext cx="4758308" cy="1438655"/>
      </dsp:txXfrm>
    </dsp:sp>
    <dsp:sp modelId="{9DE6D606-1F77-4DA1-B94D-8DE12AF6C89F}">
      <dsp:nvSpPr>
        <dsp:cNvPr id="0" name=""/>
        <dsp:cNvSpPr/>
      </dsp:nvSpPr>
      <dsp:spPr>
        <a:xfrm>
          <a:off x="0" y="3846576"/>
          <a:ext cx="10058399" cy="1438655"/>
        </a:xfrm>
        <a:prstGeom prst="trapezoid">
          <a:avLst>
            <a:gd name="adj" fmla="val 95156"/>
          </a:avLst>
        </a:prstGeom>
        <a:solidFill>
          <a:schemeClr val="accent3">
            <a:hueOff val="19639314"/>
            <a:satOff val="-35235"/>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2533650">
            <a:lnSpc>
              <a:spcPct val="90000"/>
            </a:lnSpc>
            <a:spcBef>
              <a:spcPct val="0"/>
            </a:spcBef>
            <a:spcAft>
              <a:spcPct val="35000"/>
            </a:spcAft>
          </a:pPr>
          <a:r>
            <a:rPr lang="en-GB" sz="5700" kern="1200" dirty="0" smtClean="0"/>
            <a:t>Other human beings </a:t>
          </a:r>
          <a:endParaRPr lang="en-GB" sz="5700" kern="1200" dirty="0"/>
        </a:p>
      </dsp:txBody>
      <dsp:txXfrm>
        <a:off x="1760219" y="3846576"/>
        <a:ext cx="6537960" cy="14386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E6F5B5-CA2C-475F-A4B6-5AB59CD1A7CA}">
      <dsp:nvSpPr>
        <dsp:cNvPr id="0" name=""/>
        <dsp:cNvSpPr/>
      </dsp:nvSpPr>
      <dsp:spPr>
        <a:xfrm>
          <a:off x="1657114" y="1056739"/>
          <a:ext cx="2632578" cy="2632578"/>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smtClean="0"/>
            <a:t>Opposite gender </a:t>
          </a:r>
          <a:endParaRPr lang="en-US" sz="3600" kern="1200" dirty="0"/>
        </a:p>
      </dsp:txBody>
      <dsp:txXfrm>
        <a:off x="2042646" y="1442271"/>
        <a:ext cx="1861514" cy="1861514"/>
      </dsp:txXfrm>
    </dsp:sp>
    <dsp:sp modelId="{E7BFA9EE-B858-4016-80BA-575963560F75}">
      <dsp:nvSpPr>
        <dsp:cNvPr id="0" name=""/>
        <dsp:cNvSpPr/>
      </dsp:nvSpPr>
      <dsp:spPr>
        <a:xfrm>
          <a:off x="2315259" y="469"/>
          <a:ext cx="1316289" cy="1316289"/>
        </a:xfrm>
        <a:prstGeom prst="ellipse">
          <a:avLst/>
        </a:prstGeom>
        <a:solidFill>
          <a:schemeClr val="accent3">
            <a:alpha val="50000"/>
            <a:hueOff val="4909828"/>
            <a:satOff val="-8809"/>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Non – Mahram Family </a:t>
          </a:r>
          <a:endParaRPr lang="en-US" sz="1200" kern="1200" dirty="0"/>
        </a:p>
      </dsp:txBody>
      <dsp:txXfrm>
        <a:off x="2508025" y="193235"/>
        <a:ext cx="930757" cy="930757"/>
      </dsp:txXfrm>
    </dsp:sp>
    <dsp:sp modelId="{3255F1BD-E04A-41BF-B64D-B06E6D0468D8}">
      <dsp:nvSpPr>
        <dsp:cNvPr id="0" name=""/>
        <dsp:cNvSpPr/>
      </dsp:nvSpPr>
      <dsp:spPr>
        <a:xfrm>
          <a:off x="4029673" y="1714883"/>
          <a:ext cx="1316289" cy="1316289"/>
        </a:xfrm>
        <a:prstGeom prst="ellipse">
          <a:avLst/>
        </a:prstGeom>
        <a:solidFill>
          <a:schemeClr val="accent3">
            <a:alpha val="50000"/>
            <a:hueOff val="9819657"/>
            <a:satOff val="-17617"/>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Teachers/ professionals  </a:t>
          </a:r>
          <a:endParaRPr lang="en-US" sz="1200" kern="1200" dirty="0"/>
        </a:p>
      </dsp:txBody>
      <dsp:txXfrm>
        <a:off x="4222439" y="1907649"/>
        <a:ext cx="930757" cy="930757"/>
      </dsp:txXfrm>
    </dsp:sp>
    <dsp:sp modelId="{BCC6AE36-1AA5-4143-A95B-3979139E867E}">
      <dsp:nvSpPr>
        <dsp:cNvPr id="0" name=""/>
        <dsp:cNvSpPr/>
      </dsp:nvSpPr>
      <dsp:spPr>
        <a:xfrm>
          <a:off x="2315259" y="3429297"/>
          <a:ext cx="1316289" cy="1316289"/>
        </a:xfrm>
        <a:prstGeom prst="ellipse">
          <a:avLst/>
        </a:prstGeom>
        <a:solidFill>
          <a:schemeClr val="accent3">
            <a:alpha val="50000"/>
            <a:hueOff val="14729485"/>
            <a:satOff val="-26426"/>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Peers / Colleagues </a:t>
          </a:r>
          <a:endParaRPr lang="en-US" sz="1200" kern="1200" dirty="0"/>
        </a:p>
      </dsp:txBody>
      <dsp:txXfrm>
        <a:off x="2508025" y="3622063"/>
        <a:ext cx="930757" cy="930757"/>
      </dsp:txXfrm>
    </dsp:sp>
    <dsp:sp modelId="{E0DEE663-04E6-49D6-A3C7-F8FB5F8BE33B}">
      <dsp:nvSpPr>
        <dsp:cNvPr id="0" name=""/>
        <dsp:cNvSpPr/>
      </dsp:nvSpPr>
      <dsp:spPr>
        <a:xfrm>
          <a:off x="600845" y="1714883"/>
          <a:ext cx="1316289" cy="1316289"/>
        </a:xfrm>
        <a:prstGeom prst="ellipse">
          <a:avLst/>
        </a:prstGeom>
        <a:solidFill>
          <a:schemeClr val="accent3">
            <a:alpha val="50000"/>
            <a:hueOff val="19639314"/>
            <a:satOff val="-35235"/>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Strangers on social media </a:t>
          </a:r>
          <a:endParaRPr lang="en-US" sz="1200" kern="1200" dirty="0"/>
        </a:p>
      </dsp:txBody>
      <dsp:txXfrm>
        <a:off x="793611" y="1907649"/>
        <a:ext cx="930757" cy="93075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31B3D-E4E3-4A80-AB70-C5564C267266}" type="datetimeFigureOut">
              <a:rPr lang="en-US" smtClean="0"/>
              <a:t>10/12/2019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0B30D-C07A-425B-A90C-BA7BEB191079}" type="slidenum">
              <a:rPr lang="en-US" smtClean="0"/>
              <a:t>‹#›</a:t>
            </a:fld>
            <a:endParaRPr lang="en-US"/>
          </a:p>
        </p:txBody>
      </p:sp>
    </p:spTree>
    <p:extLst>
      <p:ext uri="{BB962C8B-B14F-4D97-AF65-F5344CB8AC3E}">
        <p14:creationId xmlns:p14="http://schemas.microsoft.com/office/powerpoint/2010/main" val="37231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you create 5 more examples of each category</a:t>
            </a:r>
            <a:r>
              <a:rPr lang="en-GB" baseline="0" dirty="0" smtClean="0"/>
              <a:t> of Haya </a:t>
            </a:r>
          </a:p>
          <a:p>
            <a:endParaRPr lang="en-GB" dirty="0"/>
          </a:p>
        </p:txBody>
      </p:sp>
      <p:sp>
        <p:nvSpPr>
          <p:cNvPr id="4" name="Slide Number Placeholder 3"/>
          <p:cNvSpPr>
            <a:spLocks noGrp="1"/>
          </p:cNvSpPr>
          <p:nvPr>
            <p:ph type="sldNum" sz="quarter" idx="10"/>
          </p:nvPr>
        </p:nvSpPr>
        <p:spPr/>
        <p:txBody>
          <a:bodyPr/>
          <a:lstStyle/>
          <a:p>
            <a:fld id="{4EC0B30D-C07A-425B-A90C-BA7BEB191079}" type="slidenum">
              <a:rPr lang="en-US" smtClean="0"/>
              <a:t>7</a:t>
            </a:fld>
            <a:endParaRPr lang="en-US"/>
          </a:p>
        </p:txBody>
      </p:sp>
    </p:spTree>
    <p:extLst>
      <p:ext uri="{BB962C8B-B14F-4D97-AF65-F5344CB8AC3E}">
        <p14:creationId xmlns:p14="http://schemas.microsoft.com/office/powerpoint/2010/main" val="3721126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Lowest</a:t>
            </a:r>
            <a:r>
              <a:rPr lang="en-GB" baseline="0" dirty="0" smtClean="0"/>
              <a:t> – Haya </a:t>
            </a:r>
            <a:r>
              <a:rPr lang="en-GB" baseline="0" dirty="0" err="1" smtClean="0"/>
              <a:t>infront</a:t>
            </a:r>
            <a:r>
              <a:rPr lang="en-GB" baseline="0" dirty="0" smtClean="0"/>
              <a:t> of other people = </a:t>
            </a:r>
            <a:r>
              <a:rPr lang="en-GB" baseline="0" dirty="0" err="1" smtClean="0"/>
              <a:t>eg</a:t>
            </a:r>
            <a:r>
              <a:rPr lang="en-GB" baseline="0" dirty="0" smtClean="0"/>
              <a:t>. Before </a:t>
            </a:r>
            <a:r>
              <a:rPr lang="en-GB" baseline="0" dirty="0" err="1" smtClean="0"/>
              <a:t>literring</a:t>
            </a:r>
            <a:r>
              <a:rPr lang="en-GB" baseline="0" dirty="0" smtClean="0"/>
              <a:t> you check if anyone else is around you – This is the lowest level but with out this you are even worse  because at least you care not to </a:t>
            </a:r>
            <a:r>
              <a:rPr lang="en-GB" baseline="0" dirty="0" err="1" smtClean="0"/>
              <a:t>publise</a:t>
            </a:r>
            <a:r>
              <a:rPr lang="en-GB" baseline="0" dirty="0" smtClean="0"/>
              <a:t> your sins </a:t>
            </a:r>
            <a:r>
              <a:rPr lang="en-GB" baseline="0" dirty="0" err="1" smtClean="0"/>
              <a:t>infront</a:t>
            </a:r>
            <a:r>
              <a:rPr lang="en-GB" baseline="0" dirty="0" smtClean="0"/>
              <a:t> of all. Todays social media – Sins are posted for all to see </a:t>
            </a:r>
          </a:p>
          <a:p>
            <a:endParaRPr lang="en-GB" baseline="0" dirty="0" smtClean="0"/>
          </a:p>
          <a:p>
            <a:r>
              <a:rPr lang="en-GB" baseline="0" dirty="0" smtClean="0"/>
              <a:t>Next up is Haya with your own self – you have self worth/ self dignity = you are all alone buts till you decide not to commit this sin because you know you are better than this </a:t>
            </a:r>
          </a:p>
          <a:p>
            <a:endParaRPr lang="en-GB" baseline="0" dirty="0" smtClean="0"/>
          </a:p>
          <a:p>
            <a:r>
              <a:rPr lang="en-GB" baseline="0" dirty="0" smtClean="0"/>
              <a:t>Highest level is </a:t>
            </a:r>
            <a:r>
              <a:rPr lang="en-GB" baseline="0" dirty="0" err="1" smtClean="0"/>
              <a:t>haya</a:t>
            </a:r>
            <a:r>
              <a:rPr lang="en-GB" baseline="0" dirty="0" smtClean="0"/>
              <a:t> with Allah – You have </a:t>
            </a:r>
            <a:r>
              <a:rPr lang="en-GB" baseline="0" dirty="0" err="1" smtClean="0"/>
              <a:t>Ihsaan</a:t>
            </a:r>
            <a:r>
              <a:rPr lang="en-GB" baseline="0" dirty="0" smtClean="0"/>
              <a:t> – Even though you do not see Allah, you know he sees you! </a:t>
            </a:r>
          </a:p>
        </p:txBody>
      </p:sp>
      <p:sp>
        <p:nvSpPr>
          <p:cNvPr id="4" name="Slide Number Placeholder 3"/>
          <p:cNvSpPr>
            <a:spLocks noGrp="1"/>
          </p:cNvSpPr>
          <p:nvPr>
            <p:ph type="sldNum" sz="quarter" idx="10"/>
          </p:nvPr>
        </p:nvSpPr>
        <p:spPr/>
        <p:txBody>
          <a:bodyPr/>
          <a:lstStyle/>
          <a:p>
            <a:fld id="{4EC0B30D-C07A-425B-A90C-BA7BEB191079}" type="slidenum">
              <a:rPr lang="en-US" smtClean="0"/>
              <a:t>8</a:t>
            </a:fld>
            <a:endParaRPr lang="en-US"/>
          </a:p>
        </p:txBody>
      </p:sp>
    </p:spTree>
    <p:extLst>
      <p:ext uri="{BB962C8B-B14F-4D97-AF65-F5344CB8AC3E}">
        <p14:creationId xmlns:p14="http://schemas.microsoft.com/office/powerpoint/2010/main" val="7348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Even Alla</a:t>
            </a:r>
            <a:r>
              <a:rPr lang="en-GB" baseline="0" dirty="0" smtClean="0"/>
              <a:t>h has Haya – to a degree that befits him – so what about us! </a:t>
            </a:r>
            <a:endParaRPr lang="en-GB" dirty="0"/>
          </a:p>
        </p:txBody>
      </p:sp>
      <p:sp>
        <p:nvSpPr>
          <p:cNvPr id="4" name="Slide Number Placeholder 3"/>
          <p:cNvSpPr>
            <a:spLocks noGrp="1"/>
          </p:cNvSpPr>
          <p:nvPr>
            <p:ph type="sldNum" sz="quarter" idx="10"/>
          </p:nvPr>
        </p:nvSpPr>
        <p:spPr/>
        <p:txBody>
          <a:bodyPr/>
          <a:lstStyle/>
          <a:p>
            <a:fld id="{4EC0B30D-C07A-425B-A90C-BA7BEB191079}" type="slidenum">
              <a:rPr lang="en-US" smtClean="0"/>
              <a:t>10</a:t>
            </a:fld>
            <a:endParaRPr lang="en-US"/>
          </a:p>
        </p:txBody>
      </p:sp>
    </p:spTree>
    <p:extLst>
      <p:ext uri="{BB962C8B-B14F-4D97-AF65-F5344CB8AC3E}">
        <p14:creationId xmlns:p14="http://schemas.microsoft.com/office/powerpoint/2010/main" val="1824956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245434"/>
            <a:ext cx="8686800" cy="1464906"/>
          </a:xfrm>
        </p:spPr>
        <p:txBody>
          <a:bodyPr anchor="b">
            <a:normAutofit/>
          </a:bodyPr>
          <a:lstStyle>
            <a:lvl1pPr algn="l">
              <a:lnSpc>
                <a:spcPct val="80000"/>
              </a:lnSpc>
              <a:defRPr sz="4800">
                <a:solidFill>
                  <a:schemeClr val="bg1"/>
                </a:solidFill>
                <a:effectLst>
                  <a:outerShdw blurRad="63500" algn="ctr" rotWithShape="0">
                    <a:prstClr val="black">
                      <a:alpha val="4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066800" y="5731795"/>
            <a:ext cx="8686800" cy="440405"/>
          </a:xfrm>
        </p:spPr>
        <p:txBody>
          <a:bodyPr/>
          <a:lstStyle>
            <a:lvl1pPr marL="0" indent="0" algn="l">
              <a:spcBef>
                <a:spcPts val="0"/>
              </a:spcBef>
              <a:buNone/>
              <a:defRPr sz="2400">
                <a:solidFill>
                  <a:schemeClr val="bg1"/>
                </a:solidFill>
                <a:effectLst>
                  <a:outerShdw blurRad="635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518"/>
            <a:ext cx="10058400" cy="118872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9848" y="4242816"/>
            <a:ext cx="8686800" cy="1463040"/>
          </a:xfrm>
        </p:spPr>
        <p:txBody>
          <a:bodyPr anchor="b">
            <a:normAutofit/>
          </a:bodyPr>
          <a:lstStyle>
            <a:lvl1pPr>
              <a:defRPr sz="4800"/>
            </a:lvl1pPr>
          </a:lstStyle>
          <a:p>
            <a:r>
              <a:rPr lang="en-US" smtClean="0"/>
              <a:t>Click to edit Master title style</a:t>
            </a:r>
            <a:endParaRPr lang="en-US"/>
          </a:p>
        </p:txBody>
      </p:sp>
      <p:sp>
        <p:nvSpPr>
          <p:cNvPr id="3" name="Text Placeholder 2"/>
          <p:cNvSpPr>
            <a:spLocks noGrp="1"/>
          </p:cNvSpPr>
          <p:nvPr>
            <p:ph type="body" idx="1"/>
          </p:nvPr>
        </p:nvSpPr>
        <p:spPr>
          <a:xfrm>
            <a:off x="1066799" y="5733288"/>
            <a:ext cx="8686800" cy="438912"/>
          </a:xfrm>
        </p:spPr>
        <p:txBody>
          <a:bodyPr/>
          <a:lstStyle>
            <a:lvl1pPr marL="0" indent="0">
              <a:spcBef>
                <a:spcPts val="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246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10/12/2019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0668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68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246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246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CC0096-1860-4642-9CD2-0079EA5E7CD1}" type="datetimeFigureOut">
              <a:rPr lang="en-US" smtClean="0"/>
              <a:t>10/12/2019</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CC0096-1860-4642-9CD2-0079EA5E7CD1}" type="datetimeFigureOut">
              <a:rPr lang="en-US" smtClean="0"/>
              <a:t>10/12/2019</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t>10/12/2019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0672"/>
            <a:ext cx="4663440" cy="1828800"/>
          </a:xfrm>
        </p:spPr>
        <p:txBody>
          <a:bodyPr anchor="b">
            <a:normAutofit/>
          </a:bodyPr>
          <a:lstStyle>
            <a:lvl1pPr>
              <a:defRPr sz="3600"/>
            </a:lvl1pPr>
          </a:lstStyle>
          <a:p>
            <a:r>
              <a:rPr lang="en-US" smtClean="0"/>
              <a:t>Click to edit Master title style</a:t>
            </a:r>
            <a:endParaRPr lang="en-US"/>
          </a:p>
        </p:txBody>
      </p:sp>
      <p:sp>
        <p:nvSpPr>
          <p:cNvPr id="3" name="Content Placeholder 2"/>
          <p:cNvSpPr>
            <a:spLocks noGrp="1"/>
          </p:cNvSpPr>
          <p:nvPr>
            <p:ph idx="1"/>
          </p:nvPr>
        </p:nvSpPr>
        <p:spPr>
          <a:xfrm>
            <a:off x="685799" y="457200"/>
            <a:ext cx="5410201" cy="57150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3099"/>
            <a:ext cx="4663440" cy="1828800"/>
          </a:xfrm>
        </p:spPr>
        <p:txBody>
          <a:bodyPr anchor="b">
            <a:normAutofit/>
          </a:bodyPr>
          <a:lstStyle>
            <a:lvl1pPr>
              <a:defRPr sz="3600"/>
            </a:lvl1pPr>
          </a:lstStyle>
          <a:p>
            <a:r>
              <a:rPr lang="en-US" smtClean="0"/>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457200"/>
            <a:ext cx="1828800" cy="5719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457200"/>
            <a:ext cx="7955280" cy="5719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457518"/>
            <a:ext cx="10058400" cy="118872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1905001"/>
            <a:ext cx="100584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6800" y="6400800"/>
            <a:ext cx="1097280" cy="228600"/>
          </a:xfrm>
          <a:prstGeom prst="rect">
            <a:avLst/>
          </a:prstGeom>
        </p:spPr>
        <p:txBody>
          <a:bodyPr vert="horz" lIns="91440" tIns="45720" rIns="91440" bIns="45720" rtlCol="0" anchor="ctr"/>
          <a:lstStyle>
            <a:lvl1pPr algn="l">
              <a:defRPr sz="1100">
                <a:solidFill>
                  <a:schemeClr val="tx1"/>
                </a:solidFill>
              </a:defRPr>
            </a:lvl1pPr>
          </a:lstStyle>
          <a:p>
            <a:fld id="{37CC0096-1860-4642-9CD2-0079EA5E7CD1}" type="datetimeFigureOut">
              <a:rPr lang="en-US" smtClean="0"/>
              <a:pPr/>
              <a:t>10/12/2019</a:t>
            </a:fld>
            <a:endParaRPr lang="en-US" dirty="0"/>
          </a:p>
        </p:txBody>
      </p:sp>
      <p:sp>
        <p:nvSpPr>
          <p:cNvPr id="5" name="Footer Placeholder 4"/>
          <p:cNvSpPr>
            <a:spLocks noGrp="1"/>
          </p:cNvSpPr>
          <p:nvPr>
            <p:ph type="ftr" sz="quarter" idx="3"/>
          </p:nvPr>
        </p:nvSpPr>
        <p:spPr>
          <a:xfrm>
            <a:off x="2422849" y="6400800"/>
            <a:ext cx="7315200" cy="228600"/>
          </a:xfrm>
          <a:prstGeom prst="rect">
            <a:avLst/>
          </a:prstGeom>
        </p:spPr>
        <p:txBody>
          <a:bodyPr vert="horz" lIns="91440" tIns="45720" rIns="91440" bIns="45720" rtlCol="0" anchor="ctr"/>
          <a:lstStyle>
            <a:lvl1pPr algn="ctr">
              <a:defRPr sz="1100">
                <a:solidFill>
                  <a:schemeClr val="tx1"/>
                </a:solidFill>
              </a:defRPr>
            </a:lvl1pPr>
          </a:lstStyle>
          <a:p>
            <a:endParaRPr lang="en-US" dirty="0"/>
          </a:p>
        </p:txBody>
      </p:sp>
      <p:sp>
        <p:nvSpPr>
          <p:cNvPr id="6" name="Slide Number Placeholder 5"/>
          <p:cNvSpPr>
            <a:spLocks noGrp="1"/>
          </p:cNvSpPr>
          <p:nvPr>
            <p:ph type="sldNum" sz="quarter" idx="4"/>
          </p:nvPr>
        </p:nvSpPr>
        <p:spPr>
          <a:xfrm>
            <a:off x="10027920" y="6400800"/>
            <a:ext cx="1097280" cy="228600"/>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5"/>
        </a:buClr>
        <a:buSzPct val="9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200"/>
        </a:spcBef>
        <a:buClr>
          <a:schemeClr val="accent5"/>
        </a:buClr>
        <a:buSzPct val="9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accent5"/>
        </a:buClr>
        <a:buSzPct val="90000"/>
        <a:buFont typeface="Arial" pitchFamily="34" charset="0"/>
        <a:buChar char="•"/>
        <a:defRPr sz="1800" kern="1200">
          <a:solidFill>
            <a:schemeClr val="tx1"/>
          </a:solidFill>
          <a:latin typeface="+mn-lt"/>
          <a:ea typeface="+mn-ea"/>
          <a:cs typeface="+mn-cs"/>
        </a:defRPr>
      </a:lvl3pPr>
      <a:lvl4pPr marL="1097280" indent="-182880" algn="l" defTabSz="914400" rtl="0" eaLnBrk="1" latinLnBrk="0" hangingPunct="1">
        <a:lnSpc>
          <a:spcPct val="90000"/>
        </a:lnSpc>
        <a:spcBef>
          <a:spcPts val="800"/>
        </a:spcBef>
        <a:buClr>
          <a:schemeClr val="accent5"/>
        </a:buClr>
        <a:buSzPct val="90000"/>
        <a:buFont typeface="Arial" pitchFamily="34" charset="0"/>
        <a:buChar char="•"/>
        <a:defRPr sz="1600" kern="1200">
          <a:solidFill>
            <a:schemeClr val="tx1"/>
          </a:solidFill>
          <a:latin typeface="+mn-lt"/>
          <a:ea typeface="+mn-ea"/>
          <a:cs typeface="+mn-cs"/>
        </a:defRPr>
      </a:lvl4pPr>
      <a:lvl5pPr marL="13258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5pPr>
      <a:lvl6pPr marL="15544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6pPr>
      <a:lvl7pPr marL="17830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7pPr>
      <a:lvl8pPr marL="20116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8pPr>
      <a:lvl9pPr marL="22402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Internal Modesty - </a:t>
            </a:r>
            <a:r>
              <a:rPr lang="en-US" dirty="0" err="1" smtClean="0"/>
              <a:t>Hayaa</a:t>
            </a:r>
            <a:endParaRPr lang="en-US" dirty="0"/>
          </a:p>
        </p:txBody>
      </p:sp>
      <p:sp>
        <p:nvSpPr>
          <p:cNvPr id="3" name="Subtitle 2"/>
          <p:cNvSpPr>
            <a:spLocks noGrp="1"/>
          </p:cNvSpPr>
          <p:nvPr>
            <p:ph type="subTitle" idx="1"/>
          </p:nvPr>
        </p:nvSpPr>
        <p:spPr/>
        <p:txBody>
          <a:bodyPr/>
          <a:lstStyle/>
          <a:p>
            <a:r>
              <a:rPr lang="en-US" dirty="0"/>
              <a:t>Subtitle</a:t>
            </a:r>
          </a:p>
        </p:txBody>
      </p:sp>
    </p:spTree>
    <p:extLst>
      <p:ext uri="{BB962C8B-B14F-4D97-AF65-F5344CB8AC3E}">
        <p14:creationId xmlns:p14="http://schemas.microsoft.com/office/powerpoint/2010/main" val="237011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Quick Quiz </a:t>
            </a:r>
            <a:endParaRPr lang="en-GB" dirty="0"/>
          </a:p>
        </p:txBody>
      </p:sp>
      <p:sp>
        <p:nvSpPr>
          <p:cNvPr id="3" name="Content Placeholder 2"/>
          <p:cNvSpPr>
            <a:spLocks noGrp="1"/>
          </p:cNvSpPr>
          <p:nvPr>
            <p:ph idx="1"/>
          </p:nvPr>
        </p:nvSpPr>
        <p:spPr/>
        <p:txBody>
          <a:bodyPr/>
          <a:lstStyle/>
          <a:p>
            <a:pPr marL="457200" indent="-457200">
              <a:buFont typeface="+mj-lt"/>
              <a:buAutoNum type="arabicPeriod"/>
            </a:pPr>
            <a:r>
              <a:rPr lang="en-GB" dirty="0" smtClean="0"/>
              <a:t>What did the word Awrah mean? </a:t>
            </a:r>
          </a:p>
          <a:p>
            <a:pPr marL="457200" indent="-457200">
              <a:buFont typeface="+mj-lt"/>
              <a:buAutoNum type="arabicPeriod"/>
            </a:pPr>
            <a:r>
              <a:rPr lang="en-GB" dirty="0" smtClean="0"/>
              <a:t>What is your awrah </a:t>
            </a:r>
            <a:r>
              <a:rPr lang="en-GB" dirty="0" err="1" smtClean="0"/>
              <a:t>infront</a:t>
            </a:r>
            <a:r>
              <a:rPr lang="en-GB" dirty="0" smtClean="0"/>
              <a:t> of  non – mahram men?</a:t>
            </a:r>
          </a:p>
          <a:p>
            <a:pPr marL="457200" indent="-457200">
              <a:buFont typeface="+mj-lt"/>
              <a:buAutoNum type="arabicPeriod"/>
            </a:pPr>
            <a:r>
              <a:rPr lang="en-GB" dirty="0"/>
              <a:t>What is your awrah </a:t>
            </a:r>
            <a:r>
              <a:rPr lang="en-GB" dirty="0" err="1"/>
              <a:t>infront</a:t>
            </a:r>
            <a:r>
              <a:rPr lang="en-GB" dirty="0"/>
              <a:t> </a:t>
            </a:r>
            <a:r>
              <a:rPr lang="en-GB" dirty="0" smtClean="0"/>
              <a:t>of Mahram </a:t>
            </a:r>
            <a:r>
              <a:rPr lang="en-GB" dirty="0"/>
              <a:t>men</a:t>
            </a:r>
            <a:r>
              <a:rPr lang="en-GB" dirty="0" smtClean="0"/>
              <a:t>?</a:t>
            </a:r>
          </a:p>
          <a:p>
            <a:pPr marL="457200" indent="-457200">
              <a:buFont typeface="+mj-lt"/>
              <a:buAutoNum type="arabicPeriod"/>
            </a:pPr>
            <a:r>
              <a:rPr lang="en-GB" dirty="0"/>
              <a:t>What is your awrah </a:t>
            </a:r>
            <a:r>
              <a:rPr lang="en-GB" dirty="0" smtClean="0"/>
              <a:t>Muslim Women?</a:t>
            </a:r>
          </a:p>
          <a:p>
            <a:pPr marL="457200" indent="-457200">
              <a:buFont typeface="+mj-lt"/>
              <a:buAutoNum type="arabicPeriod"/>
            </a:pPr>
            <a:r>
              <a:rPr lang="en-GB" dirty="0" smtClean="0"/>
              <a:t>What are the 4 questions we should ask ourselves regarding our clothing before we leave the house? </a:t>
            </a:r>
          </a:p>
          <a:p>
            <a:pPr marL="457200" indent="-457200">
              <a:buFont typeface="+mj-lt"/>
              <a:buAutoNum type="arabicPeriod"/>
            </a:pPr>
            <a:r>
              <a:rPr lang="en-GB" dirty="0" smtClean="0"/>
              <a:t>Where is the commandment of the hijab found?</a:t>
            </a:r>
          </a:p>
          <a:p>
            <a:pPr marL="457200" indent="-457200">
              <a:buFont typeface="+mj-lt"/>
              <a:buAutoNum type="arabicPeriod"/>
            </a:pPr>
            <a:r>
              <a:rPr lang="en-GB" dirty="0" smtClean="0"/>
              <a:t>What is the benefit of wearing the hijab?</a:t>
            </a:r>
            <a:endParaRPr lang="en-GB" dirty="0"/>
          </a:p>
          <a:p>
            <a:pPr marL="457200" indent="-457200">
              <a:buFont typeface="+mj-lt"/>
              <a:buAutoNum type="arabicPeriod"/>
            </a:pPr>
            <a:endParaRPr lang="en-GB" dirty="0"/>
          </a:p>
          <a:p>
            <a:pPr marL="457200" indent="-457200">
              <a:buFont typeface="+mj-lt"/>
              <a:buAutoNum type="arabicPeriod"/>
            </a:pPr>
            <a:endParaRPr lang="en-GB" dirty="0" smtClean="0"/>
          </a:p>
          <a:p>
            <a:pPr marL="457200" indent="-457200">
              <a:buFont typeface="+mj-lt"/>
              <a:buAutoNum type="arabicPeriod"/>
            </a:pPr>
            <a:endParaRPr lang="en-GB" dirty="0"/>
          </a:p>
        </p:txBody>
      </p:sp>
    </p:spTree>
    <p:extLst>
      <p:ext uri="{BB962C8B-B14F-4D97-AF65-F5344CB8AC3E}">
        <p14:creationId xmlns:p14="http://schemas.microsoft.com/office/powerpoint/2010/main" val="8944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2185936" y="1858479"/>
            <a:ext cx="7009798" cy="4313722"/>
          </a:xfrm>
          <a:prstGeom prst="rect">
            <a:avLst/>
          </a:prstGeom>
        </p:spPr>
      </p:pic>
      <p:sp>
        <p:nvSpPr>
          <p:cNvPr id="5" name="Title 1"/>
          <p:cNvSpPr>
            <a:spLocks noGrp="1"/>
          </p:cNvSpPr>
          <p:nvPr>
            <p:ph type="title"/>
          </p:nvPr>
        </p:nvSpPr>
        <p:spPr/>
        <p:txBody>
          <a:bodyPr/>
          <a:lstStyle/>
          <a:p>
            <a:r>
              <a:rPr lang="en-GB" dirty="0" smtClean="0"/>
              <a:t>If your internal is Modest, so will your external</a:t>
            </a:r>
            <a:endParaRPr lang="en-GB" dirty="0"/>
          </a:p>
        </p:txBody>
      </p:sp>
    </p:spTree>
    <p:extLst>
      <p:ext uri="{BB962C8B-B14F-4D97-AF65-F5344CB8AC3E}">
        <p14:creationId xmlns:p14="http://schemas.microsoft.com/office/powerpoint/2010/main" val="722137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4520"/>
            <a:ext cx="10058400" cy="1188720"/>
          </a:xfrm>
        </p:spPr>
        <p:txBody>
          <a:bodyPr/>
          <a:lstStyle/>
          <a:p>
            <a:r>
              <a:rPr lang="en-GB" dirty="0" smtClean="0"/>
              <a:t>Haya </a:t>
            </a:r>
            <a:endParaRPr lang="en-GB" dirty="0"/>
          </a:p>
        </p:txBody>
      </p:sp>
      <p:sp>
        <p:nvSpPr>
          <p:cNvPr id="3" name="Content Placeholder 2"/>
          <p:cNvSpPr>
            <a:spLocks noGrp="1"/>
          </p:cNvSpPr>
          <p:nvPr>
            <p:ph idx="1"/>
          </p:nvPr>
        </p:nvSpPr>
        <p:spPr/>
        <p:txBody>
          <a:bodyPr/>
          <a:lstStyle/>
          <a:p>
            <a:r>
              <a:rPr lang="en-GB" dirty="0" smtClean="0"/>
              <a:t>Haya </a:t>
            </a:r>
            <a:r>
              <a:rPr lang="en-GB" dirty="0"/>
              <a:t>plays a huge part in our </a:t>
            </a:r>
            <a:r>
              <a:rPr lang="en-GB" dirty="0" err="1"/>
              <a:t>imaan</a:t>
            </a:r>
            <a:r>
              <a:rPr lang="en-GB" dirty="0"/>
              <a:t> </a:t>
            </a:r>
          </a:p>
          <a:p>
            <a:r>
              <a:rPr lang="en-GB" dirty="0"/>
              <a:t>Abdullah ibn Umar (</a:t>
            </a:r>
            <a:r>
              <a:rPr lang="en-GB" dirty="0" err="1"/>
              <a:t>ra</a:t>
            </a:r>
            <a:r>
              <a:rPr lang="en-GB" dirty="0"/>
              <a:t>) narrated that the Prophet (saw) said: "Indeed </a:t>
            </a:r>
            <a:r>
              <a:rPr lang="en-GB" dirty="0" err="1"/>
              <a:t>haya</a:t>
            </a:r>
            <a:r>
              <a:rPr lang="en-GB" dirty="0"/>
              <a:t> (modesty) and Iman are Companions. When one of them is lifted, the other leaves as well." (</a:t>
            </a:r>
            <a:r>
              <a:rPr lang="en-GB" dirty="0" err="1"/>
              <a:t>Baihaqi</a:t>
            </a:r>
            <a:r>
              <a:rPr lang="en-GB" dirty="0"/>
              <a:t>)</a:t>
            </a:r>
          </a:p>
          <a:p>
            <a:endParaRPr lang="en-GB" dirty="0"/>
          </a:p>
        </p:txBody>
      </p:sp>
      <p:pic>
        <p:nvPicPr>
          <p:cNvPr id="4" name="Picture 3"/>
          <p:cNvPicPr>
            <a:picLocks noChangeAspect="1"/>
          </p:cNvPicPr>
          <p:nvPr/>
        </p:nvPicPr>
        <p:blipFill>
          <a:blip r:embed="rId2"/>
          <a:stretch>
            <a:fillRect/>
          </a:stretch>
        </p:blipFill>
        <p:spPr>
          <a:xfrm>
            <a:off x="4821029" y="4122021"/>
            <a:ext cx="2050180" cy="2050180"/>
          </a:xfrm>
          <a:prstGeom prst="rect">
            <a:avLst/>
          </a:prstGeom>
        </p:spPr>
      </p:pic>
    </p:spTree>
    <p:extLst>
      <p:ext uri="{BB962C8B-B14F-4D97-AF65-F5344CB8AC3E}">
        <p14:creationId xmlns:p14="http://schemas.microsoft.com/office/powerpoint/2010/main" val="374090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Haya </a:t>
            </a:r>
            <a:endParaRPr lang="en-GB" dirty="0"/>
          </a:p>
        </p:txBody>
      </p:sp>
      <p:sp>
        <p:nvSpPr>
          <p:cNvPr id="3" name="Content Placeholder 2"/>
          <p:cNvSpPr>
            <a:spLocks noGrp="1"/>
          </p:cNvSpPr>
          <p:nvPr>
            <p:ph idx="1"/>
          </p:nvPr>
        </p:nvSpPr>
        <p:spPr/>
        <p:txBody>
          <a:bodyPr>
            <a:normAutofit/>
          </a:bodyPr>
          <a:lstStyle/>
          <a:p>
            <a:r>
              <a:rPr lang="en-GB" dirty="0" smtClean="0"/>
              <a:t>Life </a:t>
            </a:r>
          </a:p>
          <a:p>
            <a:r>
              <a:rPr lang="en-GB" dirty="0" smtClean="0"/>
              <a:t>Life of the heart - modesty</a:t>
            </a:r>
            <a:r>
              <a:rPr lang="en-GB" dirty="0"/>
              <a:t>, shyness, self-respect, bashfulness, shame, honour, </a:t>
            </a:r>
            <a:r>
              <a:rPr lang="en-GB" dirty="0" smtClean="0"/>
              <a:t>humility</a:t>
            </a:r>
          </a:p>
          <a:p>
            <a:r>
              <a:rPr lang="en-GB" dirty="0" smtClean="0"/>
              <a:t>It </a:t>
            </a:r>
            <a:r>
              <a:rPr lang="en-GB" dirty="0"/>
              <a:t>keeps him/her from being neglectful in giving everyone what is due upon them, and if for any reason he/she is not able to keep up with his/her commitment then they will feel extremely uncomfortable and ashamed about this. The reason being that he/she will have displeased Allah by breaking a commitment</a:t>
            </a:r>
            <a:r>
              <a:rPr lang="en-GB" dirty="0" smtClean="0"/>
              <a:t>.</a:t>
            </a:r>
          </a:p>
        </p:txBody>
      </p:sp>
      <p:pic>
        <p:nvPicPr>
          <p:cNvPr id="4" name="Picture 3"/>
          <p:cNvPicPr>
            <a:picLocks noChangeAspect="1"/>
          </p:cNvPicPr>
          <p:nvPr/>
        </p:nvPicPr>
        <p:blipFill>
          <a:blip r:embed="rId2"/>
          <a:stretch>
            <a:fillRect/>
          </a:stretch>
        </p:blipFill>
        <p:spPr>
          <a:xfrm>
            <a:off x="8064968" y="4967839"/>
            <a:ext cx="2857500" cy="1600200"/>
          </a:xfrm>
          <a:prstGeom prst="rect">
            <a:avLst/>
          </a:prstGeom>
        </p:spPr>
      </p:pic>
    </p:spTree>
    <p:extLst>
      <p:ext uri="{BB962C8B-B14F-4D97-AF65-F5344CB8AC3E}">
        <p14:creationId xmlns:p14="http://schemas.microsoft.com/office/powerpoint/2010/main" val="38111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for women ?</a:t>
            </a:r>
            <a:endParaRPr lang="en-GB" dirty="0"/>
          </a:p>
        </p:txBody>
      </p:sp>
      <p:sp>
        <p:nvSpPr>
          <p:cNvPr id="3" name="Content Placeholder 2"/>
          <p:cNvSpPr>
            <a:spLocks noGrp="1"/>
          </p:cNvSpPr>
          <p:nvPr>
            <p:ph idx="1"/>
          </p:nvPr>
        </p:nvSpPr>
        <p:spPr/>
        <p:txBody>
          <a:bodyPr/>
          <a:lstStyle/>
          <a:p>
            <a:r>
              <a:rPr lang="en-GB" dirty="0"/>
              <a:t>We also learn from the Prophet (saws) the importance of having </a:t>
            </a:r>
            <a:r>
              <a:rPr lang="en-GB" dirty="0" err="1"/>
              <a:t>haya</a:t>
            </a:r>
            <a:r>
              <a:rPr lang="en-GB" dirty="0"/>
              <a:t> and how it is not something to be ashamed of, but instead, one should be concerned and ashamed if they do not possess it within their character</a:t>
            </a:r>
            <a:r>
              <a:rPr lang="en-GB" dirty="0" smtClean="0"/>
              <a:t>.</a:t>
            </a:r>
          </a:p>
          <a:p>
            <a:r>
              <a:rPr lang="en-GB" dirty="0"/>
              <a:t/>
            </a:r>
            <a:br>
              <a:rPr lang="en-GB" dirty="0"/>
            </a:br>
            <a:r>
              <a:rPr lang="en-GB" dirty="0"/>
              <a:t>Narrated Abdullah ibn Umar (</a:t>
            </a:r>
            <a:r>
              <a:rPr lang="en-GB" dirty="0" err="1"/>
              <a:t>ra</a:t>
            </a:r>
            <a:r>
              <a:rPr lang="en-GB" dirty="0"/>
              <a:t>): The Prophet (saws) passed by a man who was admonishing his brother regarding Haya and was saying, "You are very shy, and I am afraid that might harm you." On that, Allah's Apostle said, "Leave him, for Haya is (a part) of Faith." (</a:t>
            </a:r>
            <a:r>
              <a:rPr lang="en-GB" dirty="0" err="1"/>
              <a:t>Bukh</a:t>
            </a:r>
            <a:endParaRPr lang="en-GB" dirty="0"/>
          </a:p>
        </p:txBody>
      </p:sp>
    </p:spTree>
    <p:extLst>
      <p:ext uri="{BB962C8B-B14F-4D97-AF65-F5344CB8AC3E}">
        <p14:creationId xmlns:p14="http://schemas.microsoft.com/office/powerpoint/2010/main" val="389489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2720" y="457518"/>
            <a:ext cx="8412480" cy="1188720"/>
          </a:xfrm>
        </p:spPr>
        <p:txBody>
          <a:bodyPr>
            <a:normAutofit/>
          </a:bodyPr>
          <a:lstStyle/>
          <a:p>
            <a:r>
              <a:rPr lang="en-GB" sz="6000" dirty="0" smtClean="0"/>
              <a:t>Good and Bad Haya </a:t>
            </a:r>
            <a:endParaRPr lang="en-GB" sz="6000" dirty="0"/>
          </a:p>
        </p:txBody>
      </p:sp>
      <p:sp>
        <p:nvSpPr>
          <p:cNvPr id="3" name="Content Placeholder 2"/>
          <p:cNvSpPr>
            <a:spLocks noGrp="1"/>
          </p:cNvSpPr>
          <p:nvPr>
            <p:ph idx="1"/>
          </p:nvPr>
        </p:nvSpPr>
        <p:spPr>
          <a:xfrm>
            <a:off x="1066800" y="1905001"/>
            <a:ext cx="4541520" cy="4206239"/>
          </a:xfrm>
        </p:spPr>
        <p:style>
          <a:lnRef idx="2">
            <a:schemeClr val="accent1">
              <a:shade val="50000"/>
            </a:schemeClr>
          </a:lnRef>
          <a:fillRef idx="1">
            <a:schemeClr val="accent1"/>
          </a:fillRef>
          <a:effectRef idx="0">
            <a:schemeClr val="accent1"/>
          </a:effectRef>
          <a:fontRef idx="minor">
            <a:schemeClr val="lt1"/>
          </a:fontRef>
        </p:style>
        <p:txBody>
          <a:bodyPr>
            <a:normAutofit fontScale="92500"/>
          </a:bodyPr>
          <a:lstStyle/>
          <a:p>
            <a:pPr marL="0" indent="0">
              <a:buNone/>
            </a:pPr>
            <a:r>
              <a:rPr lang="en-GB" sz="3400" dirty="0" smtClean="0"/>
              <a:t>Good </a:t>
            </a:r>
            <a:r>
              <a:rPr lang="en-GB" sz="3400" dirty="0" err="1"/>
              <a:t>Hayâ</a:t>
            </a:r>
            <a:r>
              <a:rPr lang="en-GB" sz="3400" dirty="0"/>
              <a:t>' is to be ashamed to commit a sin or a thing which Allah and His Messenger (saws) has </a:t>
            </a:r>
            <a:r>
              <a:rPr lang="en-GB" sz="3400" dirty="0" smtClean="0"/>
              <a:t>forbidden</a:t>
            </a:r>
            <a:r>
              <a:rPr lang="en-GB" sz="3400" dirty="0"/>
              <a:t> </a:t>
            </a:r>
            <a:endParaRPr lang="en-GB" sz="3400" dirty="0" smtClean="0"/>
          </a:p>
          <a:p>
            <a:r>
              <a:rPr lang="en-GB" sz="3400" dirty="0" smtClean="0"/>
              <a:t>E.g.  Embarrassed in front of Allah if you were disrespectful to parents </a:t>
            </a:r>
          </a:p>
          <a:p>
            <a:pPr marL="0" indent="0">
              <a:buNone/>
            </a:pPr>
            <a:endParaRPr lang="en-GB" dirty="0"/>
          </a:p>
        </p:txBody>
      </p:sp>
      <p:sp>
        <p:nvSpPr>
          <p:cNvPr id="5" name="TextBox 4"/>
          <p:cNvSpPr txBox="1"/>
          <p:nvPr/>
        </p:nvSpPr>
        <p:spPr>
          <a:xfrm>
            <a:off x="6324600" y="2042160"/>
            <a:ext cx="5074920" cy="381642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GB" sz="3200" dirty="0" smtClean="0"/>
              <a:t>Bad </a:t>
            </a:r>
            <a:r>
              <a:rPr lang="en-GB" sz="3200" dirty="0" err="1"/>
              <a:t>Hayâ</a:t>
            </a:r>
            <a:r>
              <a:rPr lang="en-GB" sz="3200" dirty="0"/>
              <a:t>' is to feel ashamed to do a thing, which Allah and His Messenger (saws) ordered to </a:t>
            </a:r>
            <a:r>
              <a:rPr lang="en-GB" sz="3200" dirty="0" smtClean="0"/>
              <a:t>do</a:t>
            </a:r>
          </a:p>
          <a:p>
            <a:endParaRPr lang="en-GB" sz="3200" dirty="0"/>
          </a:p>
          <a:p>
            <a:r>
              <a:rPr lang="en-GB" sz="3200" dirty="0" smtClean="0"/>
              <a:t>e.g. Embarrassed in front of friends to wear hijab </a:t>
            </a:r>
            <a:endParaRPr lang="en-GB" sz="3200" dirty="0"/>
          </a:p>
          <a:p>
            <a:endParaRPr lang="en-GB" dirty="0"/>
          </a:p>
        </p:txBody>
      </p:sp>
    </p:spTree>
    <p:extLst>
      <p:ext uri="{BB962C8B-B14F-4D97-AF65-F5344CB8AC3E}">
        <p14:creationId xmlns:p14="http://schemas.microsoft.com/office/powerpoint/2010/main" val="904414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Levels of Haya </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2869339"/>
              </p:ext>
            </p:extLst>
          </p:nvPr>
        </p:nvGraphicFramePr>
        <p:xfrm>
          <a:off x="1066800" y="886968"/>
          <a:ext cx="10058400" cy="5285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985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63595"/>
            <a:ext cx="10058400" cy="1188720"/>
          </a:xfrm>
        </p:spPr>
        <p:txBody>
          <a:bodyPr/>
          <a:lstStyle/>
          <a:p>
            <a:r>
              <a:rPr lang="en-GB" dirty="0" smtClean="0"/>
              <a:t>Lowest of the low </a:t>
            </a:r>
            <a:br>
              <a:rPr lang="en-GB" dirty="0" smtClean="0"/>
            </a:br>
            <a:r>
              <a:rPr lang="en-GB" dirty="0" smtClean="0"/>
              <a:t>If have no Haya – Do as you please </a:t>
            </a:r>
            <a:endParaRPr lang="en-GB" dirty="0"/>
          </a:p>
        </p:txBody>
      </p:sp>
      <p:sp>
        <p:nvSpPr>
          <p:cNvPr id="3" name="Content Placeholder 2"/>
          <p:cNvSpPr>
            <a:spLocks noGrp="1"/>
          </p:cNvSpPr>
          <p:nvPr>
            <p:ph idx="1"/>
          </p:nvPr>
        </p:nvSpPr>
        <p:spPr/>
        <p:txBody>
          <a:bodyPr/>
          <a:lstStyle/>
          <a:p>
            <a:r>
              <a:rPr lang="en-GB" dirty="0" smtClean="0"/>
              <a:t>There is nothing to stop you  </a:t>
            </a:r>
          </a:p>
          <a:p>
            <a:r>
              <a:rPr lang="en-GB" dirty="0" smtClean="0"/>
              <a:t>No limits</a:t>
            </a:r>
            <a:endParaRPr lang="en-GB" dirty="0"/>
          </a:p>
        </p:txBody>
      </p:sp>
      <p:pic>
        <p:nvPicPr>
          <p:cNvPr id="4" name="Picture 3"/>
          <p:cNvPicPr>
            <a:picLocks noChangeAspect="1"/>
          </p:cNvPicPr>
          <p:nvPr/>
        </p:nvPicPr>
        <p:blipFill>
          <a:blip r:embed="rId2"/>
          <a:stretch>
            <a:fillRect/>
          </a:stretch>
        </p:blipFill>
        <p:spPr>
          <a:xfrm>
            <a:off x="1026319" y="3322870"/>
            <a:ext cx="4038600" cy="2695575"/>
          </a:xfrm>
          <a:prstGeom prst="rect">
            <a:avLst/>
          </a:prstGeom>
        </p:spPr>
      </p:pic>
      <p:pic>
        <p:nvPicPr>
          <p:cNvPr id="5" name="Picture 4"/>
          <p:cNvPicPr>
            <a:picLocks noChangeAspect="1"/>
          </p:cNvPicPr>
          <p:nvPr/>
        </p:nvPicPr>
        <p:blipFill>
          <a:blip r:embed="rId3"/>
          <a:stretch>
            <a:fillRect/>
          </a:stretch>
        </p:blipFill>
        <p:spPr>
          <a:xfrm>
            <a:off x="6901363" y="3599094"/>
            <a:ext cx="2143125" cy="2143125"/>
          </a:xfrm>
          <a:prstGeom prst="rect">
            <a:avLst/>
          </a:prstGeom>
        </p:spPr>
      </p:pic>
    </p:spTree>
    <p:extLst>
      <p:ext uri="{BB962C8B-B14F-4D97-AF65-F5344CB8AC3E}">
        <p14:creationId xmlns:p14="http://schemas.microsoft.com/office/powerpoint/2010/main" val="140269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778234"/>
            <a:ext cx="3072063" cy="1188720"/>
          </a:xfrm>
        </p:spPr>
        <p:txBody>
          <a:bodyPr>
            <a:noAutofit/>
          </a:bodyPr>
          <a:lstStyle/>
          <a:p>
            <a:pPr algn="ctr"/>
            <a:r>
              <a:rPr lang="en-GB" sz="7200" b="1" dirty="0" smtClean="0"/>
              <a:t>Even Allah has Haya </a:t>
            </a:r>
            <a:endParaRPr lang="en-GB" sz="7200" b="1" dirty="0"/>
          </a:p>
        </p:txBody>
      </p:sp>
      <p:pic>
        <p:nvPicPr>
          <p:cNvPr id="4" name="Picture 3"/>
          <p:cNvPicPr>
            <a:picLocks noChangeAspect="1"/>
          </p:cNvPicPr>
          <p:nvPr/>
        </p:nvPicPr>
        <p:blipFill rotWithShape="1">
          <a:blip r:embed="rId3"/>
          <a:srcRect l="-1" r="1263" b="9763"/>
          <a:stretch/>
        </p:blipFill>
        <p:spPr>
          <a:xfrm>
            <a:off x="4462913" y="0"/>
            <a:ext cx="8077200" cy="6655227"/>
          </a:xfrm>
          <a:prstGeom prst="rect">
            <a:avLst/>
          </a:prstGeom>
        </p:spPr>
      </p:pic>
    </p:spTree>
    <p:extLst>
      <p:ext uri="{BB962C8B-B14F-4D97-AF65-F5344CB8AC3E}">
        <p14:creationId xmlns:p14="http://schemas.microsoft.com/office/powerpoint/2010/main" val="190926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Our frame of mind </a:t>
            </a:r>
            <a:endParaRPr lang="en-GB" dirty="0"/>
          </a:p>
        </p:txBody>
      </p:sp>
      <p:sp>
        <p:nvSpPr>
          <p:cNvPr id="3" name="Content Placeholder 2"/>
          <p:cNvSpPr>
            <a:spLocks noGrp="1"/>
          </p:cNvSpPr>
          <p:nvPr>
            <p:ph idx="1"/>
          </p:nvPr>
        </p:nvSpPr>
        <p:spPr/>
        <p:txBody>
          <a:bodyPr/>
          <a:lstStyle/>
          <a:p>
            <a:r>
              <a:rPr lang="en-GB" dirty="0" smtClean="0"/>
              <a:t>Allah is always watching us </a:t>
            </a:r>
          </a:p>
          <a:p>
            <a:r>
              <a:rPr lang="en-GB" dirty="0" smtClean="0"/>
              <a:t>We </a:t>
            </a:r>
            <a:r>
              <a:rPr lang="en-GB" dirty="0"/>
              <a:t>must be shy of doing ANYTHING displeasing to Allah (</a:t>
            </a:r>
            <a:r>
              <a:rPr lang="en-GB" dirty="0" err="1"/>
              <a:t>swt</a:t>
            </a:r>
            <a:r>
              <a:rPr lang="en-GB" dirty="0" smtClean="0"/>
              <a:t>)</a:t>
            </a:r>
          </a:p>
          <a:p>
            <a:r>
              <a:rPr lang="en-GB" dirty="0" smtClean="0"/>
              <a:t>We should be brave and bold to follow the commandments of Allah </a:t>
            </a:r>
          </a:p>
          <a:p>
            <a:r>
              <a:rPr lang="en-GB" dirty="0" smtClean="0"/>
              <a:t>We shouldn’t publicise our sins in person/social media </a:t>
            </a:r>
          </a:p>
          <a:p>
            <a:endParaRPr lang="en-GB" dirty="0"/>
          </a:p>
          <a:p>
            <a:endParaRPr lang="en-GB" dirty="0" smtClean="0"/>
          </a:p>
        </p:txBody>
      </p:sp>
    </p:spTree>
    <p:extLst>
      <p:ext uri="{BB962C8B-B14F-4D97-AF65-F5344CB8AC3E}">
        <p14:creationId xmlns:p14="http://schemas.microsoft.com/office/powerpoint/2010/main" val="3438834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can you have Haya in these aspects of your life . A3 brainstorm – You will be moved around the room every 2mins, give examples too! </a:t>
            </a:r>
            <a:endParaRPr lang="en-GB" dirty="0"/>
          </a:p>
        </p:txBody>
      </p:sp>
      <p:sp>
        <p:nvSpPr>
          <p:cNvPr id="3" name="Content Placeholder 2"/>
          <p:cNvSpPr>
            <a:spLocks noGrp="1"/>
          </p:cNvSpPr>
          <p:nvPr>
            <p:ph idx="1"/>
          </p:nvPr>
        </p:nvSpPr>
        <p:spPr/>
        <p:txBody>
          <a:bodyPr/>
          <a:lstStyle/>
          <a:p>
            <a:r>
              <a:rPr lang="en-GB" dirty="0" smtClean="0"/>
              <a:t>Types of Modesty : </a:t>
            </a:r>
          </a:p>
          <a:p>
            <a:r>
              <a:rPr lang="en-GB" dirty="0" smtClean="0"/>
              <a:t>Dress</a:t>
            </a:r>
          </a:p>
          <a:p>
            <a:r>
              <a:rPr lang="en-GB" dirty="0" smtClean="0"/>
              <a:t>Interactions</a:t>
            </a:r>
          </a:p>
          <a:p>
            <a:r>
              <a:rPr lang="en-GB" dirty="0" smtClean="0"/>
              <a:t>Thoughts </a:t>
            </a:r>
          </a:p>
          <a:p>
            <a:r>
              <a:rPr lang="en-GB" dirty="0" smtClean="0"/>
              <a:t>Speech </a:t>
            </a:r>
          </a:p>
          <a:p>
            <a:r>
              <a:rPr lang="en-GB" dirty="0" smtClean="0"/>
              <a:t>Worship </a:t>
            </a:r>
          </a:p>
          <a:p>
            <a:endParaRPr lang="en-GB" dirty="0" smtClean="0"/>
          </a:p>
        </p:txBody>
      </p:sp>
    </p:spTree>
    <p:extLst>
      <p:ext uri="{BB962C8B-B14F-4D97-AF65-F5344CB8AC3E}">
        <p14:creationId xmlns:p14="http://schemas.microsoft.com/office/powerpoint/2010/main" val="39824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630" y="101661"/>
            <a:ext cx="11713945" cy="1188720"/>
          </a:xfrm>
        </p:spPr>
        <p:txBody>
          <a:bodyPr>
            <a:normAutofit fontScale="90000"/>
          </a:bodyPr>
          <a:lstStyle/>
          <a:p>
            <a:r>
              <a:rPr lang="en-GB" dirty="0" smtClean="0"/>
              <a:t>What questions would come to your mind,  before committing any of these actions? Use the levels of </a:t>
            </a:r>
            <a:r>
              <a:rPr lang="en-GB" dirty="0" err="1" smtClean="0"/>
              <a:t>Hayaa</a:t>
            </a:r>
            <a:r>
              <a:rPr lang="en-GB" dirty="0" smtClean="0"/>
              <a:t> pyramid, what would be your thought process? Choose one situation from each side  </a:t>
            </a:r>
            <a:endParaRPr lang="en-GB" dirty="0"/>
          </a:p>
        </p:txBody>
      </p:sp>
      <p:sp>
        <p:nvSpPr>
          <p:cNvPr id="4" name="TextBox 3"/>
          <p:cNvSpPr txBox="1"/>
          <p:nvPr/>
        </p:nvSpPr>
        <p:spPr>
          <a:xfrm>
            <a:off x="4573804" y="3228906"/>
            <a:ext cx="1374809" cy="3416320"/>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GB" sz="2400" dirty="0" smtClean="0"/>
              <a:t>6. Helping your parents despite having so much work to do </a:t>
            </a:r>
            <a:endParaRPr lang="en-GB" sz="2400" dirty="0"/>
          </a:p>
        </p:txBody>
      </p:sp>
      <p:sp>
        <p:nvSpPr>
          <p:cNvPr id="8" name="TextBox 7"/>
          <p:cNvSpPr txBox="1"/>
          <p:nvPr/>
        </p:nvSpPr>
        <p:spPr>
          <a:xfrm>
            <a:off x="7475622" y="2998074"/>
            <a:ext cx="3445844"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sz="2400" dirty="0" smtClean="0"/>
              <a:t>4. Taking drugs </a:t>
            </a:r>
            <a:endParaRPr lang="en-GB" sz="2400" dirty="0"/>
          </a:p>
        </p:txBody>
      </p:sp>
      <p:sp>
        <p:nvSpPr>
          <p:cNvPr id="9" name="TextBox 8"/>
          <p:cNvSpPr txBox="1"/>
          <p:nvPr/>
        </p:nvSpPr>
        <p:spPr>
          <a:xfrm>
            <a:off x="8649903" y="4671367"/>
            <a:ext cx="3445844"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sz="2400" dirty="0" smtClean="0"/>
              <a:t>7.Listening to music </a:t>
            </a:r>
            <a:endParaRPr lang="en-GB" sz="2400" dirty="0"/>
          </a:p>
        </p:txBody>
      </p:sp>
      <p:sp>
        <p:nvSpPr>
          <p:cNvPr id="10" name="TextBox 9"/>
          <p:cNvSpPr txBox="1"/>
          <p:nvPr/>
        </p:nvSpPr>
        <p:spPr>
          <a:xfrm>
            <a:off x="7372952" y="3768305"/>
            <a:ext cx="4416391" cy="83099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sz="2400" dirty="0" smtClean="0"/>
              <a:t>5.Giving a guy your number / accepting him on social media </a:t>
            </a:r>
            <a:endParaRPr lang="en-GB" sz="2400" dirty="0"/>
          </a:p>
        </p:txBody>
      </p:sp>
      <p:sp>
        <p:nvSpPr>
          <p:cNvPr id="12" name="TextBox 11"/>
          <p:cNvSpPr txBox="1"/>
          <p:nvPr/>
        </p:nvSpPr>
        <p:spPr>
          <a:xfrm>
            <a:off x="5650030" y="1413825"/>
            <a:ext cx="3445844" cy="83099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sz="2400" dirty="0" smtClean="0"/>
              <a:t>1. Being disrespectful to your parents </a:t>
            </a:r>
            <a:endParaRPr lang="en-GB" sz="2400" dirty="0"/>
          </a:p>
        </p:txBody>
      </p:sp>
      <p:sp>
        <p:nvSpPr>
          <p:cNvPr id="13" name="TextBox 12"/>
          <p:cNvSpPr txBox="1"/>
          <p:nvPr/>
        </p:nvSpPr>
        <p:spPr>
          <a:xfrm>
            <a:off x="9511365" y="1418317"/>
            <a:ext cx="2366210" cy="82650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sz="2400" dirty="0" smtClean="0"/>
              <a:t>2. Getting your eye brows done </a:t>
            </a:r>
            <a:endParaRPr lang="en-GB" sz="2400" dirty="0"/>
          </a:p>
        </p:txBody>
      </p:sp>
      <p:sp>
        <p:nvSpPr>
          <p:cNvPr id="15" name="TextBox 14"/>
          <p:cNvSpPr txBox="1"/>
          <p:nvPr/>
        </p:nvSpPr>
        <p:spPr>
          <a:xfrm>
            <a:off x="8738136" y="5317699"/>
            <a:ext cx="3445844" cy="1200329"/>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sz="2400" dirty="0" smtClean="0"/>
              <a:t>8.Watching something inappropriate but trending </a:t>
            </a:r>
            <a:endParaRPr lang="en-GB" sz="2400" dirty="0"/>
          </a:p>
        </p:txBody>
      </p:sp>
      <p:sp>
        <p:nvSpPr>
          <p:cNvPr id="17" name="TextBox 16"/>
          <p:cNvSpPr txBox="1"/>
          <p:nvPr/>
        </p:nvSpPr>
        <p:spPr>
          <a:xfrm>
            <a:off x="163630" y="1574049"/>
            <a:ext cx="4175358" cy="1200329"/>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GB" sz="2400" dirty="0" smtClean="0"/>
              <a:t>1. Helping our a sister in need who is not so popular and getting bullied </a:t>
            </a:r>
            <a:endParaRPr lang="en-GB" sz="2400" dirty="0"/>
          </a:p>
        </p:txBody>
      </p:sp>
      <p:sp>
        <p:nvSpPr>
          <p:cNvPr id="18" name="TextBox 17"/>
          <p:cNvSpPr txBox="1"/>
          <p:nvPr/>
        </p:nvSpPr>
        <p:spPr>
          <a:xfrm>
            <a:off x="298383" y="2941507"/>
            <a:ext cx="4366866" cy="461665"/>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GB" sz="2400" dirty="0" smtClean="0"/>
              <a:t>2.Praying Salah in a open public </a:t>
            </a:r>
            <a:endParaRPr lang="en-GB" sz="2400" dirty="0"/>
          </a:p>
        </p:txBody>
      </p:sp>
      <p:sp>
        <p:nvSpPr>
          <p:cNvPr id="19" name="TextBox 18"/>
          <p:cNvSpPr txBox="1"/>
          <p:nvPr/>
        </p:nvSpPr>
        <p:spPr>
          <a:xfrm>
            <a:off x="298383" y="5440551"/>
            <a:ext cx="3445844" cy="1200329"/>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GB" sz="2400" dirty="0" smtClean="0"/>
              <a:t>5. Listening to Quran recitation on your headphones </a:t>
            </a:r>
            <a:endParaRPr lang="en-GB" sz="2400" dirty="0"/>
          </a:p>
        </p:txBody>
      </p:sp>
      <p:sp>
        <p:nvSpPr>
          <p:cNvPr id="20" name="TextBox 19"/>
          <p:cNvSpPr txBox="1"/>
          <p:nvPr/>
        </p:nvSpPr>
        <p:spPr>
          <a:xfrm>
            <a:off x="163630" y="3581784"/>
            <a:ext cx="3445844" cy="830997"/>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GB" sz="2400" dirty="0" smtClean="0"/>
              <a:t>3.Speaking the truth against your best friend </a:t>
            </a:r>
            <a:endParaRPr lang="en-GB" sz="2400" dirty="0"/>
          </a:p>
        </p:txBody>
      </p:sp>
      <p:sp>
        <p:nvSpPr>
          <p:cNvPr id="21" name="TextBox 20"/>
          <p:cNvSpPr txBox="1"/>
          <p:nvPr/>
        </p:nvSpPr>
        <p:spPr>
          <a:xfrm>
            <a:off x="893144" y="4486702"/>
            <a:ext cx="3445844" cy="830997"/>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GB" sz="2400" dirty="0" smtClean="0"/>
              <a:t>4.Wearing Hijab to school for the first time </a:t>
            </a:r>
            <a:endParaRPr lang="en-GB" sz="2400" dirty="0"/>
          </a:p>
        </p:txBody>
      </p:sp>
      <p:sp>
        <p:nvSpPr>
          <p:cNvPr id="22" name="TextBox 21"/>
          <p:cNvSpPr txBox="1"/>
          <p:nvPr/>
        </p:nvSpPr>
        <p:spPr>
          <a:xfrm>
            <a:off x="6716830" y="2381408"/>
            <a:ext cx="5072513"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sz="2400" dirty="0" smtClean="0"/>
              <a:t>3. Telling a lie to the </a:t>
            </a:r>
            <a:r>
              <a:rPr lang="en-GB" sz="2400" dirty="0" err="1" smtClean="0"/>
              <a:t>headteacher</a:t>
            </a:r>
            <a:r>
              <a:rPr lang="en-GB" sz="2400" dirty="0" smtClean="0"/>
              <a:t> </a:t>
            </a:r>
            <a:endParaRPr lang="en-GB" sz="2400" dirty="0"/>
          </a:p>
        </p:txBody>
      </p:sp>
      <p:sp>
        <p:nvSpPr>
          <p:cNvPr id="23" name="TextBox 22"/>
          <p:cNvSpPr txBox="1"/>
          <p:nvPr/>
        </p:nvSpPr>
        <p:spPr>
          <a:xfrm>
            <a:off x="6020602" y="4794219"/>
            <a:ext cx="2462462" cy="83099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sz="2400" dirty="0" smtClean="0"/>
              <a:t>6.Wear non modest clothes  </a:t>
            </a:r>
            <a:endParaRPr lang="en-GB" sz="2400" dirty="0"/>
          </a:p>
        </p:txBody>
      </p:sp>
    </p:spTree>
    <p:extLst>
      <p:ext uri="{BB962C8B-B14F-4D97-AF65-F5344CB8AC3E}">
        <p14:creationId xmlns:p14="http://schemas.microsoft.com/office/powerpoint/2010/main" val="426611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INTERNAL HAYA? </a:t>
            </a:r>
            <a:endParaRPr lang="en-GB" dirty="0"/>
          </a:p>
        </p:txBody>
      </p:sp>
      <p:sp>
        <p:nvSpPr>
          <p:cNvPr id="3" name="Content Placeholder 2"/>
          <p:cNvSpPr>
            <a:spLocks noGrp="1"/>
          </p:cNvSpPr>
          <p:nvPr>
            <p:ph idx="1"/>
          </p:nvPr>
        </p:nvSpPr>
        <p:spPr>
          <a:xfrm>
            <a:off x="1066800" y="1953927"/>
            <a:ext cx="9559492" cy="4218273"/>
          </a:xfrm>
        </p:spPr>
        <p:txBody>
          <a:bodyPr>
            <a:normAutofit fontScale="25000" lnSpcReduction="20000"/>
          </a:bodyPr>
          <a:lstStyle/>
          <a:p>
            <a:pPr marL="0" indent="0">
              <a:buNone/>
            </a:pPr>
            <a:r>
              <a:rPr lang="en-GB" sz="11200" dirty="0" smtClean="0"/>
              <a:t>You may use the following words in your definition</a:t>
            </a:r>
          </a:p>
          <a:p>
            <a:pPr marL="0" indent="0">
              <a:buNone/>
            </a:pPr>
            <a:endParaRPr lang="en-GB" sz="11200" dirty="0"/>
          </a:p>
          <a:p>
            <a:pPr marL="0" indent="0">
              <a:buNone/>
            </a:pPr>
            <a:r>
              <a:rPr lang="en-GB" sz="12800" dirty="0" err="1" smtClean="0"/>
              <a:t>Mindset</a:t>
            </a:r>
            <a:r>
              <a:rPr lang="en-GB" sz="12800" dirty="0" smtClean="0"/>
              <a:t> </a:t>
            </a:r>
          </a:p>
          <a:p>
            <a:pPr marL="0" indent="0">
              <a:buNone/>
            </a:pPr>
            <a:r>
              <a:rPr lang="en-GB" sz="12800" dirty="0" smtClean="0"/>
              <a:t>Allah </a:t>
            </a:r>
          </a:p>
          <a:p>
            <a:pPr marL="0" indent="0">
              <a:buNone/>
            </a:pPr>
            <a:r>
              <a:rPr lang="en-GB" sz="12800" dirty="0" smtClean="0"/>
              <a:t>Respect </a:t>
            </a:r>
          </a:p>
          <a:p>
            <a:pPr marL="0" indent="0">
              <a:buNone/>
            </a:pPr>
            <a:r>
              <a:rPr lang="en-GB" sz="12800" dirty="0" smtClean="0"/>
              <a:t>Shyness/embarrass </a:t>
            </a:r>
          </a:p>
          <a:p>
            <a:pPr marL="0" indent="0">
              <a:buNone/>
            </a:pPr>
            <a:r>
              <a:rPr lang="en-GB" sz="12800" dirty="0" err="1" smtClean="0"/>
              <a:t>Humilty</a:t>
            </a:r>
            <a:r>
              <a:rPr lang="en-GB" sz="12800" dirty="0" smtClean="0"/>
              <a:t> </a:t>
            </a:r>
          </a:p>
          <a:p>
            <a:pPr marL="0" indent="0">
              <a:buNone/>
            </a:pPr>
            <a:endParaRPr lang="en-GB" dirty="0" smtClean="0"/>
          </a:p>
          <a:p>
            <a:pPr marL="0" indent="0">
              <a:buNone/>
            </a:pPr>
            <a:endParaRPr lang="en-GB" dirty="0"/>
          </a:p>
        </p:txBody>
      </p:sp>
      <p:sp>
        <p:nvSpPr>
          <p:cNvPr id="4" name="TextBox 3"/>
          <p:cNvSpPr txBox="1"/>
          <p:nvPr/>
        </p:nvSpPr>
        <p:spPr>
          <a:xfrm>
            <a:off x="6294922" y="2877954"/>
            <a:ext cx="5082139" cy="2831544"/>
          </a:xfrm>
          <a:prstGeom prst="rect">
            <a:avLst/>
          </a:prstGeom>
          <a:noFill/>
        </p:spPr>
        <p:txBody>
          <a:bodyPr wrap="square" rtlCol="0">
            <a:spAutoFit/>
          </a:bodyPr>
          <a:lstStyle/>
          <a:p>
            <a:r>
              <a:rPr lang="en-GB" sz="4000" dirty="0"/>
              <a:t>Pleasure </a:t>
            </a:r>
          </a:p>
          <a:p>
            <a:r>
              <a:rPr lang="en-GB" sz="4000" dirty="0"/>
              <a:t>Others </a:t>
            </a:r>
          </a:p>
          <a:p>
            <a:r>
              <a:rPr lang="en-GB" sz="4000" dirty="0"/>
              <a:t>Yourself </a:t>
            </a:r>
          </a:p>
          <a:p>
            <a:r>
              <a:rPr lang="en-GB" sz="4000" dirty="0"/>
              <a:t>Public </a:t>
            </a:r>
          </a:p>
          <a:p>
            <a:endParaRPr lang="en-GB" dirty="0"/>
          </a:p>
        </p:txBody>
      </p:sp>
    </p:spTree>
    <p:extLst>
      <p:ext uri="{BB962C8B-B14F-4D97-AF65-F5344CB8AC3E}">
        <p14:creationId xmlns:p14="http://schemas.microsoft.com/office/powerpoint/2010/main" val="1272268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Haya with our interactions </a:t>
            </a:r>
            <a:endParaRPr lang="en-US" dirty="0"/>
          </a:p>
        </p:txBody>
      </p:sp>
      <p:sp>
        <p:nvSpPr>
          <p:cNvPr id="3" name="Content Placeholder 2"/>
          <p:cNvSpPr>
            <a:spLocks noGrp="1"/>
          </p:cNvSpPr>
          <p:nvPr>
            <p:ph idx="1"/>
          </p:nvPr>
        </p:nvSpPr>
        <p:spPr/>
        <p:txBody>
          <a:bodyPr/>
          <a:lstStyle/>
          <a:p>
            <a:r>
              <a:rPr lang="en-GB" dirty="0" smtClean="0"/>
              <a:t>Parents </a:t>
            </a:r>
          </a:p>
          <a:p>
            <a:r>
              <a:rPr lang="en-GB" dirty="0" smtClean="0"/>
              <a:t>Friends </a:t>
            </a:r>
          </a:p>
          <a:p>
            <a:r>
              <a:rPr lang="en-GB" dirty="0" smtClean="0"/>
              <a:t>Siblings </a:t>
            </a:r>
          </a:p>
          <a:p>
            <a:r>
              <a:rPr lang="en-GB" dirty="0" smtClean="0"/>
              <a:t>Teachers </a:t>
            </a:r>
          </a:p>
          <a:p>
            <a:endParaRPr lang="en-GB" dirty="0"/>
          </a:p>
        </p:txBody>
      </p:sp>
      <p:sp>
        <p:nvSpPr>
          <p:cNvPr id="4" name="TextBox 3"/>
          <p:cNvSpPr txBox="1"/>
          <p:nvPr/>
        </p:nvSpPr>
        <p:spPr>
          <a:xfrm>
            <a:off x="5062888" y="2233061"/>
            <a:ext cx="5659655" cy="286232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sz="3600" b="1" dirty="0" smtClean="0"/>
              <a:t>How do we have Haya with each of these interactions – Discuss and write one sentence in your books to explain </a:t>
            </a:r>
            <a:endParaRPr lang="en-GB" sz="3600" b="1" dirty="0"/>
          </a:p>
        </p:txBody>
      </p:sp>
    </p:spTree>
    <p:extLst>
      <p:ext uri="{BB962C8B-B14F-4D97-AF65-F5344CB8AC3E}">
        <p14:creationId xmlns:p14="http://schemas.microsoft.com/office/powerpoint/2010/main" val="1585734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Interactions with the opposite gender </a:t>
            </a:r>
            <a:endParaRPr lang="en-US" dirty="0"/>
          </a:p>
        </p:txBody>
      </p:sp>
      <p:sp>
        <p:nvSpPr>
          <p:cNvPr id="3" name="Content Placeholder 2"/>
          <p:cNvSpPr>
            <a:spLocks noGrp="1"/>
          </p:cNvSpPr>
          <p:nvPr>
            <p:ph sz="half" idx="1"/>
          </p:nvPr>
        </p:nvSpPr>
        <p:spPr/>
        <p:txBody>
          <a:bodyPr/>
          <a:lstStyle/>
          <a:p>
            <a:r>
              <a:rPr lang="en-US" dirty="0" smtClean="0"/>
              <a:t>How can you have </a:t>
            </a:r>
            <a:r>
              <a:rPr lang="en-US" dirty="0" err="1" smtClean="0"/>
              <a:t>Hayaa</a:t>
            </a:r>
            <a:r>
              <a:rPr lang="en-US" dirty="0" smtClean="0"/>
              <a:t>? </a:t>
            </a:r>
          </a:p>
          <a:p>
            <a:r>
              <a:rPr lang="en-US" dirty="0" smtClean="0"/>
              <a:t>Write down 2-3 scenario where you may have to interact with the opposite gender in person or online?  </a:t>
            </a:r>
          </a:p>
          <a:p>
            <a:r>
              <a:rPr lang="en-US" dirty="0" smtClean="0"/>
              <a:t>Put the scenarios in the plastic wallet </a:t>
            </a:r>
            <a:endParaRPr lang="en-US" dirty="0"/>
          </a:p>
        </p:txBody>
      </p:sp>
      <p:graphicFrame>
        <p:nvGraphicFramePr>
          <p:cNvPr id="5" name="Content Placeholder 4" descr="Radial venn diagram with four groups clustered around one group title"/>
          <p:cNvGraphicFramePr>
            <a:graphicFrameLocks noGrp="1"/>
          </p:cNvGraphicFramePr>
          <p:nvPr>
            <p:ph sz="half" idx="2"/>
            <p:extLst>
              <p:ext uri="{D42A27DB-BD31-4B8C-83A1-F6EECF244321}">
                <p14:modId xmlns:p14="http://schemas.microsoft.com/office/powerpoint/2010/main" val="2645671127"/>
              </p:ext>
            </p:extLst>
          </p:nvPr>
        </p:nvGraphicFramePr>
        <p:xfrm>
          <a:off x="5967665" y="1646238"/>
          <a:ext cx="5946808" cy="47460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3178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do you have to have </a:t>
            </a:r>
            <a:r>
              <a:rPr lang="en-GB" dirty="0" err="1" smtClean="0"/>
              <a:t>Hayaa</a:t>
            </a:r>
            <a:r>
              <a:rPr lang="en-GB" dirty="0" smtClean="0"/>
              <a:t> with the opposite gender? </a:t>
            </a:r>
            <a:endParaRPr lang="en-GB" dirty="0"/>
          </a:p>
        </p:txBody>
      </p:sp>
    </p:spTree>
    <p:extLst>
      <p:ext uri="{BB962C8B-B14F-4D97-AF65-F5344CB8AC3E}">
        <p14:creationId xmlns:p14="http://schemas.microsoft.com/office/powerpoint/2010/main" val="130496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 of </a:t>
            </a:r>
            <a:r>
              <a:rPr lang="en-US" dirty="0" err="1" smtClean="0"/>
              <a:t>Barsisa</a:t>
            </a:r>
            <a:r>
              <a:rPr lang="en-US" dirty="0" smtClean="0"/>
              <a:t> </a:t>
            </a:r>
            <a:endParaRPr lang="en-US" dirty="0"/>
          </a:p>
        </p:txBody>
      </p:sp>
      <p:sp>
        <p:nvSpPr>
          <p:cNvPr id="5" name="Text Placeholder 4"/>
          <p:cNvSpPr>
            <a:spLocks noGrp="1"/>
          </p:cNvSpPr>
          <p:nvPr>
            <p:ph type="body" sz="quarter" idx="3"/>
          </p:nvPr>
        </p:nvSpPr>
        <p:spPr>
          <a:xfrm>
            <a:off x="1066800" y="1772815"/>
            <a:ext cx="10058400" cy="737121"/>
          </a:xfrm>
        </p:spPr>
        <p:txBody>
          <a:bodyPr/>
          <a:lstStyle/>
          <a:p>
            <a:r>
              <a:rPr lang="en-US" dirty="0" smtClean="0"/>
              <a:t>Write down the major sins he commits?</a:t>
            </a:r>
            <a:endParaRPr lang="en-US" dirty="0"/>
          </a:p>
        </p:txBody>
      </p:sp>
      <p:sp>
        <p:nvSpPr>
          <p:cNvPr id="6" name="Content Placeholder 5"/>
          <p:cNvSpPr>
            <a:spLocks noGrp="1"/>
          </p:cNvSpPr>
          <p:nvPr>
            <p:ph sz="quarter" idx="4"/>
          </p:nvPr>
        </p:nvSpPr>
        <p:spPr>
          <a:xfrm>
            <a:off x="750771" y="2509937"/>
            <a:ext cx="10374429" cy="3662263"/>
          </a:xfrm>
        </p:spPr>
        <p:txBody>
          <a:bodyPr/>
          <a:lstStyle/>
          <a:p>
            <a:r>
              <a:rPr lang="en-US" dirty="0"/>
              <a:t>https://www.youtube.com/watch?v=sKeyTPv7xfc</a:t>
            </a:r>
          </a:p>
        </p:txBody>
      </p:sp>
    </p:spTree>
    <p:extLst>
      <p:ext uri="{BB962C8B-B14F-4D97-AF65-F5344CB8AC3E}">
        <p14:creationId xmlns:p14="http://schemas.microsoft.com/office/powerpoint/2010/main" val="154329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
        <p:cNvGrpSpPr/>
        <p:nvPr/>
      </p:nvGrpSpPr>
      <p:grpSpPr>
        <a:xfrm>
          <a:off x="0" y="0"/>
          <a:ext cx="0" cy="0"/>
          <a:chOff x="0" y="0"/>
          <a:chExt cx="0" cy="0"/>
        </a:xfrm>
      </p:grpSpPr>
      <p:sp>
        <p:nvSpPr>
          <p:cNvPr id="26" name="Google Shape;26;p1"/>
          <p:cNvSpPr txBox="1">
            <a:spLocks noGrp="1"/>
          </p:cNvSpPr>
          <p:nvPr>
            <p:ph type="title"/>
          </p:nvPr>
        </p:nvSpPr>
        <p:spPr>
          <a:xfrm>
            <a:off x="1066800" y="457518"/>
            <a:ext cx="10058400" cy="1188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962F56"/>
              </a:buClr>
              <a:buSzPts val="3600"/>
              <a:buFont typeface="Cambria"/>
              <a:buNone/>
            </a:pPr>
            <a:r>
              <a:rPr lang="en-GB"/>
              <a:t>Your purpose on this world? Your priorities </a:t>
            </a:r>
            <a:endParaRPr/>
          </a:p>
        </p:txBody>
      </p:sp>
      <p:sp>
        <p:nvSpPr>
          <p:cNvPr id="27" name="Google Shape;27;p1"/>
          <p:cNvSpPr txBox="1">
            <a:spLocks noGrp="1"/>
          </p:cNvSpPr>
          <p:nvPr>
            <p:ph type="body" idx="1"/>
          </p:nvPr>
        </p:nvSpPr>
        <p:spPr>
          <a:xfrm>
            <a:off x="757963" y="1905001"/>
            <a:ext cx="10058400" cy="4267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2160"/>
              <a:buChar char="•"/>
            </a:pPr>
            <a:r>
              <a:rPr lang="en-GB"/>
              <a:t> Prophet ṣallallāhu 'alayhi wa sallam (peace and blessings of Allāh be upon him) said, ”Whosoever leaves something for the sake of Allah then Allah, the Mighty and Magnificent, will replace it with something better than it.” [Ahmad]</a:t>
            </a:r>
            <a:endParaRPr/>
          </a:p>
          <a:p>
            <a:pPr marL="228600" lvl="0" indent="-91440" algn="l" rtl="0">
              <a:lnSpc>
                <a:spcPct val="90000"/>
              </a:lnSpc>
              <a:spcBef>
                <a:spcPts val="1800"/>
              </a:spcBef>
              <a:spcAft>
                <a:spcPts val="0"/>
              </a:spcAft>
              <a:buSzPts val="2160"/>
              <a:buNone/>
            </a:pPr>
            <a:endParaRPr/>
          </a:p>
        </p:txBody>
      </p:sp>
      <p:pic>
        <p:nvPicPr>
          <p:cNvPr id="28" name="Google Shape;28;p1"/>
          <p:cNvPicPr preferRelativeResize="0"/>
          <p:nvPr/>
        </p:nvPicPr>
        <p:blipFill rotWithShape="1">
          <a:blip r:embed="rId2">
            <a:alphaModFix/>
          </a:blip>
          <a:srcRect/>
          <a:stretch/>
        </p:blipFill>
        <p:spPr>
          <a:xfrm>
            <a:off x="4639376" y="3512771"/>
            <a:ext cx="3552674" cy="265943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Practical tips when interacting with the opposite gender? </a:t>
            </a:r>
            <a:endParaRPr lang="en-GB" dirty="0"/>
          </a:p>
        </p:txBody>
      </p:sp>
      <p:sp>
        <p:nvSpPr>
          <p:cNvPr id="3" name="Text Placeholder 2"/>
          <p:cNvSpPr>
            <a:spLocks noGrp="1"/>
          </p:cNvSpPr>
          <p:nvPr>
            <p:ph type="body" idx="1"/>
          </p:nvPr>
        </p:nvSpPr>
        <p:spPr/>
        <p:txBody>
          <a:bodyPr/>
          <a:lstStyle/>
          <a:p>
            <a:endParaRPr lang="en-GB"/>
          </a:p>
        </p:txBody>
      </p:sp>
      <p:sp>
        <p:nvSpPr>
          <p:cNvPr id="4" name="Content Placeholder 3"/>
          <p:cNvSpPr>
            <a:spLocks noGrp="1"/>
          </p:cNvSpPr>
          <p:nvPr>
            <p:ph sz="half" idx="2"/>
          </p:nvPr>
        </p:nvSpPr>
        <p:spPr/>
        <p:txBody>
          <a:bodyPr/>
          <a:lstStyle/>
          <a:p>
            <a:endParaRPr lang="en-GB"/>
          </a:p>
        </p:txBody>
      </p:sp>
      <p:sp>
        <p:nvSpPr>
          <p:cNvPr id="5" name="Text Placeholder 4"/>
          <p:cNvSpPr>
            <a:spLocks noGrp="1"/>
          </p:cNvSpPr>
          <p:nvPr>
            <p:ph type="body" sz="quarter" idx="3"/>
          </p:nvPr>
        </p:nvSpPr>
        <p:spPr/>
        <p:txBody>
          <a:bodyPr/>
          <a:lstStyle/>
          <a:p>
            <a:endParaRPr lang="en-GB"/>
          </a:p>
        </p:txBody>
      </p:sp>
      <p:sp>
        <p:nvSpPr>
          <p:cNvPr id="6" name="Content Placeholder 5"/>
          <p:cNvSpPr>
            <a:spLocks noGrp="1"/>
          </p:cNvSpPr>
          <p:nvPr>
            <p:ph sz="quarter" idx="4"/>
          </p:nvPr>
        </p:nvSpPr>
        <p:spPr/>
        <p:txBody>
          <a:bodyPr/>
          <a:lstStyle/>
          <a:p>
            <a:endParaRPr lang="en-GB"/>
          </a:p>
        </p:txBody>
      </p:sp>
    </p:spTree>
    <p:extLst>
      <p:ext uri="{BB962C8B-B14F-4D97-AF65-F5344CB8AC3E}">
        <p14:creationId xmlns:p14="http://schemas.microsoft.com/office/powerpoint/2010/main" val="380633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1</a:t>
            </a:r>
            <a:r>
              <a:rPr lang="en-GB" b="1" dirty="0"/>
              <a:t>.  Eye Contact</a:t>
            </a:r>
            <a:br>
              <a:rPr lang="en-GB" b="1" dirty="0"/>
            </a:br>
            <a:endParaRPr lang="en-GB" dirty="0"/>
          </a:p>
        </p:txBody>
      </p:sp>
      <p:sp>
        <p:nvSpPr>
          <p:cNvPr id="3" name="Content Placeholder 2"/>
          <p:cNvSpPr>
            <a:spLocks noGrp="1"/>
          </p:cNvSpPr>
          <p:nvPr>
            <p:ph sz="half" idx="1"/>
          </p:nvPr>
        </p:nvSpPr>
        <p:spPr>
          <a:xfrm>
            <a:off x="1066800" y="1904999"/>
            <a:ext cx="10058400" cy="4271963"/>
          </a:xfrm>
        </p:spPr>
        <p:txBody>
          <a:bodyPr>
            <a:normAutofit/>
          </a:bodyPr>
          <a:lstStyle/>
          <a:p>
            <a:r>
              <a:rPr lang="en-GB" dirty="0" smtClean="0"/>
              <a:t>Lower </a:t>
            </a:r>
            <a:r>
              <a:rPr lang="en-GB" dirty="0"/>
              <a:t>the gaze, limit eye contact, and obviously do not exchange admiring glances.  Allah tells us in the Quran,</a:t>
            </a:r>
          </a:p>
          <a:p>
            <a:r>
              <a:rPr lang="en-GB" b="1" dirty="0"/>
              <a:t>“Tell the believing men that they should lower their gazes and guard their chastity.  This is purer for them.  Allah is informed of what they do (He knows the inclinations of the heart and the secretive glances that men cast).   And tell the believing women that they should lower their gazes and preserve their chastity.” (Quran 24:30-31)</a:t>
            </a:r>
          </a:p>
          <a:p>
            <a:endParaRPr lang="en-GB" dirty="0"/>
          </a:p>
        </p:txBody>
      </p:sp>
    </p:spTree>
    <p:extLst>
      <p:ext uri="{BB962C8B-B14F-4D97-AF65-F5344CB8AC3E}">
        <p14:creationId xmlns:p14="http://schemas.microsoft.com/office/powerpoint/2010/main" val="1629662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2.  Dress</a:t>
            </a:r>
          </a:p>
        </p:txBody>
      </p:sp>
      <p:sp>
        <p:nvSpPr>
          <p:cNvPr id="3" name="Content Placeholder 2"/>
          <p:cNvSpPr>
            <a:spLocks noGrp="1"/>
          </p:cNvSpPr>
          <p:nvPr>
            <p:ph sz="half" idx="1"/>
          </p:nvPr>
        </p:nvSpPr>
        <p:spPr>
          <a:xfrm>
            <a:off x="1066799" y="1904999"/>
            <a:ext cx="9761621" cy="4271963"/>
          </a:xfrm>
        </p:spPr>
        <p:txBody>
          <a:bodyPr>
            <a:normAutofit/>
          </a:bodyPr>
          <a:lstStyle/>
          <a:p>
            <a:r>
              <a:rPr lang="en-GB" dirty="0" smtClean="0"/>
              <a:t>Both </a:t>
            </a:r>
            <a:r>
              <a:rPr lang="en-GB" dirty="0"/>
              <a:t>men and women should maintain the Islamic dress code</a:t>
            </a:r>
            <a:r>
              <a:rPr lang="en-GB" dirty="0" smtClean="0"/>
              <a:t>.</a:t>
            </a:r>
            <a:endParaRPr lang="en-GB" u="sng" dirty="0"/>
          </a:p>
          <a:p>
            <a:r>
              <a:rPr lang="en-GB" dirty="0" smtClean="0"/>
              <a:t> </a:t>
            </a:r>
            <a:r>
              <a:rPr lang="en-GB" b="1" dirty="0" smtClean="0"/>
              <a:t>“…</a:t>
            </a:r>
            <a:r>
              <a:rPr lang="en-GB" b="1" dirty="0"/>
              <a:t>they (women) must not expose (anything that reveals) their beauty, except what becomes apparent of it (the outer garment which obviously cannot be concealed when a woman leaves her home).  And they should wear their scarves over their bosoms (to cover their heads and breasts)…” (Quran 24:31)</a:t>
            </a:r>
          </a:p>
          <a:p>
            <a:endParaRPr lang="en-GB" dirty="0"/>
          </a:p>
        </p:txBody>
      </p:sp>
    </p:spTree>
    <p:extLst>
      <p:ext uri="{BB962C8B-B14F-4D97-AF65-F5344CB8AC3E}">
        <p14:creationId xmlns:p14="http://schemas.microsoft.com/office/powerpoint/2010/main" val="39017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Body language </a:t>
            </a:r>
            <a:endParaRPr lang="en-GB" dirty="0"/>
          </a:p>
        </p:txBody>
      </p:sp>
      <p:sp>
        <p:nvSpPr>
          <p:cNvPr id="5" name="Content Placeholder 4"/>
          <p:cNvSpPr>
            <a:spLocks noGrp="1"/>
          </p:cNvSpPr>
          <p:nvPr>
            <p:ph idx="1"/>
          </p:nvPr>
        </p:nvSpPr>
        <p:spPr/>
        <p:txBody>
          <a:bodyPr/>
          <a:lstStyle/>
          <a:p>
            <a:r>
              <a:rPr lang="en-GB" dirty="0" smtClean="0"/>
              <a:t>Be </a:t>
            </a:r>
            <a:r>
              <a:rPr lang="en-GB" dirty="0"/>
              <a:t>dignified in your body language.  Watch your movement, gestures, and postures.  Allah says in the Quran,</a:t>
            </a:r>
          </a:p>
          <a:p>
            <a:r>
              <a:rPr lang="en-GB" b="1" dirty="0"/>
              <a:t>“…they (women) should not strike their feet on the ground to reveal the beauties (jewellery) that they conceal (they should walk in a manner that does not cause their jewellery to jingle and attract attention)…” (Quran 24:31)</a:t>
            </a:r>
          </a:p>
          <a:p>
            <a:endParaRPr lang="en-GB" dirty="0"/>
          </a:p>
        </p:txBody>
      </p:sp>
    </p:spTree>
    <p:extLst>
      <p:ext uri="{BB962C8B-B14F-4D97-AF65-F5344CB8AC3E}">
        <p14:creationId xmlns:p14="http://schemas.microsoft.com/office/powerpoint/2010/main" val="152351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4.  Tone of Voice</a:t>
            </a:r>
          </a:p>
        </p:txBody>
      </p:sp>
      <p:sp>
        <p:nvSpPr>
          <p:cNvPr id="5" name="Content Placeholder 4"/>
          <p:cNvSpPr>
            <a:spLocks noGrp="1"/>
          </p:cNvSpPr>
          <p:nvPr>
            <p:ph idx="1"/>
          </p:nvPr>
        </p:nvSpPr>
        <p:spPr/>
        <p:txBody>
          <a:bodyPr>
            <a:normAutofit/>
          </a:bodyPr>
          <a:lstStyle/>
          <a:p>
            <a:r>
              <a:rPr lang="en-GB" dirty="0" smtClean="0"/>
              <a:t>Use a normal/serious tone </a:t>
            </a:r>
            <a:r>
              <a:rPr lang="en-GB" dirty="0"/>
              <a:t>of voice and expression</a:t>
            </a:r>
            <a:r>
              <a:rPr lang="en-GB" dirty="0" smtClean="0"/>
              <a:t>. </a:t>
            </a:r>
            <a:r>
              <a:rPr lang="en-GB" dirty="0"/>
              <a:t>You do not have to be rude, but speak in a </a:t>
            </a:r>
            <a:r>
              <a:rPr lang="en-GB" dirty="0" smtClean="0"/>
              <a:t>“Professional” </a:t>
            </a:r>
            <a:r>
              <a:rPr lang="en-GB" dirty="0"/>
              <a:t>tone.  Your speech should be direct and to the point so that no desire is aroused in the person.  Allah says in the Quran,</a:t>
            </a:r>
          </a:p>
          <a:p>
            <a:r>
              <a:rPr lang="en-GB" b="1" dirty="0"/>
              <a:t>“…do not speak in lowered tones (with a sweet voice) lest he in whose heart is a disease of lust should be moved with desire.  And speak in a befitting manner.” (Quran 33:32)</a:t>
            </a:r>
          </a:p>
          <a:p>
            <a:r>
              <a:rPr lang="en-GB" dirty="0"/>
              <a:t>In practical terms: don’t flirt, make crude jokes, touch, giggle, use suggestive body-language and avoid having a relaxed, informal, social conversation.</a:t>
            </a:r>
          </a:p>
          <a:p>
            <a:endParaRPr lang="en-GB" dirty="0"/>
          </a:p>
        </p:txBody>
      </p:sp>
    </p:spTree>
    <p:extLst>
      <p:ext uri="{BB962C8B-B14F-4D97-AF65-F5344CB8AC3E}">
        <p14:creationId xmlns:p14="http://schemas.microsoft.com/office/powerpoint/2010/main" val="2670898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Refrain from physical touch </a:t>
            </a:r>
            <a:endParaRPr lang="en-GB" dirty="0"/>
          </a:p>
        </p:txBody>
      </p:sp>
      <p:sp>
        <p:nvSpPr>
          <p:cNvPr id="3" name="Content Placeholder 2"/>
          <p:cNvSpPr>
            <a:spLocks noGrp="1"/>
          </p:cNvSpPr>
          <p:nvPr>
            <p:ph idx="1"/>
          </p:nvPr>
        </p:nvSpPr>
        <p:spPr/>
        <p:txBody>
          <a:bodyPr/>
          <a:lstStyle/>
          <a:p>
            <a:pPr marL="0" indent="0">
              <a:buNone/>
            </a:pPr>
            <a:endParaRPr lang="en-GB" dirty="0"/>
          </a:p>
          <a:p>
            <a:r>
              <a:rPr lang="en-GB" dirty="0"/>
              <a:t>The Prophet, may Allah praise him, said: </a:t>
            </a:r>
            <a:r>
              <a:rPr lang="en-GB" b="1" dirty="0"/>
              <a:t> “I do not shake hands with women.”</a:t>
            </a:r>
            <a:r>
              <a:rPr lang="en-GB" dirty="0"/>
              <a:t> (</a:t>
            </a:r>
            <a:r>
              <a:rPr lang="en-GB" dirty="0" err="1"/>
              <a:t>Muwatta</a:t>
            </a:r>
            <a:r>
              <a:rPr lang="en-GB" dirty="0"/>
              <a:t>, </a:t>
            </a:r>
            <a:r>
              <a:rPr lang="en-GB" dirty="0" err="1"/>
              <a:t>Sunan</a:t>
            </a:r>
            <a:r>
              <a:rPr lang="en-GB" dirty="0"/>
              <a:t> </a:t>
            </a:r>
            <a:r>
              <a:rPr lang="en-GB" dirty="0" err="1"/>
              <a:t>Tirmidhi</a:t>
            </a:r>
            <a:r>
              <a:rPr lang="en-GB" dirty="0"/>
              <a:t>, </a:t>
            </a:r>
            <a:r>
              <a:rPr lang="en-GB" dirty="0" err="1"/>
              <a:t>Nasai</a:t>
            </a:r>
            <a:r>
              <a:rPr lang="en-GB" dirty="0"/>
              <a:t>, Ibn </a:t>
            </a:r>
            <a:r>
              <a:rPr lang="en-GB" dirty="0" err="1"/>
              <a:t>Majah</a:t>
            </a:r>
            <a:r>
              <a:rPr lang="en-GB" dirty="0"/>
              <a:t>)</a:t>
            </a:r>
          </a:p>
          <a:p>
            <a:r>
              <a:rPr lang="en-GB" dirty="0"/>
              <a:t>He also said: </a:t>
            </a:r>
            <a:r>
              <a:rPr lang="en-GB" b="1" dirty="0"/>
              <a:t>“If one of you were to be stabbed in the head with a needle of iron, it would be better for him than touching a woman who is not permissible for him.” </a:t>
            </a:r>
            <a:r>
              <a:rPr lang="en-GB" dirty="0"/>
              <a:t>(at-</a:t>
            </a:r>
            <a:r>
              <a:rPr lang="en-GB" dirty="0" err="1"/>
              <a:t>Tabarani</a:t>
            </a:r>
            <a:r>
              <a:rPr lang="en-GB" dirty="0"/>
              <a:t>) This would include situations where men and women are close enough to lead to physical contact.</a:t>
            </a:r>
          </a:p>
          <a:p>
            <a:endParaRPr lang="en-GB" dirty="0"/>
          </a:p>
        </p:txBody>
      </p:sp>
    </p:spTree>
    <p:extLst>
      <p:ext uri="{BB962C8B-B14F-4D97-AF65-F5344CB8AC3E}">
        <p14:creationId xmlns:p14="http://schemas.microsoft.com/office/powerpoint/2010/main" val="66282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6. Avoid being alone (Physically or socially)</a:t>
            </a:r>
            <a:endParaRPr lang="en-GB" dirty="0"/>
          </a:p>
        </p:txBody>
      </p:sp>
      <p:sp>
        <p:nvSpPr>
          <p:cNvPr id="3" name="Content Placeholder 2"/>
          <p:cNvSpPr>
            <a:spLocks noGrp="1"/>
          </p:cNvSpPr>
          <p:nvPr>
            <p:ph idx="1"/>
          </p:nvPr>
        </p:nvSpPr>
        <p:spPr/>
        <p:txBody>
          <a:bodyPr/>
          <a:lstStyle/>
          <a:p>
            <a:r>
              <a:rPr lang="en-GB" dirty="0" smtClean="0"/>
              <a:t>The </a:t>
            </a:r>
            <a:r>
              <a:rPr lang="en-GB" dirty="0"/>
              <a:t>Prophet of Islam said, </a:t>
            </a:r>
            <a:r>
              <a:rPr lang="en-GB" b="1" dirty="0"/>
              <a:t>“Never is a man alone with a woman except that Satan is the third party with them.”</a:t>
            </a:r>
            <a:endParaRPr lang="en-GB" dirty="0"/>
          </a:p>
          <a:p>
            <a:r>
              <a:rPr lang="en-GB" i="1" dirty="0" err="1"/>
              <a:t>Khalwah</a:t>
            </a:r>
            <a:r>
              <a:rPr lang="en-GB" dirty="0"/>
              <a:t> </a:t>
            </a:r>
            <a:r>
              <a:rPr lang="en-GB" dirty="0" smtClean="0"/>
              <a:t>(alone) takes </a:t>
            </a:r>
            <a:r>
              <a:rPr lang="en-GB" dirty="0"/>
              <a:t>place when one or more men are alone with a single non-</a:t>
            </a:r>
            <a:r>
              <a:rPr lang="en-GB" i="1" dirty="0" err="1"/>
              <a:t>mahram</a:t>
            </a:r>
            <a:r>
              <a:rPr lang="en-GB" dirty="0" err="1"/>
              <a:t>woman</a:t>
            </a:r>
            <a:r>
              <a:rPr lang="en-GB" dirty="0"/>
              <a:t> in a place where no one can see them.  </a:t>
            </a:r>
            <a:endParaRPr lang="en-GB" dirty="0" smtClean="0"/>
          </a:p>
          <a:p>
            <a:r>
              <a:rPr lang="en-GB" dirty="0" smtClean="0"/>
              <a:t>If </a:t>
            </a:r>
            <a:r>
              <a:rPr lang="en-GB" dirty="0"/>
              <a:t>there are two women and a man, this is not </a:t>
            </a:r>
            <a:r>
              <a:rPr lang="en-GB" i="1" dirty="0" err="1"/>
              <a:t>khalwah</a:t>
            </a:r>
            <a:r>
              <a:rPr lang="en-GB" dirty="0"/>
              <a:t>.  Whether something untoward happens or not is not the point, it is still a sin.  Seclusion of this type is still a sin no matter what happens as a result.  It still corrodes and is bad for one’s intention. </a:t>
            </a:r>
          </a:p>
          <a:p>
            <a:endParaRPr lang="en-GB" dirty="0"/>
          </a:p>
        </p:txBody>
      </p:sp>
    </p:spTree>
    <p:extLst>
      <p:ext uri="{BB962C8B-B14F-4D97-AF65-F5344CB8AC3E}">
        <p14:creationId xmlns:p14="http://schemas.microsoft.com/office/powerpoint/2010/main" val="263861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Pick out a scenario from the bag and how would you behave in that scenario? </a:t>
            </a:r>
            <a:endParaRPr lang="en-GB" dirty="0"/>
          </a:p>
        </p:txBody>
      </p:sp>
      <p:sp>
        <p:nvSpPr>
          <p:cNvPr id="3" name="Text Placeholder 2"/>
          <p:cNvSpPr>
            <a:spLocks noGrp="1"/>
          </p:cNvSpPr>
          <p:nvPr>
            <p:ph type="body" idx="1"/>
          </p:nvPr>
        </p:nvSpPr>
        <p:spPr/>
        <p:txBody>
          <a:bodyPr/>
          <a:lstStyle/>
          <a:p>
            <a:endParaRPr lang="en-GB"/>
          </a:p>
        </p:txBody>
      </p:sp>
      <p:sp>
        <p:nvSpPr>
          <p:cNvPr id="4" name="Content Placeholder 3"/>
          <p:cNvSpPr>
            <a:spLocks noGrp="1"/>
          </p:cNvSpPr>
          <p:nvPr>
            <p:ph sz="half" idx="2"/>
          </p:nvPr>
        </p:nvSpPr>
        <p:spPr/>
        <p:txBody>
          <a:bodyPr/>
          <a:lstStyle/>
          <a:p>
            <a:endParaRPr lang="en-GB"/>
          </a:p>
        </p:txBody>
      </p:sp>
      <p:sp>
        <p:nvSpPr>
          <p:cNvPr id="5" name="Text Placeholder 4"/>
          <p:cNvSpPr>
            <a:spLocks noGrp="1"/>
          </p:cNvSpPr>
          <p:nvPr>
            <p:ph type="body" sz="quarter" idx="3"/>
          </p:nvPr>
        </p:nvSpPr>
        <p:spPr/>
        <p:txBody>
          <a:bodyPr/>
          <a:lstStyle/>
          <a:p>
            <a:endParaRPr lang="en-GB"/>
          </a:p>
        </p:txBody>
      </p:sp>
      <p:sp>
        <p:nvSpPr>
          <p:cNvPr id="6" name="Content Placeholder 5"/>
          <p:cNvSpPr>
            <a:spLocks noGrp="1"/>
          </p:cNvSpPr>
          <p:nvPr>
            <p:ph sz="quarter" idx="4"/>
          </p:nvPr>
        </p:nvSpPr>
        <p:spPr/>
        <p:txBody>
          <a:bodyPr/>
          <a:lstStyle/>
          <a:p>
            <a:endParaRPr lang="en-GB"/>
          </a:p>
        </p:txBody>
      </p:sp>
    </p:spTree>
    <p:extLst>
      <p:ext uri="{BB962C8B-B14F-4D97-AF65-F5344CB8AC3E}">
        <p14:creationId xmlns:p14="http://schemas.microsoft.com/office/powerpoint/2010/main" val="204240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herry Blossom 16x9">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17.potx" id="{A8D831F9-2DA4-4700-B230-431725864604}" vid="{ED9A2A59-32A4-4461-8593-D9E87F204B18}"/>
    </a:ext>
  </a:extLst>
</a:theme>
</file>

<file path=ppt/theme/theme2.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1086</Words>
  <Application>Microsoft Office PowerPoint</Application>
  <PresentationFormat>Widescreen</PresentationFormat>
  <Paragraphs>130</Paragraphs>
  <Slides>27</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Cambria</vt:lpstr>
      <vt:lpstr>Cherry Blossom 16x9</vt:lpstr>
      <vt:lpstr>Internal Modesty - Hayaa</vt:lpstr>
      <vt:lpstr>Quick Quiz </vt:lpstr>
      <vt:lpstr>If your internal is Modest, so will your external</vt:lpstr>
      <vt:lpstr>Haya </vt:lpstr>
      <vt:lpstr>Haya </vt:lpstr>
      <vt:lpstr>Just for women ?</vt:lpstr>
      <vt:lpstr>Good and Bad Haya </vt:lpstr>
      <vt:lpstr>Levels of Haya </vt:lpstr>
      <vt:lpstr>Lowest of the low  If have no Haya – Do as you please </vt:lpstr>
      <vt:lpstr>Even Allah has Haya </vt:lpstr>
      <vt:lpstr>Our frame of mind </vt:lpstr>
      <vt:lpstr>How can you have Haya in these aspects of your life . A3 brainstorm – You will be moved around the room every 2mins, give examples too! </vt:lpstr>
      <vt:lpstr>What questions would come to your mind,  before committing any of these actions? Use the levels of Hayaa pyramid, what would be your thought process? Choose one situation from each side  </vt:lpstr>
      <vt:lpstr>WHAT IS INTERNAL HAYA? </vt:lpstr>
      <vt:lpstr>Haya with our interactions </vt:lpstr>
      <vt:lpstr>Interactions with the opposite gender </vt:lpstr>
      <vt:lpstr>Why do you have to have Hayaa with the opposite gender? </vt:lpstr>
      <vt:lpstr>Story of Barsisa </vt:lpstr>
      <vt:lpstr>Your purpose on this world? Your priorities </vt:lpstr>
      <vt:lpstr>Practical tips when interacting with the opposite gender? </vt:lpstr>
      <vt:lpstr>1.  Eye Contact </vt:lpstr>
      <vt:lpstr>2.  Dress</vt:lpstr>
      <vt:lpstr>3. Body language </vt:lpstr>
      <vt:lpstr>4.  Tone of Voice</vt:lpstr>
      <vt:lpstr>5. Refrain from physical touch </vt:lpstr>
      <vt:lpstr>6. Avoid being alone (Physically or socially)</vt:lpstr>
      <vt:lpstr>Pick out a scenario from the bag and how would you behave in that scenario?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Modesty - Hayaa</dc:title>
  <cp:lastModifiedBy>Sumiyya IQBAL</cp:lastModifiedBy>
  <cp:revision>1</cp:revision>
  <dcterms:modified xsi:type="dcterms:W3CDTF">2019-10-12T10:40:10Z</dcterms:modified>
</cp:coreProperties>
</file>