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3" r:id="rId1"/>
  </p:sldMasterIdLst>
  <p:sldIdLst>
    <p:sldId id="256" r:id="rId2"/>
    <p:sldId id="293" r:id="rId3"/>
    <p:sldId id="273" r:id="rId4"/>
    <p:sldId id="272" r:id="rId5"/>
    <p:sldId id="276" r:id="rId6"/>
    <p:sldId id="264" r:id="rId7"/>
    <p:sldId id="261" r:id="rId8"/>
    <p:sldId id="290" r:id="rId9"/>
    <p:sldId id="294" r:id="rId10"/>
    <p:sldId id="262" r:id="rId11"/>
    <p:sldId id="291" r:id="rId12"/>
    <p:sldId id="275" r:id="rId13"/>
    <p:sldId id="277" r:id="rId14"/>
    <p:sldId id="263" r:id="rId15"/>
    <p:sldId id="287" r:id="rId16"/>
    <p:sldId id="257" r:id="rId17"/>
    <p:sldId id="274" r:id="rId18"/>
    <p:sldId id="284" r:id="rId19"/>
    <p:sldId id="292" r:id="rId20"/>
    <p:sldId id="269" r:id="rId21"/>
    <p:sldId id="282" r:id="rId22"/>
    <p:sldId id="295" r:id="rId23"/>
    <p:sldId id="280" r:id="rId24"/>
    <p:sldId id="278" r:id="rId25"/>
    <p:sldId id="258" r:id="rId26"/>
    <p:sldId id="266" r:id="rId27"/>
    <p:sldId id="267" r:id="rId28"/>
    <p:sldId id="279" r:id="rId29"/>
    <p:sldId id="268" r:id="rId30"/>
    <p:sldId id="270" r:id="rId31"/>
    <p:sldId id="271" r:id="rId32"/>
    <p:sldId id="281" r:id="rId33"/>
    <p:sldId id="289"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umiyya IQBAL" initials="SI" lastIdx="1" clrIdx="0">
    <p:extLst>
      <p:ext uri="{19B8F6BF-5375-455C-9EA6-DF929625EA0E}">
        <p15:presenceInfo xmlns:p15="http://schemas.microsoft.com/office/powerpoint/2012/main" userId="07bc19422c004dc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20" autoAdjust="0"/>
    <p:restoredTop sz="94660"/>
  </p:normalViewPr>
  <p:slideViewPr>
    <p:cSldViewPr snapToGrid="0">
      <p:cViewPr varScale="1">
        <p:scale>
          <a:sx n="39" d="100"/>
          <a:sy n="39" d="100"/>
        </p:scale>
        <p:origin x="52" y="9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9-07-13T13:28:12.191" idx="1">
    <p:pos x="7152" y="230"/>
    <p:text/>
    <p:extLst>
      <p:ext uri="{C676402C-5697-4E1C-873F-D02D1690AC5C}">
        <p15:threadingInfo xmlns:p15="http://schemas.microsoft.com/office/powerpoint/2012/main" timeZoneBias="-60"/>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063197E-DFA4-4062-9E6D-553B101D098C}" type="datetimeFigureOut">
              <a:rPr lang="en-GB" smtClean="0"/>
              <a:t>13/07/2019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013647F-6E3B-46FB-9137-9F4E1AE53D5F}" type="slidenum">
              <a:rPr lang="en-GB" smtClean="0"/>
              <a:t>‹#›</a:t>
            </a:fld>
            <a:endParaRPr lang="en-GB"/>
          </a:p>
        </p:txBody>
      </p:sp>
    </p:spTree>
    <p:extLst>
      <p:ext uri="{BB962C8B-B14F-4D97-AF65-F5344CB8AC3E}">
        <p14:creationId xmlns:p14="http://schemas.microsoft.com/office/powerpoint/2010/main" val="15609606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063197E-DFA4-4062-9E6D-553B101D098C}" type="datetimeFigureOut">
              <a:rPr lang="en-GB" smtClean="0"/>
              <a:t>13/07/2019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013647F-6E3B-46FB-9137-9F4E1AE53D5F}" type="slidenum">
              <a:rPr lang="en-GB" smtClean="0"/>
              <a:t>‹#›</a:t>
            </a:fld>
            <a:endParaRPr lang="en-GB"/>
          </a:p>
        </p:txBody>
      </p:sp>
    </p:spTree>
    <p:extLst>
      <p:ext uri="{BB962C8B-B14F-4D97-AF65-F5344CB8AC3E}">
        <p14:creationId xmlns:p14="http://schemas.microsoft.com/office/powerpoint/2010/main" val="35574697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063197E-DFA4-4062-9E6D-553B101D098C}" type="datetimeFigureOut">
              <a:rPr lang="en-GB" smtClean="0"/>
              <a:t>13/07/2019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013647F-6E3B-46FB-9137-9F4E1AE53D5F}" type="slidenum">
              <a:rPr lang="en-GB" smtClean="0"/>
              <a:t>‹#›</a:t>
            </a:fld>
            <a:endParaRPr lang="en-GB"/>
          </a:p>
        </p:txBody>
      </p:sp>
    </p:spTree>
    <p:extLst>
      <p:ext uri="{BB962C8B-B14F-4D97-AF65-F5344CB8AC3E}">
        <p14:creationId xmlns:p14="http://schemas.microsoft.com/office/powerpoint/2010/main" val="21109565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063197E-DFA4-4062-9E6D-553B101D098C}" type="datetimeFigureOut">
              <a:rPr lang="en-GB" smtClean="0"/>
              <a:t>13/07/2019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013647F-6E3B-46FB-9137-9F4E1AE53D5F}" type="slidenum">
              <a:rPr lang="en-GB" smtClean="0"/>
              <a:t>‹#›</a:t>
            </a:fld>
            <a:endParaRPr lang="en-GB"/>
          </a:p>
        </p:txBody>
      </p:sp>
    </p:spTree>
    <p:extLst>
      <p:ext uri="{BB962C8B-B14F-4D97-AF65-F5344CB8AC3E}">
        <p14:creationId xmlns:p14="http://schemas.microsoft.com/office/powerpoint/2010/main" val="483431997"/>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063197E-DFA4-4062-9E6D-553B101D098C}" type="datetimeFigureOut">
              <a:rPr lang="en-GB" smtClean="0"/>
              <a:t>13/07/2019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013647F-6E3B-46FB-9137-9F4E1AE53D5F}" type="slidenum">
              <a:rPr lang="en-GB" smtClean="0"/>
              <a:t>‹#›</a:t>
            </a:fld>
            <a:endParaRPr lang="en-GB"/>
          </a:p>
        </p:txBody>
      </p:sp>
    </p:spTree>
    <p:extLst>
      <p:ext uri="{BB962C8B-B14F-4D97-AF65-F5344CB8AC3E}">
        <p14:creationId xmlns:p14="http://schemas.microsoft.com/office/powerpoint/2010/main" val="4054366096"/>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063197E-DFA4-4062-9E6D-553B101D098C}" type="datetimeFigureOut">
              <a:rPr lang="en-GB" smtClean="0"/>
              <a:t>13/07/2019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013647F-6E3B-46FB-9137-9F4E1AE53D5F}" type="slidenum">
              <a:rPr lang="en-GB" smtClean="0"/>
              <a:t>‹#›</a:t>
            </a:fld>
            <a:endParaRPr lang="en-GB"/>
          </a:p>
        </p:txBody>
      </p:sp>
    </p:spTree>
    <p:extLst>
      <p:ext uri="{BB962C8B-B14F-4D97-AF65-F5344CB8AC3E}">
        <p14:creationId xmlns:p14="http://schemas.microsoft.com/office/powerpoint/2010/main" val="2554823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63197E-DFA4-4062-9E6D-553B101D098C}" type="datetimeFigureOut">
              <a:rPr lang="en-GB" smtClean="0"/>
              <a:t>13/07/2019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013647F-6E3B-46FB-9137-9F4E1AE53D5F}" type="slidenum">
              <a:rPr lang="en-GB" smtClean="0"/>
              <a:t>‹#›</a:t>
            </a:fld>
            <a:endParaRPr lang="en-GB"/>
          </a:p>
        </p:txBody>
      </p:sp>
    </p:spTree>
    <p:extLst>
      <p:ext uri="{BB962C8B-B14F-4D97-AF65-F5344CB8AC3E}">
        <p14:creationId xmlns:p14="http://schemas.microsoft.com/office/powerpoint/2010/main" val="22121476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063197E-DFA4-4062-9E6D-553B101D098C}" type="datetimeFigureOut">
              <a:rPr lang="en-GB" smtClean="0"/>
              <a:t>13/07/2019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013647F-6E3B-46FB-9137-9F4E1AE53D5F}" type="slidenum">
              <a:rPr lang="en-GB" smtClean="0"/>
              <a:t>‹#›</a:t>
            </a:fld>
            <a:endParaRPr lang="en-GB"/>
          </a:p>
        </p:txBody>
      </p:sp>
    </p:spTree>
    <p:extLst>
      <p:ext uri="{BB962C8B-B14F-4D97-AF65-F5344CB8AC3E}">
        <p14:creationId xmlns:p14="http://schemas.microsoft.com/office/powerpoint/2010/main" val="1050205320"/>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063197E-DFA4-4062-9E6D-553B101D098C}" type="datetimeFigureOut">
              <a:rPr lang="en-GB" smtClean="0"/>
              <a:t>13/07/2019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013647F-6E3B-46FB-9137-9F4E1AE53D5F}" type="slidenum">
              <a:rPr lang="en-GB" smtClean="0"/>
              <a:t>‹#›</a:t>
            </a:fld>
            <a:endParaRPr lang="en-GB"/>
          </a:p>
        </p:txBody>
      </p:sp>
    </p:spTree>
    <p:extLst>
      <p:ext uri="{BB962C8B-B14F-4D97-AF65-F5344CB8AC3E}">
        <p14:creationId xmlns:p14="http://schemas.microsoft.com/office/powerpoint/2010/main" val="4871114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063197E-DFA4-4062-9E6D-553B101D098C}" type="datetimeFigureOut">
              <a:rPr lang="en-GB" smtClean="0"/>
              <a:t>13/07/2019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013647F-6E3B-46FB-9137-9F4E1AE53D5F}" type="slidenum">
              <a:rPr lang="en-GB" smtClean="0"/>
              <a:t>‹#›</a:t>
            </a:fld>
            <a:endParaRPr lang="en-GB"/>
          </a:p>
        </p:txBody>
      </p:sp>
    </p:spTree>
    <p:extLst>
      <p:ext uri="{BB962C8B-B14F-4D97-AF65-F5344CB8AC3E}">
        <p14:creationId xmlns:p14="http://schemas.microsoft.com/office/powerpoint/2010/main" val="939206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063197E-DFA4-4062-9E6D-553B101D098C}" type="datetimeFigureOut">
              <a:rPr lang="en-GB" smtClean="0"/>
              <a:t>13/07/2019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013647F-6E3B-46FB-9137-9F4E1AE53D5F}" type="slidenum">
              <a:rPr lang="en-GB" smtClean="0"/>
              <a:t>‹#›</a:t>
            </a:fld>
            <a:endParaRPr lang="en-GB"/>
          </a:p>
        </p:txBody>
      </p:sp>
    </p:spTree>
    <p:extLst>
      <p:ext uri="{BB962C8B-B14F-4D97-AF65-F5344CB8AC3E}">
        <p14:creationId xmlns:p14="http://schemas.microsoft.com/office/powerpoint/2010/main" val="2809085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63197E-DFA4-4062-9E6D-553B101D098C}" type="datetimeFigureOut">
              <a:rPr lang="en-GB" smtClean="0"/>
              <a:t>13/07/2019</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13647F-6E3B-46FB-9137-9F4E1AE53D5F}" type="slidenum">
              <a:rPr lang="en-GB" smtClean="0"/>
              <a:t>‹#›</a:t>
            </a:fld>
            <a:endParaRPr lang="en-GB"/>
          </a:p>
        </p:txBody>
      </p:sp>
    </p:spTree>
    <p:extLst>
      <p:ext uri="{BB962C8B-B14F-4D97-AF65-F5344CB8AC3E}">
        <p14:creationId xmlns:p14="http://schemas.microsoft.com/office/powerpoint/2010/main" val="2386418489"/>
      </p:ext>
    </p:extLst>
  </p:cSld>
  <p:clrMap bg1="lt1" tx1="dk1" bg2="lt2" tx2="dk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 id="214748387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www.youtube.com/watch?v=0EFHbruKEmw"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www.youtube.com/watch?v=EJDFeXomVvg"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islamicteachingresources.wordpress.com/" TargetMode="External"/><Relationship Id="rId2" Type="http://schemas.openxmlformats.org/officeDocument/2006/relationships/image" Target="../media/image33.png"/><Relationship Id="rId1" Type="http://schemas.openxmlformats.org/officeDocument/2006/relationships/slideLayout" Target="../slideLayouts/slideLayout2.xml"/><Relationship Id="rId5" Type="http://schemas.openxmlformats.org/officeDocument/2006/relationships/comments" Target="../comments/comment1.xml"/><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127504" y="-301752"/>
            <a:ext cx="9144000" cy="6858000"/>
          </a:xfrm>
          <a:prstGeom prst="rect">
            <a:avLst/>
          </a:prstGeom>
        </p:spPr>
      </p:pic>
      <p:sp>
        <p:nvSpPr>
          <p:cNvPr id="2" name="Title 1"/>
          <p:cNvSpPr>
            <a:spLocks noGrp="1"/>
          </p:cNvSpPr>
          <p:nvPr>
            <p:ph type="ctrTitle"/>
          </p:nvPr>
        </p:nvSpPr>
        <p:spPr>
          <a:xfrm>
            <a:off x="1524000" y="1115568"/>
            <a:ext cx="9348216" cy="2394395"/>
          </a:xfrm>
        </p:spPr>
        <p:txBody>
          <a:bodyPr/>
          <a:lstStyle/>
          <a:p>
            <a:endParaRPr lang="en-GB" dirty="0"/>
          </a:p>
        </p:txBody>
      </p:sp>
      <p:sp>
        <p:nvSpPr>
          <p:cNvPr id="3" name="Subtitle 2"/>
          <p:cNvSpPr>
            <a:spLocks noGrp="1"/>
          </p:cNvSpPr>
          <p:nvPr>
            <p:ph type="subTitle" idx="1"/>
          </p:nvPr>
        </p:nvSpPr>
        <p:spPr>
          <a:xfrm>
            <a:off x="-1200912" y="5819775"/>
            <a:ext cx="9144000" cy="1655762"/>
          </a:xfrm>
        </p:spPr>
        <p:txBody>
          <a:bodyPr>
            <a:normAutofit/>
          </a:bodyPr>
          <a:lstStyle/>
          <a:p>
            <a:r>
              <a:rPr lang="en-GB" sz="3200" b="1" dirty="0" err="1" smtClean="0"/>
              <a:t>Ustadha</a:t>
            </a:r>
            <a:r>
              <a:rPr lang="en-GB" sz="3200" b="1" dirty="0" smtClean="0"/>
              <a:t> Sumiyya Iqbal </a:t>
            </a:r>
            <a:endParaRPr lang="en-GB" sz="3200" b="1" dirty="0"/>
          </a:p>
        </p:txBody>
      </p:sp>
    </p:spTree>
    <p:extLst>
      <p:ext uri="{BB962C8B-B14F-4D97-AF65-F5344CB8AC3E}">
        <p14:creationId xmlns:p14="http://schemas.microsoft.com/office/powerpoint/2010/main" val="40289866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7587424" y="3602354"/>
            <a:ext cx="4248792" cy="3182493"/>
          </a:xfrm>
          <a:prstGeom prst="rect">
            <a:avLst/>
          </a:prstGeom>
        </p:spPr>
      </p:pic>
      <p:sp>
        <p:nvSpPr>
          <p:cNvPr id="2" name="Title 1"/>
          <p:cNvSpPr>
            <a:spLocks noGrp="1"/>
          </p:cNvSpPr>
          <p:nvPr>
            <p:ph type="title"/>
          </p:nvPr>
        </p:nvSpPr>
        <p:spPr/>
        <p:style>
          <a:lnRef idx="2">
            <a:schemeClr val="accent3">
              <a:shade val="50000"/>
            </a:schemeClr>
          </a:lnRef>
          <a:fillRef idx="1">
            <a:schemeClr val="accent3"/>
          </a:fillRef>
          <a:effectRef idx="0">
            <a:schemeClr val="accent3"/>
          </a:effectRef>
          <a:fontRef idx="minor">
            <a:schemeClr val="lt1"/>
          </a:fontRef>
        </p:style>
        <p:txBody>
          <a:bodyPr/>
          <a:lstStyle/>
          <a:p>
            <a:r>
              <a:rPr lang="en-GB" dirty="0" smtClean="0"/>
              <a:t>5 key questions:</a:t>
            </a:r>
            <a:endParaRPr lang="en-GB" dirty="0"/>
          </a:p>
        </p:txBody>
      </p:sp>
      <p:sp>
        <p:nvSpPr>
          <p:cNvPr id="3" name="Content Placeholder 2"/>
          <p:cNvSpPr>
            <a:spLocks noGrp="1"/>
          </p:cNvSpPr>
          <p:nvPr>
            <p:ph idx="1"/>
          </p:nvPr>
        </p:nvSpPr>
        <p:spPr/>
        <p:txBody>
          <a:bodyPr/>
          <a:lstStyle/>
          <a:p>
            <a:r>
              <a:rPr lang="en-GB" dirty="0" smtClean="0"/>
              <a:t>What is social media? </a:t>
            </a:r>
          </a:p>
          <a:p>
            <a:r>
              <a:rPr lang="en-GB" dirty="0" smtClean="0"/>
              <a:t>Why do you use social media? </a:t>
            </a:r>
          </a:p>
          <a:p>
            <a:r>
              <a:rPr lang="en-GB" dirty="0" smtClean="0"/>
              <a:t>What are the advantages of social media? </a:t>
            </a:r>
          </a:p>
          <a:p>
            <a:r>
              <a:rPr lang="en-GB" dirty="0" smtClean="0"/>
              <a:t>What are the disadvantages of social media? </a:t>
            </a:r>
          </a:p>
          <a:p>
            <a:r>
              <a:rPr lang="en-GB" dirty="0" smtClean="0"/>
              <a:t>What are your limits/boundaries on social media? </a:t>
            </a:r>
            <a:endParaRPr lang="en-GB" dirty="0"/>
          </a:p>
        </p:txBody>
      </p:sp>
    </p:spTree>
    <p:extLst>
      <p:ext uri="{BB962C8B-B14F-4D97-AF65-F5344CB8AC3E}">
        <p14:creationId xmlns:p14="http://schemas.microsoft.com/office/powerpoint/2010/main" val="9457016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7502" y="423314"/>
            <a:ext cx="10515600" cy="1325563"/>
          </a:xfrm>
        </p:spPr>
        <p:style>
          <a:lnRef idx="2">
            <a:schemeClr val="accent3">
              <a:shade val="50000"/>
            </a:schemeClr>
          </a:lnRef>
          <a:fillRef idx="1">
            <a:schemeClr val="accent3"/>
          </a:fillRef>
          <a:effectRef idx="0">
            <a:schemeClr val="accent3"/>
          </a:effectRef>
          <a:fontRef idx="minor">
            <a:schemeClr val="lt1"/>
          </a:fontRef>
        </p:style>
        <p:txBody>
          <a:bodyPr/>
          <a:lstStyle/>
          <a:p>
            <a:r>
              <a:rPr lang="en-GB" dirty="0" smtClean="0"/>
              <a:t>What is social media? </a:t>
            </a:r>
            <a:endParaRPr lang="en-GB" dirty="0"/>
          </a:p>
        </p:txBody>
      </p:sp>
      <p:sp>
        <p:nvSpPr>
          <p:cNvPr id="3" name="Content Placeholder 2"/>
          <p:cNvSpPr>
            <a:spLocks noGrp="1"/>
          </p:cNvSpPr>
          <p:nvPr>
            <p:ph idx="1"/>
          </p:nvPr>
        </p:nvSpPr>
        <p:spPr>
          <a:xfrm>
            <a:off x="447502" y="2078181"/>
            <a:ext cx="11266516" cy="4032279"/>
          </a:xfrm>
        </p:spPr>
        <p:txBody>
          <a:bodyPr>
            <a:normAutofit lnSpcReduction="10000"/>
          </a:bodyPr>
          <a:lstStyle/>
          <a:p>
            <a:pPr marL="0" indent="0">
              <a:buNone/>
            </a:pPr>
            <a:r>
              <a:rPr lang="en-GB" sz="4400" b="1" dirty="0" smtClean="0"/>
              <a:t>Forms of electric communication that allows people to communicate and share information on the internet using a device.</a:t>
            </a:r>
            <a:endParaRPr lang="en-GB" sz="4400" b="1" dirty="0"/>
          </a:p>
          <a:p>
            <a:pPr marL="0" indent="0">
              <a:buNone/>
            </a:pPr>
            <a:endParaRPr lang="en-GB" sz="4400" b="1" dirty="0" smtClean="0"/>
          </a:p>
          <a:p>
            <a:pPr marL="0" indent="0">
              <a:buNone/>
            </a:pPr>
            <a:endParaRPr lang="en-GB" sz="4400" b="1" dirty="0"/>
          </a:p>
          <a:p>
            <a:pPr marL="0" indent="0">
              <a:buNone/>
            </a:pPr>
            <a:r>
              <a:rPr lang="en-GB" sz="4400" dirty="0" smtClean="0"/>
              <a:t>Can you give some examples of social media? </a:t>
            </a:r>
          </a:p>
        </p:txBody>
      </p:sp>
    </p:spTree>
    <p:extLst>
      <p:ext uri="{BB962C8B-B14F-4D97-AF65-F5344CB8AC3E}">
        <p14:creationId xmlns:p14="http://schemas.microsoft.com/office/powerpoint/2010/main" val="3599298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GB" dirty="0" smtClean="0"/>
              <a:t>How many social media accounts do you have?</a:t>
            </a:r>
            <a:endParaRPr lang="en-GB" dirty="0"/>
          </a:p>
        </p:txBody>
      </p:sp>
      <p:sp>
        <p:nvSpPr>
          <p:cNvPr id="6" name="Content Placeholder 5"/>
          <p:cNvSpPr>
            <a:spLocks noGrp="1"/>
          </p:cNvSpPr>
          <p:nvPr>
            <p:ph idx="1"/>
          </p:nvPr>
        </p:nvSpPr>
        <p:spPr/>
        <p:txBody>
          <a:bodyPr/>
          <a:lstStyle/>
          <a:p>
            <a:endParaRPr lang="en-GB" dirty="0"/>
          </a:p>
        </p:txBody>
      </p:sp>
      <p:pic>
        <p:nvPicPr>
          <p:cNvPr id="2" name="Picture 1"/>
          <p:cNvPicPr>
            <a:picLocks noChangeAspect="1"/>
          </p:cNvPicPr>
          <p:nvPr/>
        </p:nvPicPr>
        <p:blipFill>
          <a:blip r:embed="rId2"/>
          <a:stretch>
            <a:fillRect/>
          </a:stretch>
        </p:blipFill>
        <p:spPr>
          <a:xfrm>
            <a:off x="1641244" y="2247208"/>
            <a:ext cx="8477250" cy="3810000"/>
          </a:xfrm>
          <a:prstGeom prst="rect">
            <a:avLst/>
          </a:prstGeom>
        </p:spPr>
      </p:pic>
    </p:spTree>
    <p:extLst>
      <p:ext uri="{BB962C8B-B14F-4D97-AF65-F5344CB8AC3E}">
        <p14:creationId xmlns:p14="http://schemas.microsoft.com/office/powerpoint/2010/main" val="29591979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GB" sz="5400" b="1" dirty="0" smtClean="0"/>
              <a:t>What are your main reasons for using social media?</a:t>
            </a:r>
            <a:endParaRPr lang="en-GB" sz="5400" b="1" dirty="0"/>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3581202" y="2694660"/>
            <a:ext cx="5297622" cy="3482303"/>
          </a:xfrm>
          <a:prstGeom prst="rect">
            <a:avLst/>
          </a:prstGeom>
        </p:spPr>
      </p:pic>
    </p:spTree>
    <p:extLst>
      <p:ext uri="{BB962C8B-B14F-4D97-AF65-F5344CB8AC3E}">
        <p14:creationId xmlns:p14="http://schemas.microsoft.com/office/powerpoint/2010/main" val="38899360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dirty="0"/>
          </a:p>
        </p:txBody>
      </p:sp>
      <p:pic>
        <p:nvPicPr>
          <p:cNvPr id="4" name="Picture 3"/>
          <p:cNvPicPr>
            <a:picLocks noChangeAspect="1"/>
          </p:cNvPicPr>
          <p:nvPr/>
        </p:nvPicPr>
        <p:blipFill rotWithShape="1">
          <a:blip r:embed="rId2"/>
          <a:srcRect l="144" t="19866" b="9601"/>
          <a:stretch/>
        </p:blipFill>
        <p:spPr>
          <a:xfrm>
            <a:off x="1658969" y="157942"/>
            <a:ext cx="8783308" cy="6700058"/>
          </a:xfrm>
          <a:prstGeom prst="rect">
            <a:avLst/>
          </a:prstGeom>
        </p:spPr>
      </p:pic>
    </p:spTree>
    <p:extLst>
      <p:ext uri="{BB962C8B-B14F-4D97-AF65-F5344CB8AC3E}">
        <p14:creationId xmlns:p14="http://schemas.microsoft.com/office/powerpoint/2010/main" val="6711568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What are the </a:t>
            </a:r>
            <a:r>
              <a:rPr lang="en-GB" dirty="0" smtClean="0"/>
              <a:t>positives of </a:t>
            </a:r>
            <a:r>
              <a:rPr lang="en-GB" dirty="0" smtClean="0"/>
              <a:t>social media?</a:t>
            </a:r>
            <a:endParaRPr lang="en-GB" dirty="0"/>
          </a:p>
        </p:txBody>
      </p:sp>
      <p:sp>
        <p:nvSpPr>
          <p:cNvPr id="3" name="Content Placeholder 2"/>
          <p:cNvSpPr>
            <a:spLocks noGrp="1"/>
          </p:cNvSpPr>
          <p:nvPr>
            <p:ph idx="1"/>
          </p:nvPr>
        </p:nvSpPr>
        <p:spPr>
          <a:xfrm>
            <a:off x="838200" y="1825625"/>
            <a:ext cx="4273296" cy="4351338"/>
          </a:xfrm>
        </p:spPr>
        <p:txBody>
          <a:bodyPr/>
          <a:lstStyle/>
          <a:p>
            <a:r>
              <a:rPr lang="en-GB" dirty="0" smtClean="0"/>
              <a:t>Write </a:t>
            </a:r>
            <a:r>
              <a:rPr lang="en-GB" dirty="0" smtClean="0"/>
              <a:t>the</a:t>
            </a:r>
            <a:r>
              <a:rPr lang="en-GB" dirty="0" smtClean="0"/>
              <a:t> </a:t>
            </a:r>
            <a:r>
              <a:rPr lang="en-GB" dirty="0" smtClean="0"/>
              <a:t>positives on </a:t>
            </a:r>
            <a:r>
              <a:rPr lang="en-GB" dirty="0" smtClean="0"/>
              <a:t>a sticky </a:t>
            </a:r>
            <a:r>
              <a:rPr lang="en-GB" dirty="0" smtClean="0"/>
              <a:t>notes </a:t>
            </a:r>
          </a:p>
        </p:txBody>
      </p:sp>
      <p:pic>
        <p:nvPicPr>
          <p:cNvPr id="4" name="Picture 3"/>
          <p:cNvPicPr>
            <a:picLocks noChangeAspect="1"/>
          </p:cNvPicPr>
          <p:nvPr/>
        </p:nvPicPr>
        <p:blipFill>
          <a:blip r:embed="rId2"/>
          <a:stretch>
            <a:fillRect/>
          </a:stretch>
        </p:blipFill>
        <p:spPr>
          <a:xfrm>
            <a:off x="5715000" y="1825625"/>
            <a:ext cx="6180010" cy="4112728"/>
          </a:xfrm>
          <a:prstGeom prst="rect">
            <a:avLst/>
          </a:prstGeom>
        </p:spPr>
      </p:pic>
    </p:spTree>
    <p:extLst>
      <p:ext uri="{BB962C8B-B14F-4D97-AF65-F5344CB8AC3E}">
        <p14:creationId xmlns:p14="http://schemas.microsoft.com/office/powerpoint/2010/main" val="20378659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4">
              <a:shade val="50000"/>
            </a:schemeClr>
          </a:lnRef>
          <a:fillRef idx="1">
            <a:schemeClr val="accent4"/>
          </a:fillRef>
          <a:effectRef idx="0">
            <a:schemeClr val="accent4"/>
          </a:effectRef>
          <a:fontRef idx="minor">
            <a:schemeClr val="lt1"/>
          </a:fontRef>
        </p:style>
        <p:txBody>
          <a:bodyPr/>
          <a:lstStyle/>
          <a:p>
            <a:r>
              <a:rPr lang="en-GB" dirty="0" smtClean="0"/>
              <a:t>Positives of social media </a:t>
            </a:r>
            <a:endParaRPr lang="en-GB" dirty="0"/>
          </a:p>
        </p:txBody>
      </p:sp>
      <p:sp>
        <p:nvSpPr>
          <p:cNvPr id="3" name="Content Placeholder 2"/>
          <p:cNvSpPr>
            <a:spLocks noGrp="1"/>
          </p:cNvSpPr>
          <p:nvPr>
            <p:ph idx="1"/>
          </p:nvPr>
        </p:nvSpPr>
        <p:spPr>
          <a:xfrm>
            <a:off x="838200" y="1889760"/>
            <a:ext cx="10515600" cy="4814888"/>
          </a:xfrm>
        </p:spPr>
        <p:txBody>
          <a:bodyPr>
            <a:normAutofit fontScale="92500" lnSpcReduction="10000"/>
          </a:bodyPr>
          <a:lstStyle/>
          <a:p>
            <a:r>
              <a:rPr lang="en-GB" dirty="0" smtClean="0"/>
              <a:t>Easier to do good deeds </a:t>
            </a:r>
          </a:p>
          <a:p>
            <a:r>
              <a:rPr lang="en-GB" dirty="0" smtClean="0"/>
              <a:t>Authentic knowledge at our fingertips </a:t>
            </a:r>
          </a:p>
          <a:p>
            <a:r>
              <a:rPr lang="en-GB" dirty="0" smtClean="0"/>
              <a:t>Stay connected with loved ones </a:t>
            </a:r>
          </a:p>
          <a:p>
            <a:r>
              <a:rPr lang="en-GB" dirty="0" smtClean="0"/>
              <a:t>Be part of good initiatives </a:t>
            </a:r>
          </a:p>
          <a:p>
            <a:pPr marL="0" indent="0">
              <a:buNone/>
            </a:pPr>
            <a:endParaRPr lang="en-GB" dirty="0"/>
          </a:p>
          <a:p>
            <a:r>
              <a:rPr lang="en-GB" dirty="0" smtClean="0"/>
              <a:t>Messenger </a:t>
            </a:r>
            <a:r>
              <a:rPr lang="en-GB" dirty="0"/>
              <a:t>of </a:t>
            </a:r>
            <a:r>
              <a:rPr lang="en-GB" dirty="0" smtClean="0"/>
              <a:t>Allah</a:t>
            </a:r>
            <a:r>
              <a:rPr lang="ar-SA" dirty="0" smtClean="0"/>
              <a:t>ﷺ</a:t>
            </a:r>
            <a:r>
              <a:rPr lang="en-GB" dirty="0" smtClean="0"/>
              <a:t> said</a:t>
            </a:r>
            <a:r>
              <a:rPr lang="en-GB" dirty="0"/>
              <a:t>, "Whoever guides someone to virtue will be rewarded equivalent to him who practices that good action</a:t>
            </a:r>
            <a:r>
              <a:rPr lang="en-GB" dirty="0" smtClean="0"/>
              <a:t>". [</a:t>
            </a:r>
            <a:r>
              <a:rPr lang="en-GB" dirty="0"/>
              <a:t>Muslim].</a:t>
            </a:r>
          </a:p>
          <a:p>
            <a:endParaRPr lang="en-GB" dirty="0"/>
          </a:p>
          <a:p>
            <a:r>
              <a:rPr lang="en-GB" dirty="0" smtClean="0"/>
              <a:t>The </a:t>
            </a:r>
            <a:r>
              <a:rPr lang="en-GB" dirty="0"/>
              <a:t>Messenger of Allah delivered a religious speech on the Day of Sacrifice and said: 'Let those who are present convey to those who are absent. For perhaps the one to whom it is conveyed will understand it better than the one who (first) hears it.'"</a:t>
            </a:r>
          </a:p>
          <a:p>
            <a:endParaRPr lang="en-GB" dirty="0" smtClean="0"/>
          </a:p>
          <a:p>
            <a:endParaRPr lang="en-GB" dirty="0"/>
          </a:p>
        </p:txBody>
      </p:sp>
    </p:spTree>
    <p:extLst>
      <p:ext uri="{BB962C8B-B14F-4D97-AF65-F5344CB8AC3E}">
        <p14:creationId xmlns:p14="http://schemas.microsoft.com/office/powerpoint/2010/main" val="21482007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What are the </a:t>
            </a:r>
            <a:r>
              <a:rPr lang="en-GB" dirty="0" smtClean="0"/>
              <a:t>negatives</a:t>
            </a:r>
            <a:r>
              <a:rPr lang="en-GB" dirty="0" smtClean="0"/>
              <a:t> of </a:t>
            </a:r>
            <a:r>
              <a:rPr lang="en-GB" dirty="0" smtClean="0"/>
              <a:t>social media?</a:t>
            </a:r>
            <a:endParaRPr lang="en-GB" dirty="0"/>
          </a:p>
        </p:txBody>
      </p:sp>
      <p:sp>
        <p:nvSpPr>
          <p:cNvPr id="3" name="Content Placeholder 2"/>
          <p:cNvSpPr>
            <a:spLocks noGrp="1"/>
          </p:cNvSpPr>
          <p:nvPr>
            <p:ph idx="1"/>
          </p:nvPr>
        </p:nvSpPr>
        <p:spPr>
          <a:xfrm>
            <a:off x="838200" y="1825625"/>
            <a:ext cx="4273296" cy="4351338"/>
          </a:xfrm>
        </p:spPr>
        <p:txBody>
          <a:bodyPr/>
          <a:lstStyle/>
          <a:p>
            <a:r>
              <a:rPr lang="en-GB" dirty="0" smtClean="0"/>
              <a:t>Write </a:t>
            </a:r>
            <a:r>
              <a:rPr lang="en-GB" dirty="0" smtClean="0"/>
              <a:t>the negatives </a:t>
            </a:r>
            <a:r>
              <a:rPr lang="en-GB" dirty="0" smtClean="0"/>
              <a:t>on a sticky </a:t>
            </a:r>
            <a:r>
              <a:rPr lang="en-GB" dirty="0" smtClean="0"/>
              <a:t>notes </a:t>
            </a:r>
          </a:p>
        </p:txBody>
      </p:sp>
      <p:pic>
        <p:nvPicPr>
          <p:cNvPr id="4" name="Picture 3"/>
          <p:cNvPicPr>
            <a:picLocks noChangeAspect="1"/>
          </p:cNvPicPr>
          <p:nvPr/>
        </p:nvPicPr>
        <p:blipFill>
          <a:blip r:embed="rId2"/>
          <a:stretch>
            <a:fillRect/>
          </a:stretch>
        </p:blipFill>
        <p:spPr>
          <a:xfrm>
            <a:off x="5715000" y="1825625"/>
            <a:ext cx="6180010" cy="4112728"/>
          </a:xfrm>
          <a:prstGeom prst="rect">
            <a:avLst/>
          </a:prstGeom>
        </p:spPr>
      </p:pic>
    </p:spTree>
    <p:extLst>
      <p:ext uri="{BB962C8B-B14F-4D97-AF65-F5344CB8AC3E}">
        <p14:creationId xmlns:p14="http://schemas.microsoft.com/office/powerpoint/2010/main" val="39741138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884356" y="-210312"/>
            <a:ext cx="10423288" cy="6858000"/>
          </a:xfrm>
          <a:prstGeom prst="rect">
            <a:avLst/>
          </a:prstGeom>
        </p:spPr>
      </p:pic>
    </p:spTree>
    <p:extLst>
      <p:ext uri="{BB962C8B-B14F-4D97-AF65-F5344CB8AC3E}">
        <p14:creationId xmlns:p14="http://schemas.microsoft.com/office/powerpoint/2010/main" val="9580927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4072" y="500062"/>
            <a:ext cx="10515600" cy="1325563"/>
          </a:xfrm>
        </p:spPr>
        <p:style>
          <a:lnRef idx="2">
            <a:schemeClr val="accent3">
              <a:shade val="50000"/>
            </a:schemeClr>
          </a:lnRef>
          <a:fillRef idx="1">
            <a:schemeClr val="accent3"/>
          </a:fillRef>
          <a:effectRef idx="0">
            <a:schemeClr val="accent3"/>
          </a:effectRef>
          <a:fontRef idx="minor">
            <a:schemeClr val="lt1"/>
          </a:fontRef>
        </p:style>
        <p:txBody>
          <a:bodyPr/>
          <a:lstStyle/>
          <a:p>
            <a:r>
              <a:rPr lang="en-GB" dirty="0" smtClean="0"/>
              <a:t>Unrealistic expectation </a:t>
            </a:r>
            <a:r>
              <a:rPr lang="en-GB" dirty="0" smtClean="0"/>
              <a:t>–</a:t>
            </a:r>
            <a:br>
              <a:rPr lang="en-GB" dirty="0" smtClean="0"/>
            </a:br>
            <a:r>
              <a:rPr lang="en-GB" dirty="0" smtClean="0"/>
              <a:t> </a:t>
            </a:r>
            <a:endParaRPr lang="en-GB" dirty="0"/>
          </a:p>
        </p:txBody>
      </p:sp>
      <p:sp>
        <p:nvSpPr>
          <p:cNvPr id="3" name="Content Placeholder 2"/>
          <p:cNvSpPr>
            <a:spLocks noGrp="1"/>
          </p:cNvSpPr>
          <p:nvPr>
            <p:ph idx="1"/>
          </p:nvPr>
        </p:nvSpPr>
        <p:spPr>
          <a:xfrm>
            <a:off x="214745" y="1493117"/>
            <a:ext cx="10515600" cy="4351338"/>
          </a:xfrm>
        </p:spPr>
        <p:txBody>
          <a:bodyPr>
            <a:normAutofit/>
          </a:bodyPr>
          <a:lstStyle/>
          <a:p>
            <a:pPr marL="0" indent="0">
              <a:buNone/>
            </a:pPr>
            <a:endParaRPr lang="en-GB" dirty="0" smtClean="0"/>
          </a:p>
          <a:p>
            <a:r>
              <a:rPr lang="en-GB" dirty="0" smtClean="0"/>
              <a:t>Is it really as it seems? </a:t>
            </a:r>
          </a:p>
          <a:p>
            <a:r>
              <a:rPr lang="en-GB" dirty="0" smtClean="0"/>
              <a:t>We have increased our social standards </a:t>
            </a:r>
          </a:p>
          <a:p>
            <a:r>
              <a:rPr lang="en-GB" dirty="0" smtClean="0"/>
              <a:t>Social </a:t>
            </a:r>
            <a:r>
              <a:rPr lang="en-GB" dirty="0"/>
              <a:t>media plays a big part in making us feel dissatisfied with what we currently </a:t>
            </a:r>
            <a:r>
              <a:rPr lang="en-GB" dirty="0" smtClean="0"/>
              <a:t>have</a:t>
            </a:r>
            <a:endParaRPr lang="en-GB" dirty="0">
              <a:hlinkClick r:id="rId2"/>
            </a:endParaRPr>
          </a:p>
          <a:p>
            <a:r>
              <a:rPr lang="en-GB" dirty="0" smtClean="0">
                <a:hlinkClick r:id="rId2"/>
              </a:rPr>
              <a:t>https</a:t>
            </a:r>
            <a:r>
              <a:rPr lang="en-GB" dirty="0">
                <a:hlinkClick r:id="rId2"/>
              </a:rPr>
              <a:t>://www.youtube.com/watch?v=0EFHbruKEmw</a:t>
            </a:r>
            <a:endParaRPr lang="en-GB" dirty="0"/>
          </a:p>
        </p:txBody>
      </p:sp>
      <p:pic>
        <p:nvPicPr>
          <p:cNvPr id="4" name="Picture 3"/>
          <p:cNvPicPr>
            <a:picLocks noChangeAspect="1"/>
          </p:cNvPicPr>
          <p:nvPr/>
        </p:nvPicPr>
        <p:blipFill>
          <a:blip r:embed="rId3"/>
          <a:stretch>
            <a:fillRect/>
          </a:stretch>
        </p:blipFill>
        <p:spPr>
          <a:xfrm>
            <a:off x="3544686" y="4591162"/>
            <a:ext cx="4862945" cy="2026227"/>
          </a:xfrm>
          <a:prstGeom prst="rect">
            <a:avLst/>
          </a:prstGeom>
        </p:spPr>
      </p:pic>
    </p:spTree>
    <p:extLst>
      <p:ext uri="{BB962C8B-B14F-4D97-AF65-F5344CB8AC3E}">
        <p14:creationId xmlns:p14="http://schemas.microsoft.com/office/powerpoint/2010/main" val="794801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2" presetClass="entr" presetSubtype="4"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anim calcmode="lin" valueType="num">
                                      <p:cBhvr additive="base">
                                        <p:cTn id="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dirty="0"/>
          </a:p>
        </p:txBody>
      </p:sp>
      <p:pic>
        <p:nvPicPr>
          <p:cNvPr id="4" name="Picture 3"/>
          <p:cNvPicPr>
            <a:picLocks noChangeAspect="1"/>
          </p:cNvPicPr>
          <p:nvPr/>
        </p:nvPicPr>
        <p:blipFill>
          <a:blip r:embed="rId2"/>
          <a:stretch>
            <a:fillRect/>
          </a:stretch>
        </p:blipFill>
        <p:spPr>
          <a:xfrm>
            <a:off x="4452937" y="2733675"/>
            <a:ext cx="3286125" cy="1390650"/>
          </a:xfrm>
          <a:prstGeom prst="rect">
            <a:avLst/>
          </a:prstGeom>
        </p:spPr>
      </p:pic>
      <p:pic>
        <p:nvPicPr>
          <p:cNvPr id="5" name="Picture 4"/>
          <p:cNvPicPr>
            <a:picLocks noChangeAspect="1"/>
          </p:cNvPicPr>
          <p:nvPr/>
        </p:nvPicPr>
        <p:blipFill>
          <a:blip r:embed="rId3"/>
          <a:stretch>
            <a:fillRect/>
          </a:stretch>
        </p:blipFill>
        <p:spPr>
          <a:xfrm>
            <a:off x="723899" y="742950"/>
            <a:ext cx="5372100" cy="5372100"/>
          </a:xfrm>
          <a:prstGeom prst="rect">
            <a:avLst/>
          </a:prstGeom>
        </p:spPr>
      </p:pic>
      <p:pic>
        <p:nvPicPr>
          <p:cNvPr id="6" name="Picture 5"/>
          <p:cNvPicPr>
            <a:picLocks noChangeAspect="1"/>
          </p:cNvPicPr>
          <p:nvPr/>
        </p:nvPicPr>
        <p:blipFill>
          <a:blip r:embed="rId4"/>
          <a:stretch>
            <a:fillRect/>
          </a:stretch>
        </p:blipFill>
        <p:spPr>
          <a:xfrm>
            <a:off x="6358397" y="1052736"/>
            <a:ext cx="5516996" cy="4330452"/>
          </a:xfrm>
          <a:prstGeom prst="rect">
            <a:avLst/>
          </a:prstGeom>
        </p:spPr>
      </p:pic>
    </p:spTree>
    <p:extLst>
      <p:ext uri="{BB962C8B-B14F-4D97-AF65-F5344CB8AC3E}">
        <p14:creationId xmlns:p14="http://schemas.microsoft.com/office/powerpoint/2010/main" val="1658417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4">
              <a:shade val="50000"/>
            </a:schemeClr>
          </a:lnRef>
          <a:fillRef idx="1">
            <a:schemeClr val="accent4"/>
          </a:fillRef>
          <a:effectRef idx="0">
            <a:schemeClr val="accent4"/>
          </a:effectRef>
          <a:fontRef idx="minor">
            <a:schemeClr val="lt1"/>
          </a:fontRef>
        </p:style>
        <p:txBody>
          <a:bodyPr/>
          <a:lstStyle/>
          <a:p>
            <a:r>
              <a:rPr lang="en-GB" dirty="0" smtClean="0"/>
              <a:t>FOMO – Fear of missing out </a:t>
            </a:r>
            <a:endParaRPr lang="en-GB" dirty="0"/>
          </a:p>
        </p:txBody>
      </p:sp>
      <p:sp>
        <p:nvSpPr>
          <p:cNvPr id="3" name="Content Placeholder 2"/>
          <p:cNvSpPr>
            <a:spLocks noGrp="1"/>
          </p:cNvSpPr>
          <p:nvPr>
            <p:ph idx="1"/>
          </p:nvPr>
        </p:nvSpPr>
        <p:spPr>
          <a:xfrm>
            <a:off x="838200" y="1981634"/>
            <a:ext cx="10515600" cy="4351338"/>
          </a:xfrm>
        </p:spPr>
        <p:txBody>
          <a:bodyPr/>
          <a:lstStyle/>
          <a:p>
            <a:r>
              <a:rPr lang="en-GB" dirty="0"/>
              <a:t>FOMO </a:t>
            </a:r>
            <a:r>
              <a:rPr lang="en-GB" dirty="0" smtClean="0"/>
              <a:t>is a </a:t>
            </a:r>
            <a:r>
              <a:rPr lang="en-GB" dirty="0"/>
              <a:t>form of anxiety that you get when you’re scared of missing out on a positive experience or emotions that someone else is getting. Actually a word in the </a:t>
            </a:r>
            <a:r>
              <a:rPr lang="en-GB" dirty="0" smtClean="0"/>
              <a:t>dictionary</a:t>
            </a:r>
            <a:endParaRPr lang="en-GB" dirty="0"/>
          </a:p>
          <a:p>
            <a:endParaRPr lang="en-GB" dirty="0"/>
          </a:p>
        </p:txBody>
      </p:sp>
      <p:pic>
        <p:nvPicPr>
          <p:cNvPr id="4" name="Picture 3"/>
          <p:cNvPicPr>
            <a:picLocks noChangeAspect="1"/>
          </p:cNvPicPr>
          <p:nvPr/>
        </p:nvPicPr>
        <p:blipFill>
          <a:blip r:embed="rId2"/>
          <a:stretch>
            <a:fillRect/>
          </a:stretch>
        </p:blipFill>
        <p:spPr>
          <a:xfrm>
            <a:off x="3096768" y="3344227"/>
            <a:ext cx="5311902" cy="3204848"/>
          </a:xfrm>
          <a:prstGeom prst="rect">
            <a:avLst/>
          </a:prstGeom>
        </p:spPr>
      </p:pic>
    </p:spTree>
    <p:extLst>
      <p:ext uri="{BB962C8B-B14F-4D97-AF65-F5344CB8AC3E}">
        <p14:creationId xmlns:p14="http://schemas.microsoft.com/office/powerpoint/2010/main" val="2887127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676568" y="0"/>
            <a:ext cx="10838864" cy="6858000"/>
          </a:xfrm>
          <a:prstGeom prst="rect">
            <a:avLst/>
          </a:prstGeom>
        </p:spPr>
      </p:pic>
    </p:spTree>
    <p:extLst>
      <p:ext uri="{BB962C8B-B14F-4D97-AF65-F5344CB8AC3E}">
        <p14:creationId xmlns:p14="http://schemas.microsoft.com/office/powerpoint/2010/main" val="37696535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2168" y="258064"/>
            <a:ext cx="10515600" cy="1325563"/>
          </a:xfrm>
        </p:spPr>
        <p:style>
          <a:lnRef idx="2">
            <a:schemeClr val="accent6">
              <a:shade val="50000"/>
            </a:schemeClr>
          </a:lnRef>
          <a:fillRef idx="1">
            <a:schemeClr val="accent6"/>
          </a:fillRef>
          <a:effectRef idx="0">
            <a:schemeClr val="accent6"/>
          </a:effectRef>
          <a:fontRef idx="minor">
            <a:schemeClr val="lt1"/>
          </a:fontRef>
        </p:style>
        <p:txBody>
          <a:bodyPr/>
          <a:lstStyle/>
          <a:p>
            <a:r>
              <a:rPr lang="en-GB" dirty="0" smtClean="0"/>
              <a:t>Time </a:t>
            </a:r>
            <a:endParaRPr lang="en-GB" dirty="0"/>
          </a:p>
        </p:txBody>
      </p:sp>
      <p:sp>
        <p:nvSpPr>
          <p:cNvPr id="3" name="Content Placeholder 2"/>
          <p:cNvSpPr>
            <a:spLocks noGrp="1"/>
          </p:cNvSpPr>
          <p:nvPr>
            <p:ph idx="1"/>
          </p:nvPr>
        </p:nvSpPr>
        <p:spPr>
          <a:xfrm>
            <a:off x="691896" y="1739075"/>
            <a:ext cx="10515600" cy="4351338"/>
          </a:xfrm>
        </p:spPr>
        <p:txBody>
          <a:bodyPr/>
          <a:lstStyle/>
          <a:p>
            <a:pPr marL="0" indent="0" algn="ctr">
              <a:buNone/>
            </a:pPr>
            <a:r>
              <a:rPr lang="en-GB" sz="4400" b="1" dirty="0"/>
              <a:t>Narrated Ibn `Abbas:</a:t>
            </a:r>
          </a:p>
          <a:p>
            <a:pPr marL="0" indent="0" algn="ctr">
              <a:buNone/>
            </a:pPr>
            <a:r>
              <a:rPr lang="en-GB" sz="4400" dirty="0"/>
              <a:t>The Prophet </a:t>
            </a:r>
            <a:r>
              <a:rPr lang="ar-SA" sz="4400" dirty="0" smtClean="0"/>
              <a:t>ﷺ</a:t>
            </a:r>
            <a:r>
              <a:rPr lang="en-GB" sz="4400" dirty="0" smtClean="0"/>
              <a:t>said</a:t>
            </a:r>
            <a:r>
              <a:rPr lang="en-GB" sz="4400" dirty="0"/>
              <a:t>, "There are two blessings which many people lose: (They are) Health and free time for doing good."</a:t>
            </a:r>
          </a:p>
          <a:p>
            <a:endParaRPr lang="en-GB" dirty="0"/>
          </a:p>
        </p:txBody>
      </p:sp>
      <p:pic>
        <p:nvPicPr>
          <p:cNvPr id="4" name="Picture 3"/>
          <p:cNvPicPr>
            <a:picLocks noChangeAspect="1"/>
          </p:cNvPicPr>
          <p:nvPr/>
        </p:nvPicPr>
        <p:blipFill>
          <a:blip r:embed="rId2"/>
          <a:stretch>
            <a:fillRect/>
          </a:stretch>
        </p:blipFill>
        <p:spPr>
          <a:xfrm>
            <a:off x="9420225" y="4406900"/>
            <a:ext cx="1933575" cy="1905000"/>
          </a:xfrm>
          <a:prstGeom prst="rect">
            <a:avLst/>
          </a:prstGeom>
        </p:spPr>
      </p:pic>
      <p:pic>
        <p:nvPicPr>
          <p:cNvPr id="5" name="Picture 4"/>
          <p:cNvPicPr>
            <a:picLocks noChangeAspect="1"/>
          </p:cNvPicPr>
          <p:nvPr/>
        </p:nvPicPr>
        <p:blipFill>
          <a:blip r:embed="rId3"/>
          <a:stretch>
            <a:fillRect/>
          </a:stretch>
        </p:blipFill>
        <p:spPr>
          <a:xfrm>
            <a:off x="423291" y="4518443"/>
            <a:ext cx="2566797" cy="1927950"/>
          </a:xfrm>
          <a:prstGeom prst="rect">
            <a:avLst/>
          </a:prstGeom>
        </p:spPr>
      </p:pic>
    </p:spTree>
    <p:extLst>
      <p:ext uri="{BB962C8B-B14F-4D97-AF65-F5344CB8AC3E}">
        <p14:creationId xmlns:p14="http://schemas.microsoft.com/office/powerpoint/2010/main" val="26588122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4">
              <a:shade val="50000"/>
            </a:schemeClr>
          </a:lnRef>
          <a:fillRef idx="1">
            <a:schemeClr val="accent4"/>
          </a:fillRef>
          <a:effectRef idx="0">
            <a:schemeClr val="accent4"/>
          </a:effectRef>
          <a:fontRef idx="minor">
            <a:schemeClr val="lt1"/>
          </a:fontRef>
        </p:style>
        <p:txBody>
          <a:bodyPr/>
          <a:lstStyle/>
          <a:p>
            <a:r>
              <a:rPr lang="en-GB" dirty="0" smtClean="0"/>
              <a:t>Sins are highlighted on social media </a:t>
            </a:r>
            <a:endParaRPr lang="en-GB" dirty="0"/>
          </a:p>
        </p:txBody>
      </p:sp>
      <p:sp>
        <p:nvSpPr>
          <p:cNvPr id="3" name="Content Placeholder 2"/>
          <p:cNvSpPr>
            <a:spLocks noGrp="1"/>
          </p:cNvSpPr>
          <p:nvPr>
            <p:ph idx="1"/>
          </p:nvPr>
        </p:nvSpPr>
        <p:spPr/>
        <p:txBody>
          <a:bodyPr/>
          <a:lstStyle/>
          <a:p>
            <a:r>
              <a:rPr lang="en-GB" b="1" dirty="0"/>
              <a:t>Abu Hurairah (May Allah be pleased with him) reported:</a:t>
            </a:r>
          </a:p>
          <a:p>
            <a:r>
              <a:rPr lang="en-GB" dirty="0"/>
              <a:t>Messenger of </a:t>
            </a:r>
            <a:r>
              <a:rPr lang="en-GB" dirty="0" smtClean="0"/>
              <a:t>Allah </a:t>
            </a:r>
            <a:r>
              <a:rPr lang="ar-SA" dirty="0" smtClean="0"/>
              <a:t>ﷺ</a:t>
            </a:r>
            <a:r>
              <a:rPr lang="en-GB" dirty="0" smtClean="0"/>
              <a:t> said</a:t>
            </a:r>
            <a:r>
              <a:rPr lang="en-GB" dirty="0"/>
              <a:t>, "Every one of my followers will be forgiven except those who expose (openly) their wrongdoings. An example of this is that of a man who commits a sin at night which Allah has covered for him, and in the morning, he would say (to people): "I committed such and such sin last night,' while Allah had kept it a secret. During the night Allah has covered it up but in the morning he tears up the cover provided by Allah Himself."</a:t>
            </a:r>
            <a:br>
              <a:rPr lang="en-GB" dirty="0"/>
            </a:br>
            <a:r>
              <a:rPr lang="en-GB" dirty="0"/>
              <a:t/>
            </a:r>
            <a:br>
              <a:rPr lang="en-GB" dirty="0"/>
            </a:br>
            <a:r>
              <a:rPr lang="en-GB" b="1" dirty="0"/>
              <a:t>[Al-Bukhari and Muslim]</a:t>
            </a:r>
            <a:r>
              <a:rPr lang="en-GB" dirty="0"/>
              <a:t>.</a:t>
            </a:r>
          </a:p>
          <a:p>
            <a:endParaRPr lang="en-GB" dirty="0"/>
          </a:p>
        </p:txBody>
      </p:sp>
    </p:spTree>
    <p:extLst>
      <p:ext uri="{BB962C8B-B14F-4D97-AF65-F5344CB8AC3E}">
        <p14:creationId xmlns:p14="http://schemas.microsoft.com/office/powerpoint/2010/main" val="90695281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p:cNvPicPr>
            <a:picLocks noGrp="1" noChangeAspect="1"/>
          </p:cNvPicPr>
          <p:nvPr>
            <p:ph idx="1"/>
          </p:nvPr>
        </p:nvPicPr>
        <p:blipFill>
          <a:blip r:embed="rId2"/>
          <a:stretch>
            <a:fillRect/>
          </a:stretch>
        </p:blipFill>
        <p:spPr>
          <a:xfrm>
            <a:off x="6464808" y="2939839"/>
            <a:ext cx="5419494" cy="3335073"/>
          </a:xfrm>
          <a:prstGeom prst="rect">
            <a:avLst/>
          </a:prstGeom>
        </p:spPr>
      </p:pic>
      <p:pic>
        <p:nvPicPr>
          <p:cNvPr id="7" name="Picture 6"/>
          <p:cNvPicPr>
            <a:picLocks noChangeAspect="1"/>
          </p:cNvPicPr>
          <p:nvPr/>
        </p:nvPicPr>
        <p:blipFill>
          <a:blip r:embed="rId3"/>
          <a:stretch>
            <a:fillRect/>
          </a:stretch>
        </p:blipFill>
        <p:spPr>
          <a:xfrm>
            <a:off x="1001562" y="2660720"/>
            <a:ext cx="4818923" cy="3614192"/>
          </a:xfrm>
          <a:prstGeom prst="rect">
            <a:avLst/>
          </a:prstGeom>
        </p:spPr>
      </p:pic>
      <p:pic>
        <p:nvPicPr>
          <p:cNvPr id="8" name="Picture 7"/>
          <p:cNvPicPr>
            <a:picLocks noChangeAspect="1"/>
          </p:cNvPicPr>
          <p:nvPr/>
        </p:nvPicPr>
        <p:blipFill>
          <a:blip r:embed="rId4"/>
          <a:stretch>
            <a:fillRect/>
          </a:stretch>
        </p:blipFill>
        <p:spPr>
          <a:xfrm>
            <a:off x="7835608" y="746318"/>
            <a:ext cx="2809875" cy="1628775"/>
          </a:xfrm>
          <a:prstGeom prst="rect">
            <a:avLst/>
          </a:prstGeom>
        </p:spPr>
      </p:pic>
      <p:pic>
        <p:nvPicPr>
          <p:cNvPr id="10" name="Picture 9"/>
          <p:cNvPicPr>
            <a:picLocks noChangeAspect="1"/>
          </p:cNvPicPr>
          <p:nvPr/>
        </p:nvPicPr>
        <p:blipFill>
          <a:blip r:embed="rId5"/>
          <a:stretch>
            <a:fillRect/>
          </a:stretch>
        </p:blipFill>
        <p:spPr>
          <a:xfrm>
            <a:off x="1001562" y="486389"/>
            <a:ext cx="3654404" cy="1546501"/>
          </a:xfrm>
          <a:prstGeom prst="rect">
            <a:avLst/>
          </a:prstGeom>
        </p:spPr>
      </p:pic>
      <p:sp>
        <p:nvSpPr>
          <p:cNvPr id="2" name="Title 1"/>
          <p:cNvSpPr>
            <a:spLocks noGrp="1"/>
          </p:cNvSpPr>
          <p:nvPr>
            <p:ph type="title"/>
          </p:nvPr>
        </p:nvSpPr>
        <p:spPr/>
        <p:txBody>
          <a:bodyPr/>
          <a:lstStyle/>
          <a:p>
            <a:endParaRPr lang="en-GB"/>
          </a:p>
        </p:txBody>
      </p:sp>
    </p:spTree>
    <p:extLst>
      <p:ext uri="{BB962C8B-B14F-4D97-AF65-F5344CB8AC3E}">
        <p14:creationId xmlns:p14="http://schemas.microsoft.com/office/powerpoint/2010/main" val="276438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lstStyle/>
          <a:p>
            <a:r>
              <a:rPr lang="en-GB" dirty="0" smtClean="0"/>
              <a:t>Chasing fame </a:t>
            </a:r>
            <a:r>
              <a:rPr lang="en-GB" dirty="0" smtClean="0"/>
              <a:t> </a:t>
            </a:r>
            <a:endParaRPr lang="en-GB" dirty="0"/>
          </a:p>
        </p:txBody>
      </p:sp>
      <p:sp>
        <p:nvSpPr>
          <p:cNvPr id="3" name="Content Placeholder 2"/>
          <p:cNvSpPr>
            <a:spLocks noGrp="1"/>
          </p:cNvSpPr>
          <p:nvPr>
            <p:ph idx="1"/>
          </p:nvPr>
        </p:nvSpPr>
        <p:spPr>
          <a:xfrm>
            <a:off x="838199" y="1825624"/>
            <a:ext cx="10787743" cy="4852761"/>
          </a:xfrm>
        </p:spPr>
        <p:txBody>
          <a:bodyPr/>
          <a:lstStyle/>
          <a:p>
            <a:pPr marL="0" indent="0">
              <a:buNone/>
            </a:pPr>
            <a:r>
              <a:rPr lang="en-GB" b="1" dirty="0"/>
              <a:t>On the authority of Abu al-’Abbas </a:t>
            </a:r>
            <a:r>
              <a:rPr lang="en-GB" b="1" dirty="0" err="1"/>
              <a:t>Sahl</a:t>
            </a:r>
            <a:r>
              <a:rPr lang="en-GB" b="1" dirty="0"/>
              <a:t> bin </a:t>
            </a:r>
            <a:r>
              <a:rPr lang="en-GB" b="1" dirty="0" err="1"/>
              <a:t>Sa’ad</a:t>
            </a:r>
            <a:r>
              <a:rPr lang="en-GB" b="1" dirty="0"/>
              <a:t> as-</a:t>
            </a:r>
            <a:r>
              <a:rPr lang="en-GB" b="1" dirty="0" err="1"/>
              <a:t>Sa’idee</a:t>
            </a:r>
            <a:r>
              <a:rPr lang="en-GB" b="1" dirty="0"/>
              <a:t> (may Allah be pleased with him) who said</a:t>
            </a:r>
            <a:r>
              <a:rPr lang="en-GB" b="1" dirty="0" smtClean="0"/>
              <a:t>:</a:t>
            </a:r>
          </a:p>
          <a:p>
            <a:pPr marL="0" indent="0">
              <a:buNone/>
            </a:pPr>
            <a:endParaRPr lang="en-GB" b="1" dirty="0"/>
          </a:p>
          <a:p>
            <a:pPr marL="0" indent="0">
              <a:buNone/>
            </a:pPr>
            <a:r>
              <a:rPr lang="en-GB" dirty="0"/>
              <a:t>A man came to the Prophet (peace and </a:t>
            </a:r>
            <a:r>
              <a:rPr lang="en-GB" dirty="0" smtClean="0"/>
              <a:t>blessings </a:t>
            </a:r>
            <a:r>
              <a:rPr lang="en-GB" dirty="0"/>
              <a:t>of Allah be upon him) and said, “O Messenger of Allah, direct me to an act which, if I do it, [will cause] Allah to love me and the people to love me.” So he (peace and blessings of Allah be upon him) </a:t>
            </a:r>
            <a:r>
              <a:rPr lang="en-GB" dirty="0" smtClean="0"/>
              <a:t>said: </a:t>
            </a:r>
          </a:p>
          <a:p>
            <a:pPr marL="0" indent="0">
              <a:buNone/>
            </a:pPr>
            <a:endParaRPr lang="en-GB" dirty="0" smtClean="0"/>
          </a:p>
          <a:p>
            <a:pPr marL="0" indent="0">
              <a:buNone/>
            </a:pPr>
            <a:r>
              <a:rPr lang="en-GB" dirty="0" smtClean="0"/>
              <a:t>“</a:t>
            </a:r>
            <a:r>
              <a:rPr lang="en-GB" b="1" dirty="0"/>
              <a:t>Renounce the world and Allah will love you, and renounce what the people possess and the people will love you.” </a:t>
            </a:r>
            <a:r>
              <a:rPr lang="en-GB" dirty="0" smtClean="0"/>
              <a:t>(Ibn </a:t>
            </a:r>
            <a:r>
              <a:rPr lang="en-GB" dirty="0" err="1" smtClean="0"/>
              <a:t>Majah</a:t>
            </a:r>
            <a:r>
              <a:rPr lang="en-GB" dirty="0" smtClean="0"/>
              <a:t>) </a:t>
            </a:r>
            <a:endParaRPr lang="en-GB" dirty="0"/>
          </a:p>
        </p:txBody>
      </p:sp>
    </p:spTree>
    <p:extLst>
      <p:ext uri="{BB962C8B-B14F-4D97-AF65-F5344CB8AC3E}">
        <p14:creationId xmlns:p14="http://schemas.microsoft.com/office/powerpoint/2010/main" val="354642920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Fake news – Be critical </a:t>
            </a:r>
            <a:endParaRPr lang="en-GB" dirty="0"/>
          </a:p>
        </p:txBody>
      </p:sp>
      <p:sp>
        <p:nvSpPr>
          <p:cNvPr id="3" name="Content Placeholder 2"/>
          <p:cNvSpPr>
            <a:spLocks noGrp="1"/>
          </p:cNvSpPr>
          <p:nvPr>
            <p:ph idx="1"/>
          </p:nvPr>
        </p:nvSpPr>
        <p:spPr/>
        <p:txBody>
          <a:bodyPr/>
          <a:lstStyle/>
          <a:p>
            <a:r>
              <a:rPr lang="en-GB" dirty="0">
                <a:hlinkClick r:id="rId2"/>
              </a:rPr>
              <a:t>https://</a:t>
            </a:r>
            <a:r>
              <a:rPr lang="en-GB" dirty="0" smtClean="0">
                <a:hlinkClick r:id="rId2"/>
              </a:rPr>
              <a:t>www.youtube.com/watch?v=EJDFeXomVvg</a:t>
            </a:r>
            <a:endParaRPr lang="en-GB" dirty="0" smtClean="0"/>
          </a:p>
          <a:p>
            <a:endParaRPr lang="en-GB" dirty="0"/>
          </a:p>
        </p:txBody>
      </p:sp>
      <p:pic>
        <p:nvPicPr>
          <p:cNvPr id="4" name="Picture 3"/>
          <p:cNvPicPr>
            <a:picLocks noChangeAspect="1"/>
          </p:cNvPicPr>
          <p:nvPr/>
        </p:nvPicPr>
        <p:blipFill>
          <a:blip r:embed="rId3"/>
          <a:stretch>
            <a:fillRect/>
          </a:stretch>
        </p:blipFill>
        <p:spPr>
          <a:xfrm>
            <a:off x="2999048" y="2953443"/>
            <a:ext cx="5730702" cy="3223520"/>
          </a:xfrm>
          <a:prstGeom prst="rect">
            <a:avLst/>
          </a:prstGeom>
        </p:spPr>
      </p:pic>
    </p:spTree>
    <p:extLst>
      <p:ext uri="{BB962C8B-B14F-4D97-AF65-F5344CB8AC3E}">
        <p14:creationId xmlns:p14="http://schemas.microsoft.com/office/powerpoint/2010/main" val="84126280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lstStyle/>
          <a:p>
            <a:r>
              <a:rPr lang="en-GB" dirty="0" smtClean="0"/>
              <a:t>Accountable for your social media footprint  </a:t>
            </a:r>
            <a:endParaRPr lang="en-GB" dirty="0"/>
          </a:p>
        </p:txBody>
      </p:sp>
      <p:sp>
        <p:nvSpPr>
          <p:cNvPr id="3" name="Content Placeholder 2"/>
          <p:cNvSpPr>
            <a:spLocks noGrp="1"/>
          </p:cNvSpPr>
          <p:nvPr>
            <p:ph idx="1"/>
          </p:nvPr>
        </p:nvSpPr>
        <p:spPr/>
        <p:txBody>
          <a:bodyPr/>
          <a:lstStyle/>
          <a:p>
            <a:r>
              <a:rPr lang="en-GB" dirty="0"/>
              <a:t>Messenger of Allah, may Allah bless him and grant him peace, said, "One of the most evil of people is the two-faced person who shows one face to these people and another face to those people."</a:t>
            </a:r>
            <a:br>
              <a:rPr lang="en-GB" dirty="0"/>
            </a:br>
            <a:endParaRPr lang="en-GB" dirty="0"/>
          </a:p>
          <a:p>
            <a:endParaRPr lang="en-GB" dirty="0"/>
          </a:p>
        </p:txBody>
      </p:sp>
      <p:pic>
        <p:nvPicPr>
          <p:cNvPr id="4" name="Picture 3"/>
          <p:cNvPicPr>
            <a:picLocks noChangeAspect="1"/>
          </p:cNvPicPr>
          <p:nvPr/>
        </p:nvPicPr>
        <p:blipFill rotWithShape="1">
          <a:blip r:embed="rId2"/>
          <a:srcRect b="18128"/>
          <a:stretch/>
        </p:blipFill>
        <p:spPr>
          <a:xfrm>
            <a:off x="3687318" y="3530943"/>
            <a:ext cx="3673602" cy="3007651"/>
          </a:xfrm>
          <a:prstGeom prst="rect">
            <a:avLst/>
          </a:prstGeom>
        </p:spPr>
      </p:pic>
    </p:spTree>
    <p:extLst>
      <p:ext uri="{BB962C8B-B14F-4D97-AF65-F5344CB8AC3E}">
        <p14:creationId xmlns:p14="http://schemas.microsoft.com/office/powerpoint/2010/main" val="285182123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6">
              <a:shade val="50000"/>
            </a:schemeClr>
          </a:lnRef>
          <a:fillRef idx="1">
            <a:schemeClr val="accent6"/>
          </a:fillRef>
          <a:effectRef idx="0">
            <a:schemeClr val="accent6"/>
          </a:effectRef>
          <a:fontRef idx="minor">
            <a:schemeClr val="lt1"/>
          </a:fontRef>
        </p:style>
        <p:txBody>
          <a:bodyPr/>
          <a:lstStyle/>
          <a:p>
            <a:r>
              <a:rPr lang="en-GB" dirty="0" smtClean="0"/>
              <a:t>Rights of social media</a:t>
            </a:r>
            <a:endParaRPr lang="en-GB" dirty="0"/>
          </a:p>
        </p:txBody>
      </p:sp>
      <p:sp>
        <p:nvSpPr>
          <p:cNvPr id="3" name="Content Placeholder 2"/>
          <p:cNvSpPr>
            <a:spLocks noGrp="1"/>
          </p:cNvSpPr>
          <p:nvPr>
            <p:ph idx="1"/>
          </p:nvPr>
        </p:nvSpPr>
        <p:spPr/>
        <p:txBody>
          <a:bodyPr/>
          <a:lstStyle/>
          <a:p>
            <a:pPr marL="0" indent="0" algn="ctr">
              <a:buNone/>
            </a:pPr>
            <a:r>
              <a:rPr lang="en-GB" sz="3200" b="1" dirty="0" smtClean="0"/>
              <a:t>The Messenger </a:t>
            </a:r>
            <a:r>
              <a:rPr lang="en-GB" sz="3200" b="1" dirty="0"/>
              <a:t>of </a:t>
            </a:r>
            <a:r>
              <a:rPr lang="en-GB" sz="3200" b="1" dirty="0" smtClean="0"/>
              <a:t>Allah</a:t>
            </a:r>
            <a:r>
              <a:rPr lang="ar-SA" sz="3200" b="1" dirty="0" smtClean="0"/>
              <a:t>ﷺ </a:t>
            </a:r>
            <a:r>
              <a:rPr lang="en-GB" sz="3200" b="1" dirty="0" smtClean="0"/>
              <a:t>said: </a:t>
            </a:r>
            <a:r>
              <a:rPr lang="en-GB" sz="3200" dirty="0" smtClean="0"/>
              <a:t>Avoid </a:t>
            </a:r>
            <a:r>
              <a:rPr lang="en-GB" sz="3200" dirty="0"/>
              <a:t>sitting by the road side.” The people then said, ‘O Allah‘s Messenger </a:t>
            </a:r>
            <a:r>
              <a:rPr lang="ar-SA" sz="3200" dirty="0" smtClean="0"/>
              <a:t>ﷺ</a:t>
            </a:r>
            <a:r>
              <a:rPr lang="en-GB" sz="3200" dirty="0" smtClean="0"/>
              <a:t>,we </a:t>
            </a:r>
            <a:r>
              <a:rPr lang="en-GB" sz="3200" dirty="0"/>
              <a:t>cannot do without those meeting places in which we converse” So he said, “Well, if you insist (on that) give the road its due rights.” </a:t>
            </a:r>
            <a:endParaRPr lang="en-GB" sz="3200" dirty="0" smtClean="0"/>
          </a:p>
          <a:p>
            <a:pPr marL="0" indent="0" algn="ctr">
              <a:buNone/>
            </a:pPr>
            <a:r>
              <a:rPr lang="en-GB" sz="3200" dirty="0" smtClean="0"/>
              <a:t>They </a:t>
            </a:r>
            <a:r>
              <a:rPr lang="en-GB" sz="3200" dirty="0"/>
              <a:t>asked, ‘What are the road’s due rights?’ He replied, “Lowering your gaze, abstaining from anything offensive, returning salutations, enjoining the right (</a:t>
            </a:r>
            <a:r>
              <a:rPr lang="en-GB" sz="3200" dirty="0" err="1"/>
              <a:t>Ma'ruf</a:t>
            </a:r>
            <a:r>
              <a:rPr lang="en-GB" sz="3200" dirty="0"/>
              <a:t>) and forbidding from evil deeds (</a:t>
            </a:r>
            <a:r>
              <a:rPr lang="en-GB" sz="3200" dirty="0" err="1"/>
              <a:t>Munkar</a:t>
            </a:r>
            <a:r>
              <a:rPr lang="en-GB" sz="3200" dirty="0" smtClean="0"/>
              <a:t>).”</a:t>
            </a:r>
          </a:p>
          <a:p>
            <a:pPr marL="0" indent="0" algn="ctr">
              <a:buNone/>
            </a:pPr>
            <a:r>
              <a:rPr lang="en-GB" sz="3200" dirty="0" smtClean="0"/>
              <a:t> (Bukhari and Muslim)</a:t>
            </a:r>
            <a:endParaRPr lang="en-GB" sz="3200" dirty="0"/>
          </a:p>
          <a:p>
            <a:endParaRPr lang="en-GB" dirty="0"/>
          </a:p>
        </p:txBody>
      </p:sp>
    </p:spTree>
    <p:extLst>
      <p:ext uri="{BB962C8B-B14F-4D97-AF65-F5344CB8AC3E}">
        <p14:creationId xmlns:p14="http://schemas.microsoft.com/office/powerpoint/2010/main" val="18356714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5">
              <a:shade val="50000"/>
            </a:schemeClr>
          </a:lnRef>
          <a:fillRef idx="1">
            <a:schemeClr val="accent5"/>
          </a:fillRef>
          <a:effectRef idx="0">
            <a:schemeClr val="accent5"/>
          </a:effectRef>
          <a:fontRef idx="minor">
            <a:schemeClr val="lt1"/>
          </a:fontRef>
        </p:style>
        <p:txBody>
          <a:bodyPr/>
          <a:lstStyle/>
          <a:p>
            <a:r>
              <a:rPr lang="en-GB" dirty="0" smtClean="0"/>
              <a:t>You are what you consume</a:t>
            </a:r>
            <a:endParaRPr lang="en-GB" dirty="0"/>
          </a:p>
        </p:txBody>
      </p:sp>
      <p:sp>
        <p:nvSpPr>
          <p:cNvPr id="3" name="Content Placeholder 2"/>
          <p:cNvSpPr>
            <a:spLocks noGrp="1"/>
          </p:cNvSpPr>
          <p:nvPr>
            <p:ph idx="1"/>
          </p:nvPr>
        </p:nvSpPr>
        <p:spPr/>
        <p:txBody>
          <a:bodyPr/>
          <a:lstStyle/>
          <a:p>
            <a:r>
              <a:rPr lang="en-GB" dirty="0" smtClean="0"/>
              <a:t>What you follow </a:t>
            </a:r>
          </a:p>
          <a:p>
            <a:r>
              <a:rPr lang="en-GB" dirty="0" smtClean="0"/>
              <a:t>What you watch </a:t>
            </a:r>
          </a:p>
          <a:p>
            <a:r>
              <a:rPr lang="en-GB" dirty="0" smtClean="0"/>
              <a:t>What you see </a:t>
            </a:r>
          </a:p>
          <a:p>
            <a:pPr marL="0" indent="0">
              <a:buNone/>
            </a:pPr>
            <a:r>
              <a:rPr lang="en-GB" dirty="0" smtClean="0"/>
              <a:t>Will dictate: </a:t>
            </a:r>
          </a:p>
          <a:p>
            <a:r>
              <a:rPr lang="en-GB" dirty="0"/>
              <a:t>H</a:t>
            </a:r>
            <a:r>
              <a:rPr lang="en-GB" dirty="0" smtClean="0"/>
              <a:t>ow you feel</a:t>
            </a:r>
          </a:p>
          <a:p>
            <a:r>
              <a:rPr lang="en-GB" dirty="0" smtClean="0"/>
              <a:t>What you want to buy </a:t>
            </a:r>
          </a:p>
          <a:p>
            <a:r>
              <a:rPr lang="en-GB" dirty="0" smtClean="0"/>
              <a:t>Where you want to go </a:t>
            </a:r>
            <a:endParaRPr lang="en-GB" dirty="0"/>
          </a:p>
        </p:txBody>
      </p:sp>
      <p:pic>
        <p:nvPicPr>
          <p:cNvPr id="4" name="Picture 3"/>
          <p:cNvPicPr>
            <a:picLocks noChangeAspect="1"/>
          </p:cNvPicPr>
          <p:nvPr/>
        </p:nvPicPr>
        <p:blipFill>
          <a:blip r:embed="rId2"/>
          <a:stretch>
            <a:fillRect/>
          </a:stretch>
        </p:blipFill>
        <p:spPr>
          <a:xfrm>
            <a:off x="6755275" y="1690688"/>
            <a:ext cx="5208157" cy="5032375"/>
          </a:xfrm>
          <a:prstGeom prst="rect">
            <a:avLst/>
          </a:prstGeom>
        </p:spPr>
      </p:pic>
    </p:spTree>
    <p:extLst>
      <p:ext uri="{BB962C8B-B14F-4D97-AF65-F5344CB8AC3E}">
        <p14:creationId xmlns:p14="http://schemas.microsoft.com/office/powerpoint/2010/main" val="312703478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Where do you get your Islamic knowledge from? </a:t>
            </a:r>
            <a:endParaRPr lang="en-GB" dirty="0"/>
          </a:p>
        </p:txBody>
      </p:sp>
      <p:sp>
        <p:nvSpPr>
          <p:cNvPr id="3" name="Content Placeholder 2"/>
          <p:cNvSpPr>
            <a:spLocks noGrp="1"/>
          </p:cNvSpPr>
          <p:nvPr>
            <p:ph idx="1"/>
          </p:nvPr>
        </p:nvSpPr>
        <p:spPr/>
        <p:txBody>
          <a:bodyPr/>
          <a:lstStyle/>
          <a:p>
            <a:endParaRPr lang="en-GB"/>
          </a:p>
        </p:txBody>
      </p:sp>
      <p:pic>
        <p:nvPicPr>
          <p:cNvPr id="6" name="Picture 5"/>
          <p:cNvPicPr>
            <a:picLocks noChangeAspect="1"/>
          </p:cNvPicPr>
          <p:nvPr/>
        </p:nvPicPr>
        <p:blipFill>
          <a:blip r:embed="rId2"/>
          <a:stretch>
            <a:fillRect/>
          </a:stretch>
        </p:blipFill>
        <p:spPr>
          <a:xfrm>
            <a:off x="2327564" y="2156060"/>
            <a:ext cx="6932468" cy="3705019"/>
          </a:xfrm>
          <a:prstGeom prst="rect">
            <a:avLst/>
          </a:prstGeom>
        </p:spPr>
      </p:pic>
    </p:spTree>
    <p:extLst>
      <p:ext uri="{BB962C8B-B14F-4D97-AF65-F5344CB8AC3E}">
        <p14:creationId xmlns:p14="http://schemas.microsoft.com/office/powerpoint/2010/main" val="396167221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1450" y="107696"/>
            <a:ext cx="10515600" cy="1325563"/>
          </a:xfrm>
        </p:spPr>
        <p:style>
          <a:lnRef idx="2">
            <a:schemeClr val="accent4">
              <a:shade val="50000"/>
            </a:schemeClr>
          </a:lnRef>
          <a:fillRef idx="1">
            <a:schemeClr val="accent4"/>
          </a:fillRef>
          <a:effectRef idx="0">
            <a:schemeClr val="accent4"/>
          </a:effectRef>
          <a:fontRef idx="minor">
            <a:schemeClr val="lt1"/>
          </a:fontRef>
        </p:style>
        <p:txBody>
          <a:bodyPr/>
          <a:lstStyle/>
          <a:p>
            <a:r>
              <a:rPr lang="en-GB" dirty="0" smtClean="0"/>
              <a:t>What are your limits/boundaries on social media?</a:t>
            </a:r>
            <a:endParaRPr lang="en-GB" dirty="0"/>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2951018" y="3739738"/>
            <a:ext cx="4681537" cy="3020346"/>
          </a:xfrm>
          <a:prstGeom prst="rect">
            <a:avLst/>
          </a:prstGeom>
        </p:spPr>
      </p:pic>
      <p:pic>
        <p:nvPicPr>
          <p:cNvPr id="5" name="Picture 4"/>
          <p:cNvPicPr>
            <a:picLocks noChangeAspect="1"/>
          </p:cNvPicPr>
          <p:nvPr/>
        </p:nvPicPr>
        <p:blipFill>
          <a:blip r:embed="rId3"/>
          <a:stretch>
            <a:fillRect/>
          </a:stretch>
        </p:blipFill>
        <p:spPr>
          <a:xfrm>
            <a:off x="7336536" y="1738471"/>
            <a:ext cx="4017264" cy="2510790"/>
          </a:xfrm>
          <a:prstGeom prst="rect">
            <a:avLst/>
          </a:prstGeom>
        </p:spPr>
      </p:pic>
      <p:pic>
        <p:nvPicPr>
          <p:cNvPr id="6" name="Picture 5"/>
          <p:cNvPicPr>
            <a:picLocks noChangeAspect="1"/>
          </p:cNvPicPr>
          <p:nvPr/>
        </p:nvPicPr>
        <p:blipFill>
          <a:blip r:embed="rId4"/>
          <a:stretch>
            <a:fillRect/>
          </a:stretch>
        </p:blipFill>
        <p:spPr>
          <a:xfrm>
            <a:off x="489481" y="1520413"/>
            <a:ext cx="3048000" cy="2219325"/>
          </a:xfrm>
          <a:prstGeom prst="rect">
            <a:avLst/>
          </a:prstGeom>
        </p:spPr>
      </p:pic>
    </p:spTree>
    <p:extLst>
      <p:ext uri="{BB962C8B-B14F-4D97-AF65-F5344CB8AC3E}">
        <p14:creationId xmlns:p14="http://schemas.microsoft.com/office/powerpoint/2010/main" val="107343049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1. Verify information </a:t>
            </a:r>
            <a:endParaRPr lang="en-GB" dirty="0"/>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1618488" y="1858203"/>
            <a:ext cx="8498205" cy="4318760"/>
          </a:xfrm>
          <a:prstGeom prst="rect">
            <a:avLst/>
          </a:prstGeom>
        </p:spPr>
      </p:pic>
    </p:spTree>
    <p:extLst>
      <p:ext uri="{BB962C8B-B14F-4D97-AF65-F5344CB8AC3E}">
        <p14:creationId xmlns:p14="http://schemas.microsoft.com/office/powerpoint/2010/main" val="154931933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2. Who do you follow </a:t>
            </a:r>
            <a:endParaRPr lang="en-GB" dirty="0"/>
          </a:p>
        </p:txBody>
      </p:sp>
      <p:sp>
        <p:nvSpPr>
          <p:cNvPr id="3" name="Content Placeholder 2"/>
          <p:cNvSpPr>
            <a:spLocks noGrp="1"/>
          </p:cNvSpPr>
          <p:nvPr>
            <p:ph idx="1"/>
          </p:nvPr>
        </p:nvSpPr>
        <p:spPr>
          <a:xfrm>
            <a:off x="755073" y="5150688"/>
            <a:ext cx="10515600" cy="1109401"/>
          </a:xfrm>
        </p:spPr>
        <p:txBody>
          <a:bodyPr>
            <a:normAutofit/>
          </a:bodyPr>
          <a:lstStyle/>
          <a:p>
            <a:pPr marL="0" indent="0">
              <a:buNone/>
            </a:pPr>
            <a:r>
              <a:rPr lang="en-GB" dirty="0" smtClean="0"/>
              <a:t>The Prophet</a:t>
            </a:r>
            <a:r>
              <a:rPr lang="ar-SA" dirty="0" smtClean="0"/>
              <a:t>ﷺ </a:t>
            </a:r>
            <a:r>
              <a:rPr lang="en-GB" dirty="0"/>
              <a:t>said: A man follows the religion of his friend; so each one should consider whom he makes his friend</a:t>
            </a:r>
            <a:r>
              <a:rPr lang="en-GB" dirty="0" smtClean="0"/>
              <a:t>. (Abu Dawood) </a:t>
            </a:r>
            <a:endParaRPr lang="en-GB" dirty="0"/>
          </a:p>
          <a:p>
            <a:endParaRPr lang="en-GB" dirty="0"/>
          </a:p>
        </p:txBody>
      </p:sp>
      <p:pic>
        <p:nvPicPr>
          <p:cNvPr id="5" name="Picture 4"/>
          <p:cNvPicPr>
            <a:picLocks noChangeAspect="1"/>
          </p:cNvPicPr>
          <p:nvPr/>
        </p:nvPicPr>
        <p:blipFill>
          <a:blip r:embed="rId2"/>
          <a:stretch>
            <a:fillRect/>
          </a:stretch>
        </p:blipFill>
        <p:spPr>
          <a:xfrm>
            <a:off x="2252749" y="1488273"/>
            <a:ext cx="6756689" cy="3433727"/>
          </a:xfrm>
          <a:prstGeom prst="rect">
            <a:avLst/>
          </a:prstGeom>
        </p:spPr>
      </p:pic>
    </p:spTree>
    <p:extLst>
      <p:ext uri="{BB962C8B-B14F-4D97-AF65-F5344CB8AC3E}">
        <p14:creationId xmlns:p14="http://schemas.microsoft.com/office/powerpoint/2010/main" val="403014398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3. Be the example </a:t>
            </a:r>
            <a:endParaRPr lang="en-GB" dirty="0"/>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1828800" y="1825625"/>
            <a:ext cx="8013573" cy="4072472"/>
          </a:xfrm>
          <a:prstGeom prst="rect">
            <a:avLst/>
          </a:prstGeom>
        </p:spPr>
      </p:pic>
    </p:spTree>
    <p:extLst>
      <p:ext uri="{BB962C8B-B14F-4D97-AF65-F5344CB8AC3E}">
        <p14:creationId xmlns:p14="http://schemas.microsoft.com/office/powerpoint/2010/main" val="427786047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4</a:t>
            </a:r>
            <a:r>
              <a:rPr lang="en-GB" dirty="0" smtClean="0"/>
              <a:t>. Social media detox </a:t>
            </a:r>
            <a:endParaRPr lang="en-GB" dirty="0"/>
          </a:p>
        </p:txBody>
      </p:sp>
      <p:sp>
        <p:nvSpPr>
          <p:cNvPr id="3" name="Content Placeholder 2"/>
          <p:cNvSpPr>
            <a:spLocks noGrp="1"/>
          </p:cNvSpPr>
          <p:nvPr>
            <p:ph idx="1"/>
          </p:nvPr>
        </p:nvSpPr>
        <p:spPr/>
        <p:txBody>
          <a:bodyPr/>
          <a:lstStyle/>
          <a:p>
            <a:endParaRPr lang="en-GB" dirty="0"/>
          </a:p>
        </p:txBody>
      </p:sp>
      <p:pic>
        <p:nvPicPr>
          <p:cNvPr id="4" name="Picture 3"/>
          <p:cNvPicPr>
            <a:picLocks noChangeAspect="1"/>
          </p:cNvPicPr>
          <p:nvPr/>
        </p:nvPicPr>
        <p:blipFill>
          <a:blip r:embed="rId2"/>
          <a:stretch>
            <a:fillRect/>
          </a:stretch>
        </p:blipFill>
        <p:spPr>
          <a:xfrm>
            <a:off x="2150503" y="1906819"/>
            <a:ext cx="7419084" cy="3767929"/>
          </a:xfrm>
          <a:prstGeom prst="rect">
            <a:avLst/>
          </a:prstGeom>
        </p:spPr>
      </p:pic>
    </p:spTree>
    <p:extLst>
      <p:ext uri="{BB962C8B-B14F-4D97-AF65-F5344CB8AC3E}">
        <p14:creationId xmlns:p14="http://schemas.microsoft.com/office/powerpoint/2010/main" val="333792565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5. Time limits </a:t>
            </a:r>
            <a:endParaRPr lang="en-GB" dirty="0"/>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2039112" y="1825625"/>
            <a:ext cx="7620381" cy="3872653"/>
          </a:xfrm>
          <a:prstGeom prst="rect">
            <a:avLst/>
          </a:prstGeom>
        </p:spPr>
      </p:pic>
    </p:spTree>
    <p:extLst>
      <p:ext uri="{BB962C8B-B14F-4D97-AF65-F5344CB8AC3E}">
        <p14:creationId xmlns:p14="http://schemas.microsoft.com/office/powerpoint/2010/main" val="208128117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6. If you are active on social media…</a:t>
            </a:r>
            <a:endParaRPr lang="en-GB" dirty="0"/>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2480285" y="1825625"/>
            <a:ext cx="7691272" cy="3908679"/>
          </a:xfrm>
          <a:prstGeom prst="rect">
            <a:avLst/>
          </a:prstGeom>
        </p:spPr>
      </p:pic>
    </p:spTree>
    <p:extLst>
      <p:ext uri="{BB962C8B-B14F-4D97-AF65-F5344CB8AC3E}">
        <p14:creationId xmlns:p14="http://schemas.microsoft.com/office/powerpoint/2010/main" val="110772813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rotWithShape="1">
          <a:blip r:embed="rId2"/>
          <a:srcRect b="13134"/>
          <a:stretch/>
        </p:blipFill>
        <p:spPr>
          <a:xfrm>
            <a:off x="960023" y="1912048"/>
            <a:ext cx="10271954" cy="3610928"/>
          </a:xfrm>
          <a:prstGeom prst="rect">
            <a:avLst/>
          </a:prstGeom>
        </p:spPr>
      </p:pic>
    </p:spTree>
    <p:extLst>
      <p:ext uri="{BB962C8B-B14F-4D97-AF65-F5344CB8AC3E}">
        <p14:creationId xmlns:p14="http://schemas.microsoft.com/office/powerpoint/2010/main" val="211487744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3">
              <a:shade val="50000"/>
            </a:schemeClr>
          </a:lnRef>
          <a:fillRef idx="1">
            <a:schemeClr val="accent3"/>
          </a:fillRef>
          <a:effectRef idx="0">
            <a:schemeClr val="accent3"/>
          </a:effectRef>
          <a:fontRef idx="minor">
            <a:schemeClr val="lt1"/>
          </a:fontRef>
        </p:style>
        <p:txBody>
          <a:bodyPr/>
          <a:lstStyle/>
          <a:p>
            <a:r>
              <a:rPr lang="en-GB" dirty="0" smtClean="0"/>
              <a:t>Closing points: </a:t>
            </a:r>
            <a:endParaRPr lang="en-GB" dirty="0"/>
          </a:p>
        </p:txBody>
      </p:sp>
      <p:sp>
        <p:nvSpPr>
          <p:cNvPr id="3" name="Content Placeholder 2"/>
          <p:cNvSpPr>
            <a:spLocks noGrp="1"/>
          </p:cNvSpPr>
          <p:nvPr>
            <p:ph idx="1"/>
          </p:nvPr>
        </p:nvSpPr>
        <p:spPr/>
        <p:txBody>
          <a:bodyPr/>
          <a:lstStyle/>
          <a:p>
            <a:r>
              <a:rPr lang="en-GB" dirty="0"/>
              <a:t>The Prophet (</a:t>
            </a:r>
            <a:r>
              <a:rPr lang="ar-SA" dirty="0"/>
              <a:t>ﷺ</a:t>
            </a:r>
            <a:r>
              <a:rPr lang="en-GB" dirty="0"/>
              <a:t>) said, "He who believes in Allah and the Last Day must either speak good or </a:t>
            </a:r>
            <a:r>
              <a:rPr lang="en-GB" dirty="0" smtClean="0"/>
              <a:t>remain silent</a:t>
            </a:r>
            <a:r>
              <a:rPr lang="en-GB" dirty="0" smtClean="0"/>
              <a:t>.“</a:t>
            </a:r>
            <a:r>
              <a:rPr lang="en-GB" dirty="0" smtClean="0"/>
              <a:t> (M</a:t>
            </a:r>
            <a:r>
              <a:rPr lang="en-GB" dirty="0" smtClean="0"/>
              <a:t>uslim)</a:t>
            </a:r>
            <a:endParaRPr lang="en-GB" dirty="0" smtClean="0"/>
          </a:p>
          <a:p>
            <a:endParaRPr lang="en-GB" dirty="0"/>
          </a:p>
          <a:p>
            <a:r>
              <a:rPr lang="en-GB" dirty="0"/>
              <a:t>The Prophet (</a:t>
            </a:r>
            <a:r>
              <a:rPr lang="ar-SA" dirty="0"/>
              <a:t>ﷺ</a:t>
            </a:r>
            <a:r>
              <a:rPr lang="en-GB" dirty="0"/>
              <a:t>) </a:t>
            </a:r>
            <a:r>
              <a:rPr lang="en-GB" dirty="0" smtClean="0"/>
              <a:t>said, "</a:t>
            </a:r>
            <a:r>
              <a:rPr lang="en-GB" dirty="0" smtClean="0"/>
              <a:t>Indeed </a:t>
            </a:r>
            <a:r>
              <a:rPr lang="en-GB" dirty="0"/>
              <a:t>among the excellence of a person's Islam is that he leaves what does not concern him</a:t>
            </a:r>
            <a:r>
              <a:rPr lang="en-GB" dirty="0" smtClean="0"/>
              <a:t>.“ </a:t>
            </a:r>
            <a:r>
              <a:rPr lang="en-GB" dirty="0" smtClean="0"/>
              <a:t>(</a:t>
            </a:r>
            <a:r>
              <a:rPr lang="en-GB" dirty="0" err="1" smtClean="0"/>
              <a:t>Tirmidhi</a:t>
            </a:r>
            <a:r>
              <a:rPr lang="en-GB" dirty="0" smtClean="0"/>
              <a:t>)</a:t>
            </a:r>
            <a:endParaRPr lang="en-GB" dirty="0"/>
          </a:p>
          <a:p>
            <a:endParaRPr lang="en-GB" dirty="0"/>
          </a:p>
          <a:p>
            <a:endParaRPr lang="en-GB" dirty="0"/>
          </a:p>
        </p:txBody>
      </p:sp>
    </p:spTree>
    <p:extLst>
      <p:ext uri="{BB962C8B-B14F-4D97-AF65-F5344CB8AC3E}">
        <p14:creationId xmlns:p14="http://schemas.microsoft.com/office/powerpoint/2010/main" val="301806893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218" y="99949"/>
            <a:ext cx="10515600" cy="1325563"/>
          </a:xfrm>
        </p:spPr>
        <p:txBody>
          <a:bodyPr/>
          <a:lstStyle/>
          <a:p>
            <a:r>
              <a:rPr lang="en-GB" dirty="0" smtClean="0"/>
              <a:t>Follow up </a:t>
            </a:r>
            <a:endParaRPr lang="en-GB" dirty="0"/>
          </a:p>
        </p:txBody>
      </p:sp>
      <p:pic>
        <p:nvPicPr>
          <p:cNvPr id="5" name="Content Placeholder 4"/>
          <p:cNvPicPr>
            <a:picLocks noGrp="1" noChangeAspect="1"/>
          </p:cNvPicPr>
          <p:nvPr>
            <p:ph idx="1"/>
          </p:nvPr>
        </p:nvPicPr>
        <p:blipFill rotWithShape="1">
          <a:blip r:embed="rId2"/>
          <a:srcRect l="21907" t="18986" r="22655" b="19233"/>
          <a:stretch/>
        </p:blipFill>
        <p:spPr>
          <a:xfrm>
            <a:off x="6527034" y="3490913"/>
            <a:ext cx="5318603" cy="3334050"/>
          </a:xfrm>
          <a:prstGeom prst="rect">
            <a:avLst/>
          </a:prstGeom>
        </p:spPr>
      </p:pic>
      <p:sp>
        <p:nvSpPr>
          <p:cNvPr id="6" name="TextBox 5"/>
          <p:cNvSpPr txBox="1"/>
          <p:nvPr/>
        </p:nvSpPr>
        <p:spPr>
          <a:xfrm>
            <a:off x="220218" y="1357313"/>
            <a:ext cx="9755886" cy="3693319"/>
          </a:xfrm>
          <a:prstGeom prst="rect">
            <a:avLst/>
          </a:prstGeom>
          <a:noFill/>
        </p:spPr>
        <p:txBody>
          <a:bodyPr wrap="square" rtlCol="0">
            <a:spAutoFit/>
          </a:bodyPr>
          <a:lstStyle/>
          <a:p>
            <a:r>
              <a:rPr lang="en-GB" sz="3600" b="1" dirty="0"/>
              <a:t>Instagram: </a:t>
            </a:r>
            <a:r>
              <a:rPr lang="en-GB" sz="3600" b="1" dirty="0" smtClean="0"/>
              <a:t>@</a:t>
            </a:r>
            <a:r>
              <a:rPr lang="en-GB" sz="3600" b="1" dirty="0" err="1" smtClean="0"/>
              <a:t>sumiyyaiqbal</a:t>
            </a:r>
            <a:endParaRPr lang="en-GB" sz="3600" b="1" dirty="0"/>
          </a:p>
          <a:p>
            <a:endParaRPr lang="en-GB" sz="3600" b="1" u="sng" dirty="0" smtClean="0"/>
          </a:p>
          <a:p>
            <a:r>
              <a:rPr lang="en-GB" sz="3600" b="1" dirty="0" smtClean="0"/>
              <a:t>My </a:t>
            </a:r>
            <a:r>
              <a:rPr lang="en-GB" sz="3600" b="1" dirty="0" smtClean="0"/>
              <a:t>blog</a:t>
            </a:r>
            <a:r>
              <a:rPr lang="en-GB" sz="3600" b="1" dirty="0" smtClean="0"/>
              <a:t>:</a:t>
            </a:r>
            <a:endParaRPr lang="en-GB" sz="3600" b="1" dirty="0">
              <a:hlinkClick r:id="rId3"/>
            </a:endParaRPr>
          </a:p>
          <a:p>
            <a:r>
              <a:rPr lang="en-GB" sz="3600" b="1" u="sng" dirty="0" smtClean="0">
                <a:hlinkClick r:id="rId3"/>
              </a:rPr>
              <a:t>https</a:t>
            </a:r>
            <a:r>
              <a:rPr lang="en-GB" sz="3600" b="1" u="sng" dirty="0">
                <a:hlinkClick r:id="rId3"/>
              </a:rPr>
              <a:t>://islamicteachingresources.wordpress.com</a:t>
            </a:r>
            <a:r>
              <a:rPr lang="en-GB" sz="3600" b="1" u="sng" dirty="0" smtClean="0">
                <a:hlinkClick r:id="rId3"/>
              </a:rPr>
              <a:t>/</a:t>
            </a:r>
            <a:endParaRPr lang="en-GB" sz="3600" b="1" u="sng" dirty="0" smtClean="0"/>
          </a:p>
          <a:p>
            <a:endParaRPr lang="en-GB" dirty="0"/>
          </a:p>
          <a:p>
            <a:endParaRPr lang="en-GB" dirty="0" smtClean="0"/>
          </a:p>
          <a:p>
            <a:endParaRPr lang="en-GB" dirty="0"/>
          </a:p>
          <a:p>
            <a:endParaRPr lang="en-GB" dirty="0" smtClean="0"/>
          </a:p>
          <a:p>
            <a:endParaRPr lang="en-GB" dirty="0"/>
          </a:p>
        </p:txBody>
      </p:sp>
      <p:pic>
        <p:nvPicPr>
          <p:cNvPr id="7" name="Picture 6"/>
          <p:cNvPicPr>
            <a:picLocks noChangeAspect="1"/>
          </p:cNvPicPr>
          <p:nvPr/>
        </p:nvPicPr>
        <p:blipFill>
          <a:blip r:embed="rId4"/>
          <a:stretch>
            <a:fillRect/>
          </a:stretch>
        </p:blipFill>
        <p:spPr>
          <a:xfrm>
            <a:off x="8305609" y="195072"/>
            <a:ext cx="2143125" cy="2133600"/>
          </a:xfrm>
          <a:prstGeom prst="rect">
            <a:avLst/>
          </a:prstGeom>
        </p:spPr>
      </p:pic>
    </p:spTree>
    <p:extLst>
      <p:ext uri="{BB962C8B-B14F-4D97-AF65-F5344CB8AC3E}">
        <p14:creationId xmlns:p14="http://schemas.microsoft.com/office/powerpoint/2010/main" val="138499961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docProps/app.xml><?xml version="1.0" encoding="utf-8"?>
<Properties xmlns="http://schemas.openxmlformats.org/officeDocument/2006/extended-properties" xmlns:vt="http://schemas.openxmlformats.org/officeDocument/2006/docPropsVTypes">
  <Template>Office Theme</Template>
  <TotalTime>3028</TotalTime>
  <Words>913</Words>
  <Application>Microsoft Office PowerPoint</Application>
  <PresentationFormat>Widescreen</PresentationFormat>
  <Paragraphs>84</Paragraphs>
  <Slides>33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33</vt:i4>
      </vt:variant>
    </vt:vector>
  </HeadingPairs>
  <TitlesOfParts>
    <vt:vector size="37" baseType="lpstr">
      <vt:lpstr>Arial</vt:lpstr>
      <vt:lpstr>Calibri</vt:lpstr>
      <vt:lpstr>Calibri Light</vt:lpstr>
      <vt:lpstr>Office Theme</vt:lpstr>
      <vt:lpstr>PowerPoint Presentation</vt:lpstr>
      <vt:lpstr>5 key questions:</vt:lpstr>
      <vt:lpstr>What is social media? </vt:lpstr>
      <vt:lpstr>How many social media accounts do you have?</vt:lpstr>
      <vt:lpstr>What are your main reasons for using social media?</vt:lpstr>
      <vt:lpstr>PowerPoint Presentation</vt:lpstr>
      <vt:lpstr>What are the positives of social media?</vt:lpstr>
      <vt:lpstr>Positives of social media </vt:lpstr>
      <vt:lpstr>What are the negatives of social media?</vt:lpstr>
      <vt:lpstr>PowerPoint Presentation</vt:lpstr>
      <vt:lpstr>Unrealistic expectation –  </vt:lpstr>
      <vt:lpstr>PowerPoint Presentation</vt:lpstr>
      <vt:lpstr>FOMO – Fear of missing out </vt:lpstr>
      <vt:lpstr>PowerPoint Presentation</vt:lpstr>
      <vt:lpstr>Time </vt:lpstr>
      <vt:lpstr>Sins are highlighted on social media </vt:lpstr>
      <vt:lpstr>PowerPoint Presentation</vt:lpstr>
      <vt:lpstr>Chasing fame  </vt:lpstr>
      <vt:lpstr>Fake news – Be critical </vt:lpstr>
      <vt:lpstr>Accountable for your social media footprint  </vt:lpstr>
      <vt:lpstr>Rights of social media</vt:lpstr>
      <vt:lpstr>You are what you consume</vt:lpstr>
      <vt:lpstr>Where do you get your Islamic knowledge from? </vt:lpstr>
      <vt:lpstr>What are your limits/boundaries on social media?</vt:lpstr>
      <vt:lpstr>1. Verify information </vt:lpstr>
      <vt:lpstr>2. Who do you follow </vt:lpstr>
      <vt:lpstr>3. Be the example </vt:lpstr>
      <vt:lpstr>4. Social media detox </vt:lpstr>
      <vt:lpstr>5. Time limits </vt:lpstr>
      <vt:lpstr>6. If you are active on social media…</vt:lpstr>
      <vt:lpstr>PowerPoint Presentation</vt:lpstr>
      <vt:lpstr>Closing points: </vt:lpstr>
      <vt:lpstr>Follow up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Sumiyya IQBAL</dc:creator>
  <cp:lastModifiedBy>Sumiyya IQBAL</cp:lastModifiedBy>
  <cp:revision>41</cp:revision>
  <dcterms:created xsi:type="dcterms:W3CDTF">2019-07-08T09:14:55Z</dcterms:created>
  <dcterms:modified xsi:type="dcterms:W3CDTF">2019-07-14T21:20:42Z</dcterms:modified>
</cp:coreProperties>
</file>