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63" r:id="rId4"/>
    <p:sldId id="258" r:id="rId5"/>
    <p:sldId id="259" r:id="rId6"/>
    <p:sldId id="260" r:id="rId7"/>
    <p:sldId id="261" r:id="rId8"/>
    <p:sldId id="262" r:id="rId9"/>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56ABD5C-5363-4966-A383-E6B1263CBCE1}">
  <a:tblStyle styleId="{A56ABD5C-5363-4966-A383-E6B1263CBCE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BE8EB"/>
          </a:solidFill>
        </a:fill>
      </a:tcStyle>
    </a:wholeTbl>
    <a:band1H>
      <a:tcTxStyle/>
      <a:tcStyle>
        <a:tcBdr/>
        <a:fill>
          <a:solidFill>
            <a:srgbClr val="F6CED5"/>
          </a:solidFill>
        </a:fill>
      </a:tcStyle>
    </a:band1H>
    <a:band2H>
      <a:tcTxStyle/>
      <a:tcStyle>
        <a:tcBdr/>
      </a:tcStyle>
    </a:band2H>
    <a:band1V>
      <a:tcTxStyle/>
      <a:tcStyle>
        <a:tcBdr/>
        <a:fill>
          <a:solidFill>
            <a:srgbClr val="F6CED5"/>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8"/>
        <p:cNvGrpSpPr/>
        <p:nvPr/>
      </p:nvGrpSpPr>
      <p:grpSpPr>
        <a:xfrm>
          <a:off x="0" y="0"/>
          <a:ext cx="0" cy="0"/>
          <a:chOff x="0" y="0"/>
          <a:chExt cx="0" cy="0"/>
        </a:xfrm>
      </p:grpSpPr>
      <p:sp>
        <p:nvSpPr>
          <p:cNvPr id="19" name="Google Shape;19;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 name="Google Shape;20;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4908228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 name="Google Shape;23;p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13390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 name="Google Shape;29;p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9788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5/25/2019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Last 10 nights </a:t>
            </a:r>
            <a:endParaRPr lang="en-GB" dirty="0"/>
          </a:p>
        </p:txBody>
      </p:sp>
      <p:sp>
        <p:nvSpPr>
          <p:cNvPr id="3" name="Subtitle 2"/>
          <p:cNvSpPr>
            <a:spLocks noGrp="1"/>
          </p:cNvSpPr>
          <p:nvPr>
            <p:ph type="subTitle" idx="1"/>
          </p:nvPr>
        </p:nvSpPr>
        <p:spPr/>
        <p:txBody>
          <a:bodyPr/>
          <a:lstStyle/>
          <a:p>
            <a:r>
              <a:rPr lang="en-GB" dirty="0" smtClean="0"/>
              <a:t>Sumiyya Iqbal </a:t>
            </a:r>
            <a:endParaRPr lang="en-GB" dirty="0"/>
          </a:p>
        </p:txBody>
      </p:sp>
    </p:spTree>
    <p:extLst>
      <p:ext uri="{BB962C8B-B14F-4D97-AF65-F5344CB8AC3E}">
        <p14:creationId xmlns:p14="http://schemas.microsoft.com/office/powerpoint/2010/main" val="3724236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19643" y="609600"/>
            <a:ext cx="9807311" cy="5446875"/>
          </a:xfrm>
          <a:prstGeom prst="rect">
            <a:avLst/>
          </a:prstGeom>
        </p:spPr>
      </p:pic>
    </p:spTree>
    <p:extLst>
      <p:ext uri="{BB962C8B-B14F-4D97-AF65-F5344CB8AC3E}">
        <p14:creationId xmlns:p14="http://schemas.microsoft.com/office/powerpoint/2010/main" val="1704616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88168" y="1227522"/>
            <a:ext cx="8648649" cy="4824416"/>
          </a:xfrm>
          <a:prstGeom prst="rect">
            <a:avLst/>
          </a:prstGeom>
        </p:spPr>
      </p:pic>
    </p:spTree>
    <p:extLst>
      <p:ext uri="{BB962C8B-B14F-4D97-AF65-F5344CB8AC3E}">
        <p14:creationId xmlns:p14="http://schemas.microsoft.com/office/powerpoint/2010/main" val="190458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Google Shape;25;p1"/>
          <p:cNvSpPr txBox="1">
            <a:spLocks noGrp="1"/>
          </p:cNvSpPr>
          <p:nvPr>
            <p:ph type="title"/>
          </p:nvPr>
        </p:nvSpPr>
        <p:spPr>
          <a:xfrm>
            <a:off x="548649" y="697381"/>
            <a:ext cx="10131300" cy="1456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600"/>
              <a:buFont typeface="Calibri"/>
              <a:buNone/>
            </a:pPr>
            <a:r>
              <a:rPr lang="en-GB"/>
              <a:t>WHEN IS IT? If you started fasting on Monday 6th May</a:t>
            </a:r>
            <a:endParaRPr/>
          </a:p>
        </p:txBody>
      </p:sp>
      <p:graphicFrame>
        <p:nvGraphicFramePr>
          <p:cNvPr id="26" name="Google Shape;26;p1"/>
          <p:cNvGraphicFramePr/>
          <p:nvPr/>
        </p:nvGraphicFramePr>
        <p:xfrm>
          <a:off x="1169860" y="2153567"/>
          <a:ext cx="9775525" cy="3918000"/>
        </p:xfrm>
        <a:graphic>
          <a:graphicData uri="http://schemas.openxmlformats.org/drawingml/2006/table">
            <a:tbl>
              <a:tblPr firstRow="1" firstCol="1" bandRow="1">
                <a:noFill/>
                <a:tableStyleId>{A56ABD5C-5363-4966-A383-E6B1263CBCE1}</a:tableStyleId>
              </a:tblPr>
              <a:tblGrid>
                <a:gridCol w="4161100"/>
                <a:gridCol w="5614425"/>
              </a:tblGrid>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Night of Ramadan </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Date </a:t>
                      </a:r>
                      <a:endParaRPr sz="2400" u="none" strike="noStrike" cap="none">
                        <a:latin typeface="Calibri"/>
                        <a:ea typeface="Calibri"/>
                        <a:cs typeface="Calibri"/>
                        <a:sym typeface="Calibri"/>
                      </a:endParaRPr>
                    </a:p>
                  </a:txBody>
                  <a:tcPr marL="68575" marR="68575" marT="0" marB="0"/>
                </a:tc>
              </a:tr>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21</a:t>
                      </a:r>
                      <a:r>
                        <a:rPr lang="en-GB" sz="2400" u="none" strike="noStrike" cap="none" baseline="30000"/>
                        <a:t>st</a:t>
                      </a:r>
                      <a:r>
                        <a:rPr lang="en-GB" sz="2400" u="none" strike="noStrike" cap="none"/>
                        <a:t> Odd night </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Saturday 25</a:t>
                      </a:r>
                      <a:r>
                        <a:rPr lang="en-GB" sz="2400" u="none" strike="noStrike" cap="none" baseline="30000"/>
                        <a:t>th</a:t>
                      </a:r>
                      <a:r>
                        <a:rPr lang="en-GB" sz="2400" u="none" strike="noStrike" cap="none"/>
                        <a:t> May </a:t>
                      </a:r>
                      <a:endParaRPr sz="2400" u="none" strike="noStrike" cap="none">
                        <a:latin typeface="Calibri"/>
                        <a:ea typeface="Calibri"/>
                        <a:cs typeface="Calibri"/>
                        <a:sym typeface="Calibri"/>
                      </a:endParaRPr>
                    </a:p>
                  </a:txBody>
                  <a:tcPr marL="68575" marR="68575" marT="0" marB="0"/>
                </a:tc>
              </a:tr>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23</a:t>
                      </a:r>
                      <a:r>
                        <a:rPr lang="en-GB" sz="2400" u="none" strike="noStrike" cap="none" baseline="30000"/>
                        <a:t>rd</a:t>
                      </a:r>
                      <a:r>
                        <a:rPr lang="en-GB" sz="2400" u="none" strike="noStrike" cap="none"/>
                        <a:t> Odd night </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Monday 27</a:t>
                      </a:r>
                      <a:r>
                        <a:rPr lang="en-GB" sz="2400" u="none" strike="noStrike" cap="none" baseline="30000"/>
                        <a:t>th</a:t>
                      </a:r>
                      <a:r>
                        <a:rPr lang="en-GB" sz="2400" u="none" strike="noStrike" cap="none"/>
                        <a:t> May </a:t>
                      </a:r>
                      <a:endParaRPr sz="2400" u="none" strike="noStrike" cap="none">
                        <a:latin typeface="Calibri"/>
                        <a:ea typeface="Calibri"/>
                        <a:cs typeface="Calibri"/>
                        <a:sym typeface="Calibri"/>
                      </a:endParaRPr>
                    </a:p>
                  </a:txBody>
                  <a:tcPr marL="68575" marR="68575" marT="0" marB="0"/>
                </a:tc>
              </a:tr>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25</a:t>
                      </a:r>
                      <a:r>
                        <a:rPr lang="en-GB" sz="2400" u="none" strike="noStrike" cap="none" baseline="30000"/>
                        <a:t>th</a:t>
                      </a:r>
                      <a:r>
                        <a:rPr lang="en-GB" sz="2400" u="none" strike="noStrike" cap="none"/>
                        <a:t> Odd night </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Wednesday 29</a:t>
                      </a:r>
                      <a:r>
                        <a:rPr lang="en-GB" sz="2400" u="none" strike="noStrike" cap="none" baseline="30000"/>
                        <a:t>th</a:t>
                      </a:r>
                      <a:r>
                        <a:rPr lang="en-GB" sz="2400" u="none" strike="noStrike" cap="none"/>
                        <a:t> May </a:t>
                      </a:r>
                      <a:endParaRPr sz="2400" u="none" strike="noStrike" cap="none">
                        <a:latin typeface="Calibri"/>
                        <a:ea typeface="Calibri"/>
                        <a:cs typeface="Calibri"/>
                        <a:sym typeface="Calibri"/>
                      </a:endParaRPr>
                    </a:p>
                  </a:txBody>
                  <a:tcPr marL="68575" marR="68575" marT="0" marB="0"/>
                </a:tc>
              </a:tr>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27</a:t>
                      </a:r>
                      <a:r>
                        <a:rPr lang="en-GB" sz="2400" u="none" strike="noStrike" cap="none" baseline="30000"/>
                        <a:t>th</a:t>
                      </a:r>
                      <a:r>
                        <a:rPr lang="en-GB" sz="2400" u="none" strike="noStrike" cap="none"/>
                        <a:t> Odd night</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Friday 31</a:t>
                      </a:r>
                      <a:r>
                        <a:rPr lang="en-GB" sz="2400" u="none" strike="noStrike" cap="none" baseline="30000"/>
                        <a:t>st</a:t>
                      </a:r>
                      <a:r>
                        <a:rPr lang="en-GB" sz="2400" u="none" strike="noStrike" cap="none"/>
                        <a:t> May </a:t>
                      </a:r>
                      <a:endParaRPr sz="2400" u="none" strike="noStrike" cap="none">
                        <a:latin typeface="Calibri"/>
                        <a:ea typeface="Calibri"/>
                        <a:cs typeface="Calibri"/>
                        <a:sym typeface="Calibri"/>
                      </a:endParaRPr>
                    </a:p>
                  </a:txBody>
                  <a:tcPr marL="68575" marR="68575" marT="0" marB="0"/>
                </a:tc>
              </a:tr>
              <a:tr h="653000">
                <a:tc>
                  <a:txBody>
                    <a:bodyPr/>
                    <a:lstStyle/>
                    <a:p>
                      <a:pPr marL="0" marR="0" lvl="0" indent="0" algn="l" rtl="0">
                        <a:lnSpc>
                          <a:spcPct val="115000"/>
                        </a:lnSpc>
                        <a:spcBef>
                          <a:spcPts val="0"/>
                        </a:spcBef>
                        <a:spcAft>
                          <a:spcPts val="0"/>
                        </a:spcAft>
                        <a:buNone/>
                        <a:defRPr sz="1400" u="none" strike="noStrike" cap="none"/>
                      </a:pPr>
                      <a:r>
                        <a:rPr lang="en-GB" sz="2400" u="none" strike="noStrike" cap="none"/>
                        <a:t>29</a:t>
                      </a:r>
                      <a:r>
                        <a:rPr lang="en-GB" sz="2400" u="none" strike="noStrike" cap="none" baseline="30000"/>
                        <a:t>th</a:t>
                      </a:r>
                      <a:r>
                        <a:rPr lang="en-GB" sz="2400" u="none" strike="noStrike" cap="none"/>
                        <a:t> Odd night </a:t>
                      </a:r>
                      <a:endParaRPr sz="2400" u="none" strike="noStrike" cap="none">
                        <a:latin typeface="Calibri"/>
                        <a:ea typeface="Calibri"/>
                        <a:cs typeface="Calibri"/>
                        <a:sym typeface="Calibri"/>
                      </a:endParaRPr>
                    </a:p>
                  </a:txBody>
                  <a:tcPr marL="68575" marR="68575" marT="0" marB="0"/>
                </a:tc>
                <a:tc>
                  <a:txBody>
                    <a:bodyPr/>
                    <a:lstStyle/>
                    <a:p>
                      <a:pPr marL="0" marR="0" lvl="0" indent="0" algn="l" rtl="0">
                        <a:lnSpc>
                          <a:spcPct val="115000"/>
                        </a:lnSpc>
                        <a:spcBef>
                          <a:spcPts val="0"/>
                        </a:spcBef>
                        <a:spcAft>
                          <a:spcPts val="0"/>
                        </a:spcAft>
                        <a:buNone/>
                        <a:defRPr sz="1400" u="none" strike="noStrike" cap="none"/>
                      </a:pPr>
                      <a:r>
                        <a:rPr lang="en-GB" sz="2400" u="none" strike="noStrike" cap="none"/>
                        <a:t>Sunday 2</a:t>
                      </a:r>
                      <a:r>
                        <a:rPr lang="en-GB" sz="2400" u="none" strike="noStrike" cap="none" baseline="30000"/>
                        <a:t>nd</a:t>
                      </a:r>
                      <a:r>
                        <a:rPr lang="en-GB" sz="2400" u="none" strike="noStrike" cap="none"/>
                        <a:t> June</a:t>
                      </a:r>
                      <a:endParaRPr sz="2400" u="none" strike="noStrike" cap="none">
                        <a:latin typeface="Calibri"/>
                        <a:ea typeface="Calibri"/>
                        <a:cs typeface="Calibri"/>
                        <a:sym typeface="Calibri"/>
                      </a:endParaRPr>
                    </a:p>
                  </a:txBody>
                  <a:tcPr marL="68575" marR="68575" marT="0" marB="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
        <p:cNvGrpSpPr/>
        <p:nvPr/>
      </p:nvGrpSpPr>
      <p:grpSpPr>
        <a:xfrm>
          <a:off x="0" y="0"/>
          <a:ext cx="0" cy="0"/>
          <a:chOff x="0" y="0"/>
          <a:chExt cx="0" cy="0"/>
        </a:xfrm>
      </p:grpSpPr>
      <p:sp>
        <p:nvSpPr>
          <p:cNvPr id="31" name="Google Shape;31;p2"/>
          <p:cNvSpPr txBox="1">
            <a:spLocks noGrp="1"/>
          </p:cNvSpPr>
          <p:nvPr>
            <p:ph type="title"/>
          </p:nvPr>
        </p:nvSpPr>
        <p:spPr>
          <a:xfrm>
            <a:off x="685801" y="609600"/>
            <a:ext cx="10131300" cy="1456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600"/>
              <a:buFont typeface="Calibri"/>
              <a:buNone/>
            </a:pPr>
            <a:r>
              <a:rPr lang="en-GB"/>
              <a:t>WHAT TO DO IN IT?</a:t>
            </a:r>
            <a:endParaRPr/>
          </a:p>
        </p:txBody>
      </p:sp>
      <p:sp>
        <p:nvSpPr>
          <p:cNvPr id="32" name="Google Shape;32;p2"/>
          <p:cNvSpPr txBox="1">
            <a:spLocks noGrp="1"/>
          </p:cNvSpPr>
          <p:nvPr>
            <p:ph type="body" idx="1"/>
          </p:nvPr>
        </p:nvSpPr>
        <p:spPr>
          <a:xfrm>
            <a:off x="685801" y="2142067"/>
            <a:ext cx="10131300" cy="3649200"/>
          </a:xfrm>
          <a:prstGeom prst="rect">
            <a:avLst/>
          </a:prstGeom>
          <a:noFill/>
          <a:ln>
            <a:noFill/>
          </a:ln>
        </p:spPr>
        <p:txBody>
          <a:bodyPr spcFirstLastPara="1" wrap="square" lIns="91425" tIns="45700" rIns="91425" bIns="45700" anchor="ctr" anchorCtr="0">
            <a:noAutofit/>
          </a:bodyPr>
          <a:lstStyle/>
          <a:p>
            <a:pPr marL="285750" lvl="0" indent="-285750" algn="ctr" rtl="0">
              <a:spcBef>
                <a:spcPts val="0"/>
              </a:spcBef>
              <a:spcAft>
                <a:spcPts val="0"/>
              </a:spcAft>
              <a:buSzPts val="3200"/>
              <a:buChar char="•"/>
            </a:pPr>
            <a:r>
              <a:rPr lang="en-GB" sz="3200"/>
              <a:t>Abu Hurayrah relates that the Prophet (May Allah’s peace and blessings be upon him)  said: “Whoever stands (in the voluntary night prayer of) Ramadan out of faith and in the hope of reward, his previous sins will be forgiven. And whoever spends the night of Laylatul Qadr in prayer out of faith and in the hope of reward, his previous sins will be forgiven.” [Sunan an-Nasa’i]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049" y="838200"/>
            <a:ext cx="11402568" cy="1941576"/>
          </a:xfrm>
        </p:spPr>
        <p:txBody>
          <a:bodyPr>
            <a:normAutofit fontScale="90000"/>
          </a:bodyPr>
          <a:lstStyle/>
          <a:p>
            <a:r>
              <a:rPr lang="en-GB" sz="4000" b="1" dirty="0">
                <a:latin typeface="+mn-lt"/>
              </a:rPr>
              <a:t>Plan your day – </a:t>
            </a:r>
            <a:r>
              <a:rPr lang="en-GB" sz="4000" b="1" dirty="0" smtClean="0">
                <a:latin typeface="+mn-lt"/>
              </a:rPr>
              <a:t/>
            </a:r>
            <a:br>
              <a:rPr lang="en-GB" sz="4000" b="1" dirty="0" smtClean="0">
                <a:latin typeface="+mn-lt"/>
              </a:rPr>
            </a:br>
            <a:r>
              <a:rPr lang="en-GB" sz="4000" b="1" dirty="0" smtClean="0">
                <a:latin typeface="+mn-lt"/>
              </a:rPr>
              <a:t/>
            </a:r>
            <a:br>
              <a:rPr lang="en-GB" sz="4000" b="1" dirty="0" smtClean="0">
                <a:latin typeface="+mn-lt"/>
              </a:rPr>
            </a:br>
            <a:r>
              <a:rPr lang="en-GB" sz="4000" b="1" dirty="0" smtClean="0">
                <a:latin typeface="+mn-lt"/>
              </a:rPr>
              <a:t>3 </a:t>
            </a:r>
            <a:r>
              <a:rPr lang="en-GB" sz="4000" b="1" dirty="0">
                <a:latin typeface="+mn-lt"/>
              </a:rPr>
              <a:t>tips for the day that will lead to a productive night</a:t>
            </a:r>
            <a:r>
              <a:rPr lang="en-GB" dirty="0"/>
              <a:t/>
            </a:r>
            <a:br>
              <a:rPr lang="en-GB" dirty="0"/>
            </a:br>
            <a:endParaRPr lang="en-GB" dirty="0"/>
          </a:p>
        </p:txBody>
      </p:sp>
      <p:sp>
        <p:nvSpPr>
          <p:cNvPr id="3" name="Content Placeholder 2"/>
          <p:cNvSpPr>
            <a:spLocks noGrp="1"/>
          </p:cNvSpPr>
          <p:nvPr>
            <p:ph idx="1"/>
          </p:nvPr>
        </p:nvSpPr>
        <p:spPr>
          <a:xfrm>
            <a:off x="603505" y="2551176"/>
            <a:ext cx="10753343" cy="4059936"/>
          </a:xfrm>
        </p:spPr>
        <p:txBody>
          <a:bodyPr>
            <a:noAutofit/>
          </a:bodyPr>
          <a:lstStyle/>
          <a:p>
            <a:pPr lvl="0"/>
            <a:r>
              <a:rPr lang="en-GB" sz="2800" dirty="0" smtClean="0"/>
              <a:t>Try </a:t>
            </a:r>
            <a:r>
              <a:rPr lang="en-GB" sz="2800" dirty="0"/>
              <a:t>to get a short nap in the afternoon to recharge your battery for the night. </a:t>
            </a:r>
            <a:endParaRPr lang="en-GB" sz="2800" dirty="0" smtClean="0"/>
          </a:p>
          <a:p>
            <a:pPr lvl="0"/>
            <a:r>
              <a:rPr lang="en-GB" sz="2800" dirty="0" smtClean="0"/>
              <a:t>Keep </a:t>
            </a:r>
            <a:r>
              <a:rPr lang="en-GB" sz="2800" dirty="0"/>
              <a:t>your day easy – avoid doing any task in Ramadan that can be left for after </a:t>
            </a:r>
            <a:r>
              <a:rPr lang="en-GB" sz="2800" dirty="0" smtClean="0"/>
              <a:t>Ramadan</a:t>
            </a:r>
            <a:endParaRPr lang="en-GB" sz="2800" dirty="0"/>
          </a:p>
          <a:p>
            <a:pPr lvl="0"/>
            <a:r>
              <a:rPr lang="en-GB" sz="2800" dirty="0"/>
              <a:t> Keep the Iftaar simple and minimise your work in the </a:t>
            </a:r>
            <a:r>
              <a:rPr lang="en-GB" sz="2800" dirty="0" smtClean="0"/>
              <a:t>kitchen</a:t>
            </a:r>
            <a:endParaRPr lang="en-GB" sz="2800" dirty="0"/>
          </a:p>
        </p:txBody>
      </p:sp>
    </p:spTree>
    <p:extLst>
      <p:ext uri="{BB962C8B-B14F-4D97-AF65-F5344CB8AC3E}">
        <p14:creationId xmlns:p14="http://schemas.microsoft.com/office/powerpoint/2010/main" val="626879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793" y="1359408"/>
            <a:ext cx="10131425" cy="1456267"/>
          </a:xfrm>
        </p:spPr>
        <p:txBody>
          <a:bodyPr>
            <a:normAutofit fontScale="90000"/>
          </a:bodyPr>
          <a:lstStyle/>
          <a:p>
            <a:r>
              <a:rPr lang="en-GB" sz="4000" b="1" dirty="0">
                <a:latin typeface="+mn-lt"/>
              </a:rPr>
              <a:t>Plan your nights – </a:t>
            </a:r>
            <a:r>
              <a:rPr lang="en-GB" sz="4000" b="1" dirty="0" smtClean="0">
                <a:latin typeface="+mn-lt"/>
              </a:rPr>
              <a:t/>
            </a:r>
            <a:br>
              <a:rPr lang="en-GB" sz="4000" b="1" dirty="0" smtClean="0">
                <a:latin typeface="+mn-lt"/>
              </a:rPr>
            </a:br>
            <a:r>
              <a:rPr lang="en-GB" sz="4000" b="1" dirty="0">
                <a:latin typeface="+mn-lt"/>
              </a:rPr>
              <a:t/>
            </a:r>
            <a:br>
              <a:rPr lang="en-GB" sz="4000" b="1" dirty="0">
                <a:latin typeface="+mn-lt"/>
              </a:rPr>
            </a:br>
            <a:r>
              <a:rPr lang="en-GB" sz="4000" b="1" dirty="0" smtClean="0">
                <a:latin typeface="+mn-lt"/>
              </a:rPr>
              <a:t>5 </a:t>
            </a:r>
            <a:r>
              <a:rPr lang="en-GB" sz="4000" b="1" dirty="0">
                <a:latin typeface="+mn-lt"/>
              </a:rPr>
              <a:t>tips to help you maximise your last 10 nights</a:t>
            </a:r>
            <a:r>
              <a:rPr lang="en-GB" dirty="0"/>
              <a:t/>
            </a:r>
            <a:br>
              <a:rPr lang="en-GB" dirty="0"/>
            </a:br>
            <a:endParaRPr lang="en-GB" dirty="0"/>
          </a:p>
        </p:txBody>
      </p:sp>
      <p:sp>
        <p:nvSpPr>
          <p:cNvPr id="3" name="Content Placeholder 2"/>
          <p:cNvSpPr>
            <a:spLocks noGrp="1"/>
          </p:cNvSpPr>
          <p:nvPr>
            <p:ph idx="1"/>
          </p:nvPr>
        </p:nvSpPr>
        <p:spPr>
          <a:xfrm>
            <a:off x="457201" y="2955883"/>
            <a:ext cx="10131425" cy="3649133"/>
          </a:xfrm>
        </p:spPr>
        <p:txBody>
          <a:bodyPr/>
          <a:lstStyle/>
          <a:p>
            <a:pPr lvl="0"/>
            <a:r>
              <a:rPr lang="en-GB" sz="2800" dirty="0" smtClean="0"/>
              <a:t>Plan </a:t>
            </a:r>
            <a:r>
              <a:rPr lang="en-GB" sz="2800" dirty="0"/>
              <a:t>and portion your night – Plan your sleep, your </a:t>
            </a:r>
            <a:r>
              <a:rPr lang="en-GB" sz="2800" dirty="0" err="1"/>
              <a:t>Taraweeh</a:t>
            </a:r>
            <a:r>
              <a:rPr lang="en-GB" sz="2800" dirty="0"/>
              <a:t>, your Qur’an </a:t>
            </a:r>
            <a:r>
              <a:rPr lang="en-GB" sz="2800" dirty="0" smtClean="0"/>
              <a:t>recitation </a:t>
            </a:r>
            <a:r>
              <a:rPr lang="en-GB" sz="2800" dirty="0" err="1" smtClean="0"/>
              <a:t>etc</a:t>
            </a:r>
            <a:endParaRPr lang="en-GB" sz="2800" dirty="0"/>
          </a:p>
          <a:p>
            <a:pPr lvl="0"/>
            <a:r>
              <a:rPr lang="en-GB" sz="2800" dirty="0"/>
              <a:t>Mix up various different forms of </a:t>
            </a:r>
            <a:r>
              <a:rPr lang="en-GB" sz="2800" dirty="0" smtClean="0"/>
              <a:t>worship</a:t>
            </a:r>
            <a:endParaRPr lang="en-GB" sz="2800" dirty="0"/>
          </a:p>
          <a:p>
            <a:pPr lvl="0"/>
            <a:r>
              <a:rPr lang="en-GB" sz="2800" dirty="0"/>
              <a:t>Give charity every night even if it’s a </a:t>
            </a:r>
            <a:r>
              <a:rPr lang="en-GB" sz="2800" dirty="0" smtClean="0"/>
              <a:t>pound</a:t>
            </a:r>
            <a:endParaRPr lang="en-GB" sz="2800" dirty="0"/>
          </a:p>
          <a:p>
            <a:pPr lvl="0"/>
            <a:r>
              <a:rPr lang="en-GB" sz="2800" dirty="0"/>
              <a:t>Keep hydrated and eat </a:t>
            </a:r>
            <a:r>
              <a:rPr lang="en-GB" sz="2800" dirty="0" smtClean="0"/>
              <a:t>well</a:t>
            </a:r>
            <a:endParaRPr lang="en-GB" sz="2800" dirty="0"/>
          </a:p>
          <a:p>
            <a:pPr lvl="0"/>
            <a:r>
              <a:rPr lang="en-GB" sz="2800" dirty="0" smtClean="0"/>
              <a:t>Plan your </a:t>
            </a:r>
            <a:r>
              <a:rPr lang="en-GB" sz="2800" dirty="0" err="1" smtClean="0"/>
              <a:t>Du’as</a:t>
            </a:r>
            <a:r>
              <a:rPr lang="en-GB" sz="2800" dirty="0" smtClean="0"/>
              <a:t>. What are you going to ask for? Create a </a:t>
            </a:r>
            <a:r>
              <a:rPr lang="en-GB" sz="2800" dirty="0" err="1" smtClean="0"/>
              <a:t>Du’a</a:t>
            </a:r>
            <a:r>
              <a:rPr lang="en-GB" sz="2800" dirty="0" smtClean="0"/>
              <a:t> list</a:t>
            </a:r>
            <a:endParaRPr lang="en-GB" sz="2400" dirty="0" smtClean="0"/>
          </a:p>
          <a:p>
            <a:endParaRPr lang="en-GB" dirty="0"/>
          </a:p>
        </p:txBody>
      </p:sp>
    </p:spTree>
    <p:extLst>
      <p:ext uri="{BB962C8B-B14F-4D97-AF65-F5344CB8AC3E}">
        <p14:creationId xmlns:p14="http://schemas.microsoft.com/office/powerpoint/2010/main" val="2624429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l="8346"/>
          <a:stretch/>
        </p:blipFill>
        <p:spPr>
          <a:xfrm>
            <a:off x="164592" y="871156"/>
            <a:ext cx="11811000" cy="4757304"/>
          </a:xfrm>
          <a:prstGeom prst="rect">
            <a:avLst/>
          </a:prstGeom>
        </p:spPr>
      </p:pic>
    </p:spTree>
    <p:extLst>
      <p:ext uri="{BB962C8B-B14F-4D97-AF65-F5344CB8AC3E}">
        <p14:creationId xmlns:p14="http://schemas.microsoft.com/office/powerpoint/2010/main" val="31599806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244</Words>
  <Application>Microsoft Office PowerPoint</Application>
  <PresentationFormat>Widescreen</PresentationFormat>
  <Paragraphs>27</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Celestial</vt:lpstr>
      <vt:lpstr>Last 10 nights </vt:lpstr>
      <vt:lpstr>PowerPoint Presentation</vt:lpstr>
      <vt:lpstr>PowerPoint Presentation</vt:lpstr>
      <vt:lpstr>WHEN IS IT? If you started fasting on Monday 6th May</vt:lpstr>
      <vt:lpstr>WHAT TO DO IN IT?</vt:lpstr>
      <vt:lpstr>Plan your day –   3 tips for the day that will lead to a productive night </vt:lpstr>
      <vt:lpstr>Plan your nights –   5 tips to help you maximise your last 10 nights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 10 nights </dc:title>
  <dc:creator>Sumiyya IQBAL</dc:creator>
  <cp:lastModifiedBy>Sumiyya IQBAL</cp:lastModifiedBy>
  <cp:revision>2</cp:revision>
  <dcterms:modified xsi:type="dcterms:W3CDTF">2019-05-25T21:39:11Z</dcterms:modified>
</cp:coreProperties>
</file>