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87" r:id="rId4"/>
    <p:sldId id="258" r:id="rId5"/>
    <p:sldId id="259" r:id="rId6"/>
    <p:sldId id="260" r:id="rId7"/>
    <p:sldId id="261" r:id="rId8"/>
    <p:sldId id="288" r:id="rId9"/>
    <p:sldId id="262" r:id="rId10"/>
    <p:sldId id="263" r:id="rId11"/>
    <p:sldId id="264" r:id="rId12"/>
    <p:sldId id="265" r:id="rId13"/>
    <p:sldId id="266" r:id="rId14"/>
    <p:sldId id="267" r:id="rId15"/>
    <p:sldId id="268" r:id="rId16"/>
    <p:sldId id="269" r:id="rId17"/>
    <p:sldId id="289" r:id="rId18"/>
    <p:sldId id="270" r:id="rId19"/>
    <p:sldId id="271" r:id="rId20"/>
    <p:sldId id="290" r:id="rId21"/>
    <p:sldId id="272" r:id="rId22"/>
    <p:sldId id="273" r:id="rId23"/>
    <p:sldId id="274" r:id="rId24"/>
    <p:sldId id="275" r:id="rId25"/>
    <p:sldId id="291" r:id="rId26"/>
    <p:sldId id="277" r:id="rId27"/>
    <p:sldId id="278" r:id="rId28"/>
    <p:sldId id="279" r:id="rId29"/>
    <p:sldId id="292" r:id="rId30"/>
    <p:sldId id="280" r:id="rId31"/>
    <p:sldId id="281" r:id="rId32"/>
    <p:sldId id="282" r:id="rId33"/>
    <p:sldId id="283" r:id="rId34"/>
    <p:sldId id="284" r:id="rId35"/>
    <p:sldId id="285" r:id="rId36"/>
    <p:sldId id="28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70" d="100"/>
          <a:sy n="70" d="100"/>
        </p:scale>
        <p:origin x="58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26E3F9-50EB-4A04-B2C1-E690CD0B2B17}" type="datetimeFigureOut">
              <a:rPr lang="en-GB" smtClean="0"/>
              <a:t>10/04/2019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A1A7FB-16E0-46E5-B115-C5FE9DED0498}" type="slidenum">
              <a:rPr lang="en-GB" smtClean="0"/>
              <a:t>‹#›</a:t>
            </a:fld>
            <a:endParaRPr lang="en-GB"/>
          </a:p>
        </p:txBody>
      </p:sp>
    </p:spTree>
    <p:extLst>
      <p:ext uri="{BB962C8B-B14F-4D97-AF65-F5344CB8AC3E}">
        <p14:creationId xmlns:p14="http://schemas.microsoft.com/office/powerpoint/2010/main" val="166783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the prophet did not </a:t>
            </a:r>
            <a:r>
              <a:rPr lang="en-GB" dirty="0" err="1" smtClean="0"/>
              <a:t>recgonize</a:t>
            </a:r>
            <a:r>
              <a:rPr lang="en-GB" baseline="0" dirty="0" smtClean="0"/>
              <a:t> or see </a:t>
            </a:r>
            <a:r>
              <a:rPr lang="en-GB" baseline="0" dirty="0" err="1" smtClean="0"/>
              <a:t>Jibrail</a:t>
            </a:r>
            <a:r>
              <a:rPr lang="en-GB" baseline="0" dirty="0" smtClean="0"/>
              <a:t> (As) there would be doubt in the revelation </a:t>
            </a:r>
            <a:endParaRPr lang="en-GB" dirty="0"/>
          </a:p>
        </p:txBody>
      </p:sp>
      <p:sp>
        <p:nvSpPr>
          <p:cNvPr id="4" name="Slide Number Placeholder 3"/>
          <p:cNvSpPr>
            <a:spLocks noGrp="1"/>
          </p:cNvSpPr>
          <p:nvPr>
            <p:ph type="sldNum" sz="quarter" idx="10"/>
          </p:nvPr>
        </p:nvSpPr>
        <p:spPr/>
        <p:txBody>
          <a:bodyPr/>
          <a:lstStyle/>
          <a:p>
            <a:fld id="{47A1A7FB-16E0-46E5-B115-C5FE9DED0498}" type="slidenum">
              <a:rPr lang="en-GB" smtClean="0"/>
              <a:t>16</a:t>
            </a:fld>
            <a:endParaRPr lang="en-GB"/>
          </a:p>
        </p:txBody>
      </p:sp>
    </p:spTree>
    <p:extLst>
      <p:ext uri="{BB962C8B-B14F-4D97-AF65-F5344CB8AC3E}">
        <p14:creationId xmlns:p14="http://schemas.microsoft.com/office/powerpoint/2010/main" val="2283494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a:xfrm>
            <a:off x="2743973" y="5870576"/>
            <a:ext cx="3932137" cy="377825"/>
          </a:xfrm>
        </p:spPr>
        <p:txBody>
          <a:bodyPr/>
          <a:lstStyle/>
          <a:p>
            <a:endParaRPr lang="en-GB"/>
          </a:p>
        </p:txBody>
      </p:sp>
      <p:sp>
        <p:nvSpPr>
          <p:cNvPr id="6" name="Slide Number Placeholder 5"/>
          <p:cNvSpPr>
            <a:spLocks noGrp="1"/>
          </p:cNvSpPr>
          <p:nvPr>
            <p:ph type="sldNum" sz="quarter" idx="12"/>
          </p:nvPr>
        </p:nvSpPr>
        <p:spPr>
          <a:xfrm>
            <a:off x="8040685" y="5870576"/>
            <a:ext cx="417516" cy="377825"/>
          </a:xfrm>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4187012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1449169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2916016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B047A9-746F-495E-AAF1-0EB83DDA5D2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3903250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7B047A9-746F-495E-AAF1-0EB83DDA5D25}" type="datetimeFigureOut">
              <a:rPr lang="en-GB" smtClean="0"/>
              <a:t>10/04/2019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3638458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7B047A9-746F-495E-AAF1-0EB83DDA5D25}" type="datetimeFigureOut">
              <a:rPr lang="en-GB" smtClean="0"/>
              <a:t>10/04/2019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1727727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57B047A9-746F-495E-AAF1-0EB83DDA5D25}" type="datetimeFigureOut">
              <a:rPr lang="en-GB" smtClean="0"/>
              <a:t>10/04/2019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857463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B047A9-746F-495E-AAF1-0EB83DDA5D2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1761700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B047A9-746F-495E-AAF1-0EB83DDA5D2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2563630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B047A9-746F-495E-AAF1-0EB83DDA5D2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53146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1420882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4" name="TextBox 13"/>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1279046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3884189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6" name="TextBox 15"/>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4271685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491055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2757978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B047A9-746F-495E-AAF1-0EB83DDA5D2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79CE67-B171-4777-97DE-520085A3AE87}" type="slidenum">
              <a:rPr lang="en-GB" smtClean="0"/>
              <a:t>‹#›</a:t>
            </a:fld>
            <a:endParaRPr lang="en-GB"/>
          </a:p>
        </p:txBody>
      </p:sp>
    </p:spTree>
    <p:extLst>
      <p:ext uri="{BB962C8B-B14F-4D97-AF65-F5344CB8AC3E}">
        <p14:creationId xmlns:p14="http://schemas.microsoft.com/office/powerpoint/2010/main" val="850832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7B047A9-746F-495E-AAF1-0EB83DDA5D25}" type="datetimeFigureOut">
              <a:rPr lang="en-GB" smtClean="0"/>
              <a:t>10/04/2019</a:t>
            </a:fld>
            <a:endParaRPr lang="en-GB"/>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379CE67-B171-4777-97DE-520085A3AE87}" type="slidenum">
              <a:rPr lang="en-GB" smtClean="0"/>
              <a:t>‹#›</a:t>
            </a:fld>
            <a:endParaRPr lang="en-GB"/>
          </a:p>
        </p:txBody>
      </p:sp>
    </p:spTree>
    <p:extLst>
      <p:ext uri="{BB962C8B-B14F-4D97-AF65-F5344CB8AC3E}">
        <p14:creationId xmlns:p14="http://schemas.microsoft.com/office/powerpoint/2010/main" val="40277432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Surah </a:t>
            </a:r>
            <a:r>
              <a:rPr lang="en-GB" dirty="0" err="1" smtClean="0"/>
              <a:t>Najm</a:t>
            </a:r>
            <a:r>
              <a:rPr lang="en-GB" dirty="0" smtClean="0"/>
              <a:t> </a:t>
            </a:r>
            <a:endParaRPr lang="en-GB" dirty="0"/>
          </a:p>
        </p:txBody>
      </p:sp>
      <p:sp>
        <p:nvSpPr>
          <p:cNvPr id="3" name="Subtitle 2"/>
          <p:cNvSpPr>
            <a:spLocks noGrp="1"/>
          </p:cNvSpPr>
          <p:nvPr>
            <p:ph type="subTitle" idx="1"/>
          </p:nvPr>
        </p:nvSpPr>
        <p:spPr/>
        <p:txBody>
          <a:bodyPr/>
          <a:lstStyle/>
          <a:p>
            <a:r>
              <a:rPr lang="en-GB" dirty="0" smtClean="0"/>
              <a:t>The star</a:t>
            </a:r>
            <a:endParaRPr lang="en-GB" dirty="0"/>
          </a:p>
        </p:txBody>
      </p:sp>
    </p:spTree>
    <p:extLst>
      <p:ext uri="{BB962C8B-B14F-4D97-AF65-F5344CB8AC3E}">
        <p14:creationId xmlns:p14="http://schemas.microsoft.com/office/powerpoint/2010/main" val="1559011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of the surah </a:t>
            </a:r>
            <a:endParaRPr lang="en-GB" dirty="0"/>
          </a:p>
        </p:txBody>
      </p:sp>
      <p:sp>
        <p:nvSpPr>
          <p:cNvPr id="3" name="Content Placeholder 2"/>
          <p:cNvSpPr>
            <a:spLocks noGrp="1"/>
          </p:cNvSpPr>
          <p:nvPr>
            <p:ph idx="1"/>
          </p:nvPr>
        </p:nvSpPr>
        <p:spPr/>
        <p:txBody>
          <a:bodyPr>
            <a:normAutofit lnSpcReduction="10000"/>
          </a:bodyPr>
          <a:lstStyle/>
          <a:p>
            <a:r>
              <a:rPr lang="en-GB" sz="2800" dirty="0" smtClean="0"/>
              <a:t>First chapter proclaimed in Makkah</a:t>
            </a:r>
          </a:p>
          <a:p>
            <a:r>
              <a:rPr lang="en-GB" sz="2800" dirty="0" smtClean="0"/>
              <a:t>First Surah revealed with a verse of sajdah in it </a:t>
            </a:r>
          </a:p>
          <a:p>
            <a:r>
              <a:rPr lang="en-GB" sz="2800" dirty="0" smtClean="0"/>
              <a:t>When the Prophet (May Allah’s peace and blessings be upon him) recited it and prostrated</a:t>
            </a:r>
          </a:p>
          <a:p>
            <a:r>
              <a:rPr lang="en-GB" sz="2800" dirty="0" smtClean="0"/>
              <a:t>Everyone prostrated behind him, even the disbelievers</a:t>
            </a:r>
          </a:p>
          <a:p>
            <a:r>
              <a:rPr lang="en-GB" sz="2800" dirty="0" smtClean="0"/>
              <a:t>One of the very early </a:t>
            </a:r>
            <a:r>
              <a:rPr lang="en-GB" sz="2800" dirty="0" err="1" smtClean="0"/>
              <a:t>surahs</a:t>
            </a:r>
            <a:r>
              <a:rPr lang="en-GB" sz="2800" dirty="0" smtClean="0"/>
              <a:t> </a:t>
            </a:r>
          </a:p>
          <a:p>
            <a:endParaRPr lang="en-GB" dirty="0"/>
          </a:p>
        </p:txBody>
      </p:sp>
    </p:spTree>
    <p:extLst>
      <p:ext uri="{BB962C8B-B14F-4D97-AF65-F5344CB8AC3E}">
        <p14:creationId xmlns:p14="http://schemas.microsoft.com/office/powerpoint/2010/main" val="1358523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79115" y="609602"/>
            <a:ext cx="7869349" cy="2743199"/>
          </a:xfrm>
        </p:spPr>
        <p:txBody>
          <a:bodyPr>
            <a:normAutofit/>
          </a:bodyPr>
          <a:lstStyle/>
          <a:p>
            <a:r>
              <a:rPr lang="en-GB" sz="7200" dirty="0" smtClean="0"/>
              <a:t>Section 1 -  The oath </a:t>
            </a:r>
            <a:endParaRPr lang="en-GB" sz="7200" dirty="0"/>
          </a:p>
        </p:txBody>
      </p:sp>
      <p:sp>
        <p:nvSpPr>
          <p:cNvPr id="8" name="Text Placeholder 7"/>
          <p:cNvSpPr>
            <a:spLocks noGrp="1"/>
          </p:cNvSpPr>
          <p:nvPr>
            <p:ph type="body" idx="1"/>
          </p:nvPr>
        </p:nvSpPr>
        <p:spPr/>
        <p:txBody>
          <a:bodyPr>
            <a:normAutofit/>
          </a:bodyPr>
          <a:lstStyle/>
          <a:p>
            <a:pPr algn="ctr"/>
            <a:r>
              <a:rPr lang="en-GB" sz="4800" i="1" dirty="0" smtClean="0"/>
              <a:t>Verse 1 – 4 </a:t>
            </a:r>
            <a:endParaRPr lang="en-GB" sz="4800" i="1" dirty="0"/>
          </a:p>
        </p:txBody>
      </p:sp>
    </p:spTree>
    <p:extLst>
      <p:ext uri="{BB962C8B-B14F-4D97-AF65-F5344CB8AC3E}">
        <p14:creationId xmlns:p14="http://schemas.microsoft.com/office/powerpoint/2010/main" val="1186072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 – “By the star when it goes down to set”</a:t>
            </a:r>
            <a:endParaRPr lang="en-GB" dirty="0"/>
          </a:p>
        </p:txBody>
      </p:sp>
      <p:sp>
        <p:nvSpPr>
          <p:cNvPr id="3" name="Content Placeholder 2"/>
          <p:cNvSpPr>
            <a:spLocks noGrp="1"/>
          </p:cNvSpPr>
          <p:nvPr>
            <p:ph idx="1"/>
          </p:nvPr>
        </p:nvSpPr>
        <p:spPr/>
        <p:txBody>
          <a:bodyPr>
            <a:noAutofit/>
          </a:bodyPr>
          <a:lstStyle/>
          <a:p>
            <a:r>
              <a:rPr lang="en-GB" sz="2400" dirty="0" err="1" smtClean="0"/>
              <a:t>Najm</a:t>
            </a:r>
            <a:r>
              <a:rPr lang="en-GB" sz="2400" dirty="0" smtClean="0"/>
              <a:t> is in this surah, refers to </a:t>
            </a:r>
            <a:r>
              <a:rPr lang="en-GB" sz="2400" dirty="0" err="1" smtClean="0"/>
              <a:t>thurayya</a:t>
            </a:r>
            <a:r>
              <a:rPr lang="en-GB" sz="2400" dirty="0" smtClean="0"/>
              <a:t> – a loose cluster of hundreds of stars</a:t>
            </a:r>
          </a:p>
          <a:p>
            <a:r>
              <a:rPr lang="en-GB" sz="2400" dirty="0" err="1" smtClean="0"/>
              <a:t>Hawa</a:t>
            </a:r>
            <a:r>
              <a:rPr lang="en-GB" sz="2400" dirty="0" smtClean="0"/>
              <a:t> – means to fall or plunge. When stars fall they set </a:t>
            </a:r>
          </a:p>
          <a:p>
            <a:r>
              <a:rPr lang="en-GB" sz="2400" dirty="0" smtClean="0"/>
              <a:t>Why has Allah sworn a oath by stars? </a:t>
            </a:r>
            <a:endParaRPr lang="en-GB" sz="2400" dirty="0"/>
          </a:p>
          <a:p>
            <a:r>
              <a:rPr lang="en-GB" sz="2400" dirty="0" smtClean="0"/>
              <a:t>Arabs used to use the stars to guide their travels in the sandy desserts of Arabia, so now they will be led to the goal and to the end of their spiritual journey by the star  - Prophet Muhammad  </a:t>
            </a:r>
            <a:endParaRPr lang="en-GB" sz="2400" dirty="0"/>
          </a:p>
        </p:txBody>
      </p:sp>
    </p:spTree>
    <p:extLst>
      <p:ext uri="{BB962C8B-B14F-4D97-AF65-F5344CB8AC3E}">
        <p14:creationId xmlns:p14="http://schemas.microsoft.com/office/powerpoint/2010/main" val="1683373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 – subject for which the oath was taken</a:t>
            </a:r>
            <a:endParaRPr lang="en-GB" dirty="0"/>
          </a:p>
        </p:txBody>
      </p:sp>
      <p:sp>
        <p:nvSpPr>
          <p:cNvPr id="3" name="Content Placeholder 2"/>
          <p:cNvSpPr>
            <a:spLocks noGrp="1"/>
          </p:cNvSpPr>
          <p:nvPr>
            <p:ph idx="1"/>
          </p:nvPr>
        </p:nvSpPr>
        <p:spPr/>
        <p:txBody>
          <a:bodyPr>
            <a:normAutofit/>
          </a:bodyPr>
          <a:lstStyle/>
          <a:p>
            <a:r>
              <a:rPr lang="en-GB" sz="2800" dirty="0" smtClean="0"/>
              <a:t>An answer to their allegations in the previous surah </a:t>
            </a:r>
          </a:p>
          <a:p>
            <a:r>
              <a:rPr lang="en-GB" sz="2800" dirty="0" smtClean="0"/>
              <a:t>The path that the prophet is guiding towards is the right path leading to Allah's pleasure </a:t>
            </a:r>
          </a:p>
          <a:p>
            <a:r>
              <a:rPr lang="en-GB" sz="2800" dirty="0" smtClean="0"/>
              <a:t>He is not deviated </a:t>
            </a:r>
            <a:endParaRPr lang="en-GB" sz="2800" dirty="0"/>
          </a:p>
        </p:txBody>
      </p:sp>
    </p:spTree>
    <p:extLst>
      <p:ext uri="{BB962C8B-B14F-4D97-AF65-F5344CB8AC3E}">
        <p14:creationId xmlns:p14="http://schemas.microsoft.com/office/powerpoint/2010/main" val="2689786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408"/>
            <a:ext cx="7772400" cy="1456267"/>
          </a:xfrm>
        </p:spPr>
        <p:txBody>
          <a:bodyPr/>
          <a:lstStyle/>
          <a:p>
            <a:r>
              <a:rPr lang="en-GB" dirty="0" smtClean="0"/>
              <a:t>Why does it say “Your companion”</a:t>
            </a:r>
            <a:endParaRPr lang="en-GB" dirty="0"/>
          </a:p>
        </p:txBody>
      </p:sp>
      <p:sp>
        <p:nvSpPr>
          <p:cNvPr id="3" name="Content Placeholder 2"/>
          <p:cNvSpPr>
            <a:spLocks noGrp="1"/>
          </p:cNvSpPr>
          <p:nvPr>
            <p:ph idx="1"/>
          </p:nvPr>
        </p:nvSpPr>
        <p:spPr/>
        <p:txBody>
          <a:bodyPr>
            <a:noAutofit/>
          </a:bodyPr>
          <a:lstStyle/>
          <a:p>
            <a:r>
              <a:rPr lang="en-GB" sz="2400" dirty="0"/>
              <a:t>Prophet (May Allah’s peace and </a:t>
            </a:r>
            <a:r>
              <a:rPr lang="en-GB" sz="2400" dirty="0" err="1"/>
              <a:t>blessimgs</a:t>
            </a:r>
            <a:r>
              <a:rPr lang="en-GB" sz="2400" dirty="0"/>
              <a:t> be upon him</a:t>
            </a:r>
            <a:r>
              <a:rPr lang="en-GB" sz="2400" dirty="0" smtClean="0"/>
              <a:t>) is not an outsider</a:t>
            </a:r>
          </a:p>
          <a:p>
            <a:r>
              <a:rPr lang="en-GB" sz="2400" dirty="0" smtClean="0"/>
              <a:t>He is not a stranger</a:t>
            </a:r>
          </a:p>
          <a:p>
            <a:r>
              <a:rPr lang="en-GB" sz="2400" dirty="0" smtClean="0"/>
              <a:t>He is from amongst you </a:t>
            </a:r>
          </a:p>
          <a:p>
            <a:r>
              <a:rPr lang="en-GB" sz="2400" dirty="0" smtClean="0"/>
              <a:t>He is from the Quraysh  </a:t>
            </a:r>
          </a:p>
          <a:p>
            <a:r>
              <a:rPr lang="en-GB" sz="2400" dirty="0" smtClean="0"/>
              <a:t>He was born amongst you, grew up among you and has lived amongst you his whole lifetime</a:t>
            </a:r>
          </a:p>
          <a:p>
            <a:r>
              <a:rPr lang="en-GB" sz="2400" dirty="0"/>
              <a:t>Y</a:t>
            </a:r>
            <a:r>
              <a:rPr lang="en-GB" sz="2400" dirty="0" smtClean="0"/>
              <a:t>ou called him ‘Al Amin’ – The trust worthy one </a:t>
            </a:r>
          </a:p>
          <a:p>
            <a:r>
              <a:rPr lang="en-GB" sz="2400" dirty="0" smtClean="0"/>
              <a:t>He never told a lie against a man, how could he lie against Allah </a:t>
            </a:r>
            <a:endParaRPr lang="en-GB" sz="2400" dirty="0"/>
          </a:p>
        </p:txBody>
      </p:sp>
    </p:spTree>
    <p:extLst>
      <p:ext uri="{BB962C8B-B14F-4D97-AF65-F5344CB8AC3E}">
        <p14:creationId xmlns:p14="http://schemas.microsoft.com/office/powerpoint/2010/main" val="1802953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3 – He does not utter anything of his own desire</a:t>
            </a:r>
            <a:endParaRPr lang="en-GB" dirty="0"/>
          </a:p>
        </p:txBody>
      </p:sp>
      <p:sp>
        <p:nvSpPr>
          <p:cNvPr id="3" name="Content Placeholder 2"/>
          <p:cNvSpPr>
            <a:spLocks noGrp="1"/>
          </p:cNvSpPr>
          <p:nvPr>
            <p:ph idx="1"/>
          </p:nvPr>
        </p:nvSpPr>
        <p:spPr/>
        <p:txBody>
          <a:bodyPr>
            <a:normAutofit/>
          </a:bodyPr>
          <a:lstStyle/>
          <a:p>
            <a:pPr marL="514350" indent="-514350">
              <a:buAutoNum type="arabicPeriod"/>
            </a:pPr>
            <a:r>
              <a:rPr lang="en-GB" sz="2800" dirty="0" smtClean="0"/>
              <a:t>Quran – Words of Allah</a:t>
            </a:r>
          </a:p>
          <a:p>
            <a:pPr marL="514350" indent="-514350">
              <a:buAutoNum type="arabicPeriod"/>
            </a:pPr>
            <a:r>
              <a:rPr lang="en-GB" sz="2800" dirty="0" smtClean="0"/>
              <a:t>Hadith – meaning inspired by Allah, but words of </a:t>
            </a:r>
            <a:r>
              <a:rPr lang="en-GB" sz="2800" dirty="0"/>
              <a:t>Prophet (May Allah’s peace and </a:t>
            </a:r>
            <a:r>
              <a:rPr lang="en-GB" sz="2800" dirty="0" smtClean="0"/>
              <a:t>blessings </a:t>
            </a:r>
            <a:r>
              <a:rPr lang="en-GB" sz="2800" dirty="0"/>
              <a:t>be upon him) </a:t>
            </a:r>
          </a:p>
        </p:txBody>
      </p:sp>
    </p:spTree>
    <p:extLst>
      <p:ext uri="{BB962C8B-B14F-4D97-AF65-F5344CB8AC3E}">
        <p14:creationId xmlns:p14="http://schemas.microsoft.com/office/powerpoint/2010/main" val="1860583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9512" y="609603"/>
            <a:ext cx="8568952" cy="2315342"/>
          </a:xfrm>
        </p:spPr>
        <p:txBody>
          <a:bodyPr>
            <a:normAutofit/>
          </a:bodyPr>
          <a:lstStyle/>
          <a:p>
            <a:r>
              <a:rPr lang="en-GB" sz="6000" dirty="0" smtClean="0"/>
              <a:t>Section 2 -  The revelation  </a:t>
            </a:r>
            <a:endParaRPr lang="en-GB" sz="6000" dirty="0"/>
          </a:p>
        </p:txBody>
      </p:sp>
      <p:sp>
        <p:nvSpPr>
          <p:cNvPr id="8" name="Text Placeholder 7"/>
          <p:cNvSpPr>
            <a:spLocks noGrp="1"/>
          </p:cNvSpPr>
          <p:nvPr>
            <p:ph type="body" idx="1"/>
          </p:nvPr>
        </p:nvSpPr>
        <p:spPr/>
        <p:txBody>
          <a:bodyPr>
            <a:normAutofit/>
          </a:bodyPr>
          <a:lstStyle/>
          <a:p>
            <a:pPr algn="ctr"/>
            <a:r>
              <a:rPr lang="en-GB" sz="4800" i="1" dirty="0" smtClean="0"/>
              <a:t>Verse 4 – 18 </a:t>
            </a:r>
            <a:endParaRPr lang="en-GB" sz="4800" i="1" dirty="0"/>
          </a:p>
        </p:txBody>
      </p:sp>
    </p:spTree>
    <p:extLst>
      <p:ext uri="{BB962C8B-B14F-4D97-AF65-F5344CB8AC3E}">
        <p14:creationId xmlns:p14="http://schemas.microsoft.com/office/powerpoint/2010/main" val="325535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4 – 18</a:t>
            </a:r>
            <a:endParaRPr lang="en-GB" b="1" dirty="0"/>
          </a:p>
        </p:txBody>
      </p:sp>
      <p:sp>
        <p:nvSpPr>
          <p:cNvPr id="3" name="Content Placeholder 2"/>
          <p:cNvSpPr>
            <a:spLocks noGrp="1"/>
          </p:cNvSpPr>
          <p:nvPr>
            <p:ph idx="1"/>
          </p:nvPr>
        </p:nvSpPr>
        <p:spPr/>
        <p:txBody>
          <a:bodyPr>
            <a:normAutofit lnSpcReduction="10000"/>
          </a:bodyPr>
          <a:lstStyle/>
          <a:p>
            <a:r>
              <a:rPr lang="en-GB" dirty="0" smtClean="0"/>
              <a:t>1 – </a:t>
            </a:r>
            <a:r>
              <a:rPr lang="en-GB" sz="2400" dirty="0" smtClean="0"/>
              <a:t>Refers to incident during </a:t>
            </a:r>
            <a:r>
              <a:rPr lang="en-GB" sz="2400" dirty="0" err="1" smtClean="0"/>
              <a:t>Miraaj</a:t>
            </a:r>
            <a:r>
              <a:rPr lang="en-GB" sz="2400" dirty="0" smtClean="0"/>
              <a:t> – The Prophet seeing Allah </a:t>
            </a:r>
          </a:p>
          <a:p>
            <a:r>
              <a:rPr lang="en-GB" sz="2400" dirty="0" smtClean="0"/>
              <a:t>2 – Refers to when </a:t>
            </a:r>
            <a:r>
              <a:rPr lang="en-GB" sz="2400" dirty="0"/>
              <a:t>Prophet (May Allah’s peace and </a:t>
            </a:r>
            <a:r>
              <a:rPr lang="en-GB" sz="2400" dirty="0" smtClean="0"/>
              <a:t>blessings </a:t>
            </a:r>
            <a:r>
              <a:rPr lang="en-GB" sz="2400" dirty="0"/>
              <a:t>be upon him) </a:t>
            </a:r>
            <a:r>
              <a:rPr lang="en-GB" sz="2400" dirty="0" smtClean="0"/>
              <a:t>saw angel </a:t>
            </a:r>
            <a:r>
              <a:rPr lang="en-GB" sz="2400" dirty="0" err="1" smtClean="0"/>
              <a:t>Jibrail</a:t>
            </a:r>
            <a:r>
              <a:rPr lang="en-GB" sz="2400" dirty="0" smtClean="0"/>
              <a:t> in his original shape</a:t>
            </a:r>
          </a:p>
          <a:p>
            <a:pPr marL="0" indent="0">
              <a:buNone/>
            </a:pPr>
            <a:r>
              <a:rPr lang="en-GB" sz="2400" dirty="0" smtClean="0"/>
              <a:t>Second interpretation has more support  as the incident of the </a:t>
            </a:r>
            <a:r>
              <a:rPr lang="en-GB" sz="2400" dirty="0" err="1" smtClean="0"/>
              <a:t>Miraaj</a:t>
            </a:r>
            <a:r>
              <a:rPr lang="en-GB" sz="2400" dirty="0" smtClean="0"/>
              <a:t> happened after this surah was revealed and the hadith of </a:t>
            </a:r>
            <a:r>
              <a:rPr lang="en-GB" sz="2400" dirty="0"/>
              <a:t>Prophet (May Allah’s peace and </a:t>
            </a:r>
            <a:r>
              <a:rPr lang="en-GB" sz="2400" dirty="0" smtClean="0"/>
              <a:t>blessings </a:t>
            </a:r>
            <a:r>
              <a:rPr lang="en-GB" sz="2400" dirty="0"/>
              <a:t>be upon him) </a:t>
            </a:r>
            <a:r>
              <a:rPr lang="en-GB" sz="2400" dirty="0" smtClean="0"/>
              <a:t> </a:t>
            </a:r>
            <a:r>
              <a:rPr lang="en-GB" sz="2400" dirty="0" err="1" smtClean="0"/>
              <a:t>interpretates</a:t>
            </a:r>
            <a:r>
              <a:rPr lang="en-GB" sz="2400" dirty="0" smtClean="0"/>
              <a:t> these verses saying they relate to seeing the angel </a:t>
            </a:r>
            <a:r>
              <a:rPr lang="en-GB" sz="2400" dirty="0" err="1" smtClean="0"/>
              <a:t>Jibrail</a:t>
            </a:r>
            <a:r>
              <a:rPr lang="en-GB" sz="2400" dirty="0" smtClean="0"/>
              <a:t>. Also the opinion of Ibn </a:t>
            </a:r>
            <a:r>
              <a:rPr lang="en-GB" sz="2400" dirty="0" err="1" smtClean="0"/>
              <a:t>Katheer</a:t>
            </a:r>
            <a:r>
              <a:rPr lang="en-GB" sz="2400" dirty="0" smtClean="0"/>
              <a:t>. </a:t>
            </a:r>
            <a:endParaRPr lang="en-GB" sz="2400" dirty="0"/>
          </a:p>
        </p:txBody>
      </p:sp>
    </p:spTree>
    <p:extLst>
      <p:ext uri="{BB962C8B-B14F-4D97-AF65-F5344CB8AC3E}">
        <p14:creationId xmlns:p14="http://schemas.microsoft.com/office/powerpoint/2010/main" val="454287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Seeing </a:t>
            </a:r>
            <a:r>
              <a:rPr lang="en-GB" dirty="0" err="1" smtClean="0"/>
              <a:t>Jibrail</a:t>
            </a:r>
            <a:r>
              <a:rPr lang="en-GB" dirty="0" smtClean="0"/>
              <a:t> (As)</a:t>
            </a:r>
            <a:endParaRPr lang="en-GB" dirty="0"/>
          </a:p>
        </p:txBody>
      </p:sp>
      <p:sp>
        <p:nvSpPr>
          <p:cNvPr id="3" name="Content Placeholder 2"/>
          <p:cNvSpPr>
            <a:spLocks noGrp="1"/>
          </p:cNvSpPr>
          <p:nvPr>
            <p:ph idx="1"/>
          </p:nvPr>
        </p:nvSpPr>
        <p:spPr/>
        <p:txBody>
          <a:bodyPr>
            <a:noAutofit/>
          </a:bodyPr>
          <a:lstStyle/>
          <a:p>
            <a:r>
              <a:rPr lang="en-GB" sz="2400" dirty="0"/>
              <a:t>Prophet (May Allah’s peace and </a:t>
            </a:r>
            <a:r>
              <a:rPr lang="en-GB" sz="2400" dirty="0" smtClean="0"/>
              <a:t>blessings </a:t>
            </a:r>
            <a:r>
              <a:rPr lang="en-GB" sz="2400" dirty="0"/>
              <a:t>be upon him</a:t>
            </a:r>
            <a:r>
              <a:rPr lang="en-GB" sz="2400" dirty="0" smtClean="0"/>
              <a:t>) saw angel </a:t>
            </a:r>
            <a:r>
              <a:rPr lang="en-GB" sz="2400" dirty="0" err="1" smtClean="0"/>
              <a:t>Jibrail</a:t>
            </a:r>
            <a:r>
              <a:rPr lang="en-GB" sz="2400" dirty="0" smtClean="0"/>
              <a:t> twice in his real form </a:t>
            </a:r>
          </a:p>
          <a:p>
            <a:r>
              <a:rPr lang="en-GB" sz="2400" dirty="0" smtClean="0"/>
              <a:t>He covered the entire horizon between sky and the earth </a:t>
            </a:r>
          </a:p>
          <a:p>
            <a:r>
              <a:rPr lang="en-GB" sz="2400" dirty="0" err="1" smtClean="0"/>
              <a:t>Jibrail</a:t>
            </a:r>
            <a:r>
              <a:rPr lang="en-GB" sz="2400" dirty="0"/>
              <a:t> </a:t>
            </a:r>
            <a:r>
              <a:rPr lang="en-GB" sz="2400" dirty="0" smtClean="0"/>
              <a:t>(as) had 600 </a:t>
            </a:r>
            <a:r>
              <a:rPr lang="en-GB" sz="2400" dirty="0" err="1" smtClean="0"/>
              <a:t>wingsa</a:t>
            </a:r>
            <a:endParaRPr lang="en-GB" sz="2400" dirty="0" smtClean="0"/>
          </a:p>
          <a:p>
            <a:r>
              <a:rPr lang="en-GB" sz="2400" dirty="0" smtClean="0"/>
              <a:t>The first time = when </a:t>
            </a:r>
            <a:r>
              <a:rPr lang="en-GB" sz="2400" dirty="0" err="1" smtClean="0"/>
              <a:t>Jibrail</a:t>
            </a:r>
            <a:r>
              <a:rPr lang="en-GB" sz="2400" dirty="0" smtClean="0"/>
              <a:t> (as) came to reveal </a:t>
            </a:r>
            <a:r>
              <a:rPr lang="en-GB" sz="2400" dirty="0" err="1" smtClean="0"/>
              <a:t>prophethood</a:t>
            </a:r>
            <a:r>
              <a:rPr lang="en-GB" sz="2400" dirty="0" smtClean="0"/>
              <a:t> and the first verses of the Quran. </a:t>
            </a:r>
          </a:p>
          <a:p>
            <a:r>
              <a:rPr lang="en-GB" sz="2400" dirty="0" smtClean="0"/>
              <a:t>The second time = On the night of </a:t>
            </a:r>
            <a:r>
              <a:rPr lang="en-GB" sz="2400" dirty="0" err="1" smtClean="0"/>
              <a:t>Miraj</a:t>
            </a:r>
            <a:r>
              <a:rPr lang="en-GB" sz="2400" dirty="0" smtClean="0"/>
              <a:t> near </a:t>
            </a:r>
            <a:r>
              <a:rPr lang="en-GB" sz="2400" dirty="0" err="1" smtClean="0"/>
              <a:t>Sidratul</a:t>
            </a:r>
            <a:r>
              <a:rPr lang="en-GB" sz="2400" dirty="0" smtClean="0"/>
              <a:t> </a:t>
            </a:r>
            <a:r>
              <a:rPr lang="en-GB" sz="2400" dirty="0" err="1" smtClean="0"/>
              <a:t>Muntaha</a:t>
            </a:r>
            <a:r>
              <a:rPr lang="en-GB" sz="2400" dirty="0" smtClean="0"/>
              <a:t> (</a:t>
            </a:r>
            <a:r>
              <a:rPr lang="en-GB" sz="2400" dirty="0" err="1" smtClean="0"/>
              <a:t>Lote</a:t>
            </a:r>
            <a:r>
              <a:rPr lang="en-GB" sz="2400" dirty="0" smtClean="0"/>
              <a:t> tree)</a:t>
            </a:r>
            <a:endParaRPr lang="en-GB" sz="2400" dirty="0"/>
          </a:p>
        </p:txBody>
      </p:sp>
    </p:spTree>
    <p:extLst>
      <p:ext uri="{BB962C8B-B14F-4D97-AF65-F5344CB8AC3E}">
        <p14:creationId xmlns:p14="http://schemas.microsoft.com/office/powerpoint/2010/main" val="397059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6 - </a:t>
            </a:r>
            <a:endParaRPr lang="en-GB" dirty="0"/>
          </a:p>
        </p:txBody>
      </p:sp>
      <p:sp>
        <p:nvSpPr>
          <p:cNvPr id="3" name="Content Placeholder 2"/>
          <p:cNvSpPr>
            <a:spLocks noGrp="1"/>
          </p:cNvSpPr>
          <p:nvPr>
            <p:ph idx="1"/>
          </p:nvPr>
        </p:nvSpPr>
        <p:spPr>
          <a:xfrm>
            <a:off x="457200" y="1988840"/>
            <a:ext cx="8075240" cy="4090393"/>
          </a:xfrm>
        </p:spPr>
        <p:txBody>
          <a:bodyPr>
            <a:normAutofit fontScale="77500" lnSpcReduction="20000"/>
          </a:bodyPr>
          <a:lstStyle/>
          <a:p>
            <a:r>
              <a:rPr lang="en-GB" sz="3000" dirty="0" err="1" smtClean="0"/>
              <a:t>Mirrah</a:t>
            </a:r>
            <a:r>
              <a:rPr lang="en-GB" sz="3000" dirty="0" smtClean="0"/>
              <a:t> – Strength – quality of </a:t>
            </a:r>
            <a:r>
              <a:rPr lang="en-GB" sz="3000" dirty="0" err="1" smtClean="0"/>
              <a:t>Jibrail</a:t>
            </a:r>
            <a:r>
              <a:rPr lang="en-GB" sz="3000" dirty="0" smtClean="0"/>
              <a:t> (as) </a:t>
            </a:r>
          </a:p>
          <a:p>
            <a:r>
              <a:rPr lang="en-GB" sz="3000" dirty="0" smtClean="0"/>
              <a:t>Strong, mighty, firm, powerful </a:t>
            </a:r>
          </a:p>
          <a:p>
            <a:r>
              <a:rPr lang="en-GB" sz="3000" dirty="0" smtClean="0"/>
              <a:t>Devil cannot intercept the angel carrying the divine revelation </a:t>
            </a:r>
          </a:p>
          <a:p>
            <a:endParaRPr lang="en-GB" sz="3000" dirty="0"/>
          </a:p>
          <a:p>
            <a:r>
              <a:rPr lang="en-GB" sz="3000" dirty="0" err="1" smtClean="0"/>
              <a:t>Istawa</a:t>
            </a:r>
            <a:r>
              <a:rPr lang="en-GB" sz="3000" dirty="0" smtClean="0"/>
              <a:t> – to become straight or level </a:t>
            </a:r>
          </a:p>
          <a:p>
            <a:r>
              <a:rPr lang="en-GB" sz="3000" dirty="0" smtClean="0"/>
              <a:t>When the angel </a:t>
            </a:r>
            <a:r>
              <a:rPr lang="en-GB" sz="3000" dirty="0" err="1" smtClean="0"/>
              <a:t>Jibrail</a:t>
            </a:r>
            <a:r>
              <a:rPr lang="en-GB" sz="3000" dirty="0" smtClean="0"/>
              <a:t> (as) was descending from the heaven, he sat on the highest part of the horizon </a:t>
            </a:r>
          </a:p>
          <a:p>
            <a:r>
              <a:rPr lang="en-GB" sz="3000" dirty="0" smtClean="0"/>
              <a:t>Angel </a:t>
            </a:r>
            <a:r>
              <a:rPr lang="en-GB" sz="3000" dirty="0" err="1" smtClean="0"/>
              <a:t>Jibrail</a:t>
            </a:r>
            <a:r>
              <a:rPr lang="en-GB" sz="3000" dirty="0" smtClean="0"/>
              <a:t> (as) sat on the highest part of the horizon so he could clearly be seen, on the lowest part of the horizon is level to the earth is normally hidden from the sight. </a:t>
            </a:r>
            <a:endParaRPr lang="en-GB" sz="3000" dirty="0"/>
          </a:p>
          <a:p>
            <a:pPr marL="0" indent="0">
              <a:buNone/>
            </a:pPr>
            <a:endParaRPr lang="en-GB" dirty="0"/>
          </a:p>
        </p:txBody>
      </p:sp>
    </p:spTree>
    <p:extLst>
      <p:ext uri="{BB962C8B-B14F-4D97-AF65-F5344CB8AC3E}">
        <p14:creationId xmlns:p14="http://schemas.microsoft.com/office/powerpoint/2010/main" val="242739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9</a:t>
            </a:r>
            <a:endParaRPr lang="en-GB" dirty="0"/>
          </a:p>
        </p:txBody>
      </p:sp>
      <p:sp>
        <p:nvSpPr>
          <p:cNvPr id="3" name="Content Placeholder 2"/>
          <p:cNvSpPr>
            <a:spLocks noGrp="1"/>
          </p:cNvSpPr>
          <p:nvPr>
            <p:ph idx="1"/>
          </p:nvPr>
        </p:nvSpPr>
        <p:spPr>
          <a:xfrm>
            <a:off x="248247" y="1700808"/>
            <a:ext cx="8310516" cy="4752528"/>
          </a:xfrm>
        </p:spPr>
        <p:txBody>
          <a:bodyPr>
            <a:normAutofit fontScale="92500"/>
          </a:bodyPr>
          <a:lstStyle/>
          <a:p>
            <a:endParaRPr lang="en-GB" sz="2200" dirty="0" smtClean="0"/>
          </a:p>
          <a:p>
            <a:r>
              <a:rPr lang="en-GB" sz="2200" dirty="0" err="1" smtClean="0"/>
              <a:t>Qaab</a:t>
            </a:r>
            <a:r>
              <a:rPr lang="en-GB" sz="2200" dirty="0" smtClean="0"/>
              <a:t> – distance between the curved handle of a bow and the tight chord that releases the arrow = 1 hand span </a:t>
            </a:r>
          </a:p>
          <a:p>
            <a:r>
              <a:rPr lang="en-GB" sz="1900" dirty="0" smtClean="0"/>
              <a:t>This expression is based on an Arab custom that when two people pledged themselves to a firm friendship each one of them would turn the wooden part of their bows towards themselves, but the cord part towards each other. </a:t>
            </a:r>
          </a:p>
          <a:p>
            <a:r>
              <a:rPr lang="en-GB" sz="2200" dirty="0" smtClean="0"/>
              <a:t>The cords of their bows would join together, this was their proclamation of love and affinity. </a:t>
            </a:r>
          </a:p>
          <a:p>
            <a:endParaRPr lang="en-GB" sz="2200" dirty="0"/>
          </a:p>
          <a:p>
            <a:r>
              <a:rPr lang="en-GB" sz="2200" dirty="0" smtClean="0"/>
              <a:t>Aw </a:t>
            </a:r>
            <a:r>
              <a:rPr lang="en-GB" sz="2200" dirty="0" err="1" smtClean="0"/>
              <a:t>adhna</a:t>
            </a:r>
            <a:r>
              <a:rPr lang="en-GB" sz="2200" dirty="0" smtClean="0"/>
              <a:t> – was no ordinary </a:t>
            </a:r>
            <a:r>
              <a:rPr lang="en-GB" sz="2000" dirty="0" smtClean="0"/>
              <a:t>closeness, more intimate than you can believe </a:t>
            </a:r>
          </a:p>
          <a:p>
            <a:r>
              <a:rPr lang="en-GB" sz="2000" dirty="0" smtClean="0"/>
              <a:t>The revelation was from Allah, word by word and the Angel </a:t>
            </a:r>
            <a:r>
              <a:rPr lang="en-GB" sz="2000" dirty="0" err="1" smtClean="0"/>
              <a:t>Jibrail</a:t>
            </a:r>
            <a:r>
              <a:rPr lang="en-GB" sz="2000" dirty="0" smtClean="0"/>
              <a:t> was bringing down in the exact same manner to the </a:t>
            </a:r>
            <a:r>
              <a:rPr lang="en-GB" sz="2000" dirty="0"/>
              <a:t>Prophet (May Allah’s peace and </a:t>
            </a:r>
            <a:r>
              <a:rPr lang="en-GB" sz="2000" dirty="0" smtClean="0"/>
              <a:t>blessings </a:t>
            </a:r>
            <a:r>
              <a:rPr lang="en-GB" sz="2000" dirty="0"/>
              <a:t>be upon him) </a:t>
            </a:r>
            <a:r>
              <a:rPr lang="en-GB" sz="2000" dirty="0" smtClean="0"/>
              <a:t>with no suspicion from the devils. Complete accuracy </a:t>
            </a:r>
            <a:endParaRPr lang="en-GB" sz="2000" dirty="0"/>
          </a:p>
        </p:txBody>
      </p:sp>
      <p:pic>
        <p:nvPicPr>
          <p:cNvPr id="4" name="Picture 3"/>
          <p:cNvPicPr>
            <a:picLocks noChangeAspect="1"/>
          </p:cNvPicPr>
          <p:nvPr/>
        </p:nvPicPr>
        <p:blipFill>
          <a:blip r:embed="rId2"/>
          <a:stretch>
            <a:fillRect/>
          </a:stretch>
        </p:blipFill>
        <p:spPr>
          <a:xfrm>
            <a:off x="7177431" y="332656"/>
            <a:ext cx="1381332" cy="1563772"/>
          </a:xfrm>
          <a:prstGeom prst="rect">
            <a:avLst/>
          </a:prstGeom>
        </p:spPr>
      </p:pic>
      <p:pic>
        <p:nvPicPr>
          <p:cNvPr id="5" name="Picture 4"/>
          <p:cNvPicPr>
            <a:picLocks noChangeAspect="1"/>
          </p:cNvPicPr>
          <p:nvPr/>
        </p:nvPicPr>
        <p:blipFill>
          <a:blip r:embed="rId3"/>
          <a:stretch>
            <a:fillRect/>
          </a:stretch>
        </p:blipFill>
        <p:spPr>
          <a:xfrm rot="10800000">
            <a:off x="5148064" y="330155"/>
            <a:ext cx="1383912" cy="1560711"/>
          </a:xfrm>
          <a:prstGeom prst="rect">
            <a:avLst/>
          </a:prstGeom>
        </p:spPr>
      </p:pic>
    </p:spTree>
    <p:extLst>
      <p:ext uri="{BB962C8B-B14F-4D97-AF65-F5344CB8AC3E}">
        <p14:creationId xmlns:p14="http://schemas.microsoft.com/office/powerpoint/2010/main" val="30164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11 – whatever the eyes saw the heart did not err in grasping </a:t>
            </a:r>
            <a:endParaRPr lang="en-GB" dirty="0"/>
          </a:p>
        </p:txBody>
      </p:sp>
      <p:sp>
        <p:nvSpPr>
          <p:cNvPr id="3" name="Content Placeholder 2"/>
          <p:cNvSpPr>
            <a:spLocks noGrp="1"/>
          </p:cNvSpPr>
          <p:nvPr>
            <p:ph idx="1"/>
          </p:nvPr>
        </p:nvSpPr>
        <p:spPr/>
        <p:txBody>
          <a:bodyPr>
            <a:normAutofit/>
          </a:bodyPr>
          <a:lstStyle/>
          <a:p>
            <a:r>
              <a:rPr lang="en-GB" sz="2800" dirty="0" smtClean="0"/>
              <a:t>1. The </a:t>
            </a:r>
            <a:r>
              <a:rPr lang="en-GB" sz="2800" dirty="0"/>
              <a:t>Prophet (May Allah’s peace and </a:t>
            </a:r>
            <a:r>
              <a:rPr lang="en-GB" sz="2800" dirty="0" smtClean="0"/>
              <a:t>blessings </a:t>
            </a:r>
            <a:r>
              <a:rPr lang="en-GB" sz="2800" dirty="0"/>
              <a:t>be upon him) </a:t>
            </a:r>
            <a:r>
              <a:rPr lang="en-GB" sz="2800" dirty="0" smtClean="0"/>
              <a:t>heart saw Allah </a:t>
            </a:r>
          </a:p>
          <a:p>
            <a:r>
              <a:rPr lang="en-GB" sz="2800" dirty="0" smtClean="0"/>
              <a:t>2. </a:t>
            </a:r>
            <a:r>
              <a:rPr lang="en-GB" sz="2800" dirty="0"/>
              <a:t>Prophet (May Allah’s peace and </a:t>
            </a:r>
            <a:r>
              <a:rPr lang="en-GB" sz="2800" dirty="0" smtClean="0"/>
              <a:t>blessings </a:t>
            </a:r>
            <a:r>
              <a:rPr lang="en-GB" sz="2800" dirty="0"/>
              <a:t>be upon him) </a:t>
            </a:r>
            <a:r>
              <a:rPr lang="en-GB" sz="2800" dirty="0" smtClean="0"/>
              <a:t>saw angel </a:t>
            </a:r>
            <a:r>
              <a:rPr lang="en-GB" sz="2800" dirty="0" err="1" smtClean="0"/>
              <a:t>Jibrail</a:t>
            </a:r>
            <a:r>
              <a:rPr lang="en-GB" sz="2800" dirty="0" smtClean="0"/>
              <a:t> (as) in his real form </a:t>
            </a:r>
            <a:endParaRPr lang="en-GB" sz="2800" dirty="0"/>
          </a:p>
        </p:txBody>
      </p:sp>
    </p:spTree>
    <p:extLst>
      <p:ext uri="{BB962C8B-B14F-4D97-AF65-F5344CB8AC3E}">
        <p14:creationId xmlns:p14="http://schemas.microsoft.com/office/powerpoint/2010/main" val="3450802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13 – </a:t>
            </a:r>
            <a:r>
              <a:rPr lang="en-GB" dirty="0" err="1" smtClean="0"/>
              <a:t>Jibrail</a:t>
            </a:r>
            <a:r>
              <a:rPr lang="en-GB" dirty="0" smtClean="0"/>
              <a:t> (as) seen the second time</a:t>
            </a:r>
            <a:endParaRPr lang="en-GB" dirty="0"/>
          </a:p>
        </p:txBody>
      </p:sp>
      <p:sp>
        <p:nvSpPr>
          <p:cNvPr id="3" name="Content Placeholder 2"/>
          <p:cNvSpPr>
            <a:spLocks noGrp="1"/>
          </p:cNvSpPr>
          <p:nvPr>
            <p:ph idx="1"/>
          </p:nvPr>
        </p:nvSpPr>
        <p:spPr/>
        <p:txBody>
          <a:bodyPr/>
          <a:lstStyle/>
          <a:p>
            <a:r>
              <a:rPr lang="en-GB" sz="2800" dirty="0" smtClean="0"/>
              <a:t>When the </a:t>
            </a:r>
            <a:r>
              <a:rPr lang="en-GB" sz="2800" dirty="0"/>
              <a:t>Prophet (May Allah’s peace and </a:t>
            </a:r>
            <a:r>
              <a:rPr lang="en-GB" sz="2800" dirty="0" smtClean="0"/>
              <a:t>blessings </a:t>
            </a:r>
            <a:r>
              <a:rPr lang="en-GB" sz="2800" dirty="0"/>
              <a:t>be upon him) </a:t>
            </a:r>
            <a:r>
              <a:rPr lang="en-GB" sz="2800" dirty="0" smtClean="0"/>
              <a:t>went to </a:t>
            </a:r>
            <a:r>
              <a:rPr lang="en-GB" sz="2800" dirty="0" err="1" smtClean="0"/>
              <a:t>Miraaj</a:t>
            </a:r>
            <a:r>
              <a:rPr lang="en-GB" sz="2800" dirty="0" smtClean="0"/>
              <a:t> </a:t>
            </a:r>
          </a:p>
          <a:p>
            <a:r>
              <a:rPr lang="en-GB" sz="2800" dirty="0" smtClean="0"/>
              <a:t>On the seventh heaven, below </a:t>
            </a:r>
            <a:r>
              <a:rPr lang="en-GB" sz="2800" dirty="0" err="1" smtClean="0"/>
              <a:t>Allahs</a:t>
            </a:r>
            <a:r>
              <a:rPr lang="en-GB" sz="2800" dirty="0" smtClean="0"/>
              <a:t> throne there is a </a:t>
            </a:r>
            <a:r>
              <a:rPr lang="en-GB" sz="2800" dirty="0" err="1" smtClean="0"/>
              <a:t>lote</a:t>
            </a:r>
            <a:r>
              <a:rPr lang="en-GB" sz="2800" dirty="0" smtClean="0"/>
              <a:t> tree. </a:t>
            </a:r>
          </a:p>
          <a:p>
            <a:r>
              <a:rPr lang="en-GB" sz="2800" dirty="0" smtClean="0"/>
              <a:t>The access of the angels ends at this point </a:t>
            </a:r>
          </a:p>
          <a:p>
            <a:endParaRPr lang="en-GB" dirty="0" smtClean="0"/>
          </a:p>
        </p:txBody>
      </p:sp>
    </p:spTree>
    <p:extLst>
      <p:ext uri="{BB962C8B-B14F-4D97-AF65-F5344CB8AC3E}">
        <p14:creationId xmlns:p14="http://schemas.microsoft.com/office/powerpoint/2010/main" val="1916427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16 – The </a:t>
            </a:r>
            <a:r>
              <a:rPr lang="en-GB" dirty="0" err="1" smtClean="0"/>
              <a:t>lote</a:t>
            </a:r>
            <a:r>
              <a:rPr lang="en-GB" dirty="0" smtClean="0"/>
              <a:t> tree was covered by that which covered it </a:t>
            </a:r>
            <a:endParaRPr lang="en-GB" dirty="0"/>
          </a:p>
        </p:txBody>
      </p:sp>
      <p:sp>
        <p:nvSpPr>
          <p:cNvPr id="3" name="Content Placeholder 2"/>
          <p:cNvSpPr>
            <a:spLocks noGrp="1"/>
          </p:cNvSpPr>
          <p:nvPr>
            <p:ph idx="1"/>
          </p:nvPr>
        </p:nvSpPr>
        <p:spPr/>
        <p:txBody>
          <a:bodyPr/>
          <a:lstStyle/>
          <a:p>
            <a:pPr algn="ctr"/>
            <a:r>
              <a:rPr lang="en-GB" dirty="0" smtClean="0"/>
              <a:t> </a:t>
            </a:r>
            <a:r>
              <a:rPr lang="en-GB" sz="2800" dirty="0" smtClean="0"/>
              <a:t>Abdullah bin </a:t>
            </a:r>
            <a:r>
              <a:rPr lang="en-GB" sz="2800" dirty="0" err="1" smtClean="0"/>
              <a:t>Masud</a:t>
            </a:r>
            <a:r>
              <a:rPr lang="en-GB" sz="2800" dirty="0" smtClean="0"/>
              <a:t> said: “Golden butterflies were at that time falling on </a:t>
            </a:r>
            <a:r>
              <a:rPr lang="en-GB" sz="2800" dirty="0" err="1" smtClean="0"/>
              <a:t>sidra</a:t>
            </a:r>
            <a:r>
              <a:rPr lang="en-GB" sz="2800" dirty="0" smtClean="0"/>
              <a:t> </a:t>
            </a:r>
            <a:r>
              <a:rPr lang="en-GB" sz="2800" dirty="0" err="1" smtClean="0"/>
              <a:t>Tul</a:t>
            </a:r>
            <a:r>
              <a:rPr lang="en-GB" sz="2800" dirty="0" smtClean="0"/>
              <a:t> </a:t>
            </a:r>
            <a:r>
              <a:rPr lang="en-GB" sz="2800" dirty="0" err="1" smtClean="0"/>
              <a:t>Muntaha</a:t>
            </a:r>
            <a:r>
              <a:rPr lang="en-GB" sz="2800" dirty="0" smtClean="0"/>
              <a:t> from all sides, and it seemed as if it was specially decorated for that occasion in honour of the most reserved guest, </a:t>
            </a:r>
            <a:r>
              <a:rPr lang="en-GB" sz="2800" dirty="0"/>
              <a:t>Prophet (May Allah’s peace and </a:t>
            </a:r>
            <a:r>
              <a:rPr lang="en-GB" sz="2800" dirty="0" smtClean="0"/>
              <a:t>blessings </a:t>
            </a:r>
            <a:r>
              <a:rPr lang="en-GB" sz="2800" dirty="0"/>
              <a:t>be upon him) </a:t>
            </a:r>
            <a:r>
              <a:rPr lang="en-GB" sz="2800" dirty="0" smtClean="0"/>
              <a:t>. ” (</a:t>
            </a:r>
            <a:r>
              <a:rPr lang="en-GB" sz="2800" dirty="0" err="1" smtClean="0"/>
              <a:t>Sahih</a:t>
            </a:r>
            <a:r>
              <a:rPr lang="en-GB" sz="2800" dirty="0" smtClean="0"/>
              <a:t> Muslim) </a:t>
            </a:r>
            <a:endParaRPr lang="en-GB" sz="2800" dirty="0"/>
          </a:p>
        </p:txBody>
      </p:sp>
    </p:spTree>
    <p:extLst>
      <p:ext uri="{BB962C8B-B14F-4D97-AF65-F5344CB8AC3E}">
        <p14:creationId xmlns:p14="http://schemas.microsoft.com/office/powerpoint/2010/main" val="1978339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17 – his sight neither went wrong nor exceeded the limit</a:t>
            </a:r>
            <a:endParaRPr lang="en-GB" dirty="0"/>
          </a:p>
        </p:txBody>
      </p:sp>
      <p:sp>
        <p:nvSpPr>
          <p:cNvPr id="3" name="Content Placeholder 2"/>
          <p:cNvSpPr>
            <a:spLocks noGrp="1"/>
          </p:cNvSpPr>
          <p:nvPr>
            <p:ph idx="1"/>
          </p:nvPr>
        </p:nvSpPr>
        <p:spPr>
          <a:xfrm>
            <a:off x="457200" y="2142068"/>
            <a:ext cx="8363272" cy="4599300"/>
          </a:xfrm>
        </p:spPr>
        <p:txBody>
          <a:bodyPr>
            <a:noAutofit/>
          </a:bodyPr>
          <a:lstStyle/>
          <a:p>
            <a:r>
              <a:rPr lang="en-GB" sz="2400" dirty="0" smtClean="0"/>
              <a:t>Whatever the </a:t>
            </a:r>
            <a:r>
              <a:rPr lang="en-GB" sz="2400" dirty="0"/>
              <a:t>Prophet (May Allah’s peace and </a:t>
            </a:r>
            <a:r>
              <a:rPr lang="en-GB" sz="2400" dirty="0" smtClean="0"/>
              <a:t>blessings </a:t>
            </a:r>
            <a:r>
              <a:rPr lang="en-GB" sz="2400" dirty="0"/>
              <a:t>be upon him) </a:t>
            </a:r>
            <a:r>
              <a:rPr lang="en-GB" sz="2400" dirty="0" smtClean="0"/>
              <a:t> saw, his eyes did not wrong him </a:t>
            </a:r>
          </a:p>
          <a:p>
            <a:r>
              <a:rPr lang="en-GB" sz="2400" dirty="0" smtClean="0"/>
              <a:t>If we see something beautiful, we may exaggerate it at times, or miss the actual thing of beauty as it is adorned so heavily but Allah negates these two factors by saying </a:t>
            </a:r>
          </a:p>
          <a:p>
            <a:r>
              <a:rPr lang="en-GB" sz="2400" dirty="0" smtClean="0"/>
              <a:t>1 – </a:t>
            </a:r>
            <a:r>
              <a:rPr lang="en-GB" sz="2400" dirty="0" err="1" smtClean="0"/>
              <a:t>zagaa</a:t>
            </a:r>
            <a:r>
              <a:rPr lang="en-GB" sz="2400" dirty="0" smtClean="0"/>
              <a:t> – He did not look astray, his sight did not swerve away. He did see exactly what he was intended to see </a:t>
            </a:r>
          </a:p>
          <a:p>
            <a:r>
              <a:rPr lang="en-GB" sz="2400" dirty="0" smtClean="0"/>
              <a:t>2 </a:t>
            </a:r>
            <a:r>
              <a:rPr lang="en-GB" sz="2400" dirty="0" err="1" smtClean="0"/>
              <a:t>Ta’gaa</a:t>
            </a:r>
            <a:r>
              <a:rPr lang="en-GB" sz="2400" dirty="0" smtClean="0"/>
              <a:t> – he did not look at other things other than what he was supposed to see </a:t>
            </a:r>
            <a:endParaRPr lang="en-GB" sz="2400" dirty="0"/>
          </a:p>
        </p:txBody>
      </p:sp>
    </p:spTree>
    <p:extLst>
      <p:ext uri="{BB962C8B-B14F-4D97-AF65-F5344CB8AC3E}">
        <p14:creationId xmlns:p14="http://schemas.microsoft.com/office/powerpoint/2010/main" val="33894807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2267" y="609602"/>
            <a:ext cx="8574230" cy="2743199"/>
          </a:xfrm>
        </p:spPr>
        <p:txBody>
          <a:bodyPr>
            <a:normAutofit/>
          </a:bodyPr>
          <a:lstStyle/>
          <a:p>
            <a:r>
              <a:rPr lang="en-GB" sz="7200" dirty="0" smtClean="0"/>
              <a:t>Section 3 -  Rebuking the </a:t>
            </a:r>
            <a:r>
              <a:rPr lang="en-GB" sz="7200" dirty="0" err="1" smtClean="0"/>
              <a:t>Makkan</a:t>
            </a:r>
            <a:r>
              <a:rPr lang="en-GB" sz="7200" dirty="0" smtClean="0"/>
              <a:t> Pagans </a:t>
            </a:r>
            <a:endParaRPr lang="en-GB" sz="7200" dirty="0"/>
          </a:p>
        </p:txBody>
      </p:sp>
      <p:sp>
        <p:nvSpPr>
          <p:cNvPr id="8" name="Text Placeholder 7"/>
          <p:cNvSpPr>
            <a:spLocks noGrp="1"/>
          </p:cNvSpPr>
          <p:nvPr>
            <p:ph type="body" idx="1"/>
          </p:nvPr>
        </p:nvSpPr>
        <p:spPr/>
        <p:txBody>
          <a:bodyPr>
            <a:normAutofit/>
          </a:bodyPr>
          <a:lstStyle/>
          <a:p>
            <a:pPr algn="ctr"/>
            <a:r>
              <a:rPr lang="en-GB" sz="4800" i="1" dirty="0" smtClean="0"/>
              <a:t>Verse 19 – 28 </a:t>
            </a:r>
            <a:endParaRPr lang="en-GB" sz="4800" i="1" dirty="0"/>
          </a:p>
        </p:txBody>
      </p:sp>
    </p:spTree>
    <p:extLst>
      <p:ext uri="{BB962C8B-B14F-4D97-AF65-F5344CB8AC3E}">
        <p14:creationId xmlns:p14="http://schemas.microsoft.com/office/powerpoint/2010/main" val="1016590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smtClean="0"/>
              <a:t>Verse 19 – 28 </a:t>
            </a:r>
            <a:endParaRPr lang="en-GB" dirty="0"/>
          </a:p>
        </p:txBody>
      </p:sp>
      <p:sp>
        <p:nvSpPr>
          <p:cNvPr id="3" name="Content Placeholder 2"/>
          <p:cNvSpPr>
            <a:spLocks noGrp="1"/>
          </p:cNvSpPr>
          <p:nvPr>
            <p:ph idx="1"/>
          </p:nvPr>
        </p:nvSpPr>
        <p:spPr>
          <a:xfrm>
            <a:off x="305780" y="1337734"/>
            <a:ext cx="8075240" cy="5967452"/>
          </a:xfrm>
        </p:spPr>
        <p:txBody>
          <a:bodyPr>
            <a:normAutofit/>
          </a:bodyPr>
          <a:lstStyle/>
          <a:p>
            <a:r>
              <a:rPr lang="en-GB" sz="2400" dirty="0" smtClean="0"/>
              <a:t>Without any proof you are worshipping these idols of wood and stone </a:t>
            </a:r>
          </a:p>
          <a:p>
            <a:r>
              <a:rPr lang="en-GB" sz="2400" dirty="0" smtClean="0"/>
              <a:t>You should be adoring your mighty and powerful lord</a:t>
            </a:r>
          </a:p>
          <a:p>
            <a:r>
              <a:rPr lang="en-GB" sz="2400" dirty="0" smtClean="0"/>
              <a:t>Three most popular idols:</a:t>
            </a:r>
            <a:endParaRPr lang="en-GB" sz="2400" dirty="0"/>
          </a:p>
          <a:p>
            <a:pPr>
              <a:buFontTx/>
              <a:buChar char="-"/>
            </a:pPr>
            <a:r>
              <a:rPr lang="en-GB" sz="2400" dirty="0" err="1" smtClean="0"/>
              <a:t>Lat</a:t>
            </a:r>
            <a:r>
              <a:rPr lang="en-GB" sz="2400" dirty="0" smtClean="0"/>
              <a:t> – idol of the tribe of </a:t>
            </a:r>
            <a:r>
              <a:rPr lang="en-GB" sz="2400" dirty="0" err="1" smtClean="0"/>
              <a:t>Thaqif</a:t>
            </a:r>
            <a:r>
              <a:rPr lang="en-GB" sz="2400" dirty="0" smtClean="0"/>
              <a:t> </a:t>
            </a:r>
          </a:p>
          <a:p>
            <a:pPr>
              <a:buFontTx/>
              <a:buChar char="-"/>
            </a:pPr>
            <a:r>
              <a:rPr lang="en-GB" sz="2400" dirty="0" err="1" smtClean="0"/>
              <a:t>Uzza</a:t>
            </a:r>
            <a:r>
              <a:rPr lang="en-GB" sz="2400" dirty="0" smtClean="0"/>
              <a:t> – Idol of the Quraysh </a:t>
            </a:r>
          </a:p>
          <a:p>
            <a:pPr>
              <a:buFontTx/>
              <a:buChar char="-"/>
            </a:pPr>
            <a:r>
              <a:rPr lang="en-GB" sz="2400" dirty="0" err="1" smtClean="0"/>
              <a:t>Manaat</a:t>
            </a:r>
            <a:r>
              <a:rPr lang="en-GB" sz="2400" dirty="0" smtClean="0"/>
              <a:t> – Idol of </a:t>
            </a:r>
            <a:r>
              <a:rPr lang="en-GB" sz="2400" dirty="0" err="1" smtClean="0"/>
              <a:t>Banu</a:t>
            </a:r>
            <a:r>
              <a:rPr lang="en-GB" sz="2400" dirty="0" smtClean="0"/>
              <a:t> </a:t>
            </a:r>
            <a:r>
              <a:rPr lang="en-GB" sz="2400" dirty="0" err="1" smtClean="0"/>
              <a:t>Hilal</a:t>
            </a:r>
            <a:r>
              <a:rPr lang="en-GB" sz="2400" dirty="0" smtClean="0"/>
              <a:t> </a:t>
            </a:r>
          </a:p>
          <a:p>
            <a:pPr>
              <a:buFontTx/>
              <a:buChar char="-"/>
            </a:pPr>
            <a:r>
              <a:rPr lang="en-GB" sz="2400" dirty="0" smtClean="0"/>
              <a:t>They built houses for their idols to resemble the </a:t>
            </a:r>
            <a:r>
              <a:rPr lang="en-GB" sz="2400" dirty="0" err="1" smtClean="0"/>
              <a:t>Kabah</a:t>
            </a:r>
            <a:r>
              <a:rPr lang="en-GB" sz="2400" dirty="0" smtClean="0"/>
              <a:t> </a:t>
            </a:r>
          </a:p>
          <a:p>
            <a:endParaRPr lang="en-GB" sz="2000" dirty="0" smtClean="0"/>
          </a:p>
        </p:txBody>
      </p:sp>
    </p:spTree>
    <p:extLst>
      <p:ext uri="{BB962C8B-B14F-4D97-AF65-F5344CB8AC3E}">
        <p14:creationId xmlns:p14="http://schemas.microsoft.com/office/powerpoint/2010/main" val="17143690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28 </a:t>
            </a:r>
            <a:endParaRPr lang="en-GB" dirty="0"/>
          </a:p>
        </p:txBody>
      </p:sp>
      <p:sp>
        <p:nvSpPr>
          <p:cNvPr id="3" name="Content Placeholder 2"/>
          <p:cNvSpPr>
            <a:spLocks noGrp="1"/>
          </p:cNvSpPr>
          <p:nvPr>
            <p:ph idx="1"/>
          </p:nvPr>
        </p:nvSpPr>
        <p:spPr/>
        <p:txBody>
          <a:bodyPr>
            <a:normAutofit/>
          </a:bodyPr>
          <a:lstStyle/>
          <a:p>
            <a:pPr marL="0" indent="0">
              <a:buNone/>
            </a:pPr>
            <a:r>
              <a:rPr lang="en-GB" sz="3200" dirty="0" err="1" smtClean="0"/>
              <a:t>Zann</a:t>
            </a:r>
            <a:r>
              <a:rPr lang="en-GB" sz="3200" dirty="0" smtClean="0"/>
              <a:t> – baseless thoughts </a:t>
            </a:r>
          </a:p>
          <a:p>
            <a:r>
              <a:rPr lang="en-GB" sz="3200" dirty="0" smtClean="0"/>
              <a:t>Baseless thoughts were the cause of idolatry </a:t>
            </a:r>
            <a:endParaRPr lang="en-GB" sz="3200" dirty="0"/>
          </a:p>
          <a:p>
            <a:r>
              <a:rPr lang="en-GB" sz="3200" dirty="0" smtClean="0"/>
              <a:t>Opposite of </a:t>
            </a:r>
            <a:r>
              <a:rPr lang="en-GB" sz="3200" dirty="0" err="1" smtClean="0"/>
              <a:t>Yaqeen</a:t>
            </a:r>
            <a:r>
              <a:rPr lang="en-GB" sz="3200" dirty="0" smtClean="0"/>
              <a:t> – definitive knowledge about something that does exist </a:t>
            </a:r>
            <a:endParaRPr lang="en-GB" sz="3200" dirty="0"/>
          </a:p>
        </p:txBody>
      </p:sp>
    </p:spTree>
    <p:extLst>
      <p:ext uri="{BB962C8B-B14F-4D97-AF65-F5344CB8AC3E}">
        <p14:creationId xmlns:p14="http://schemas.microsoft.com/office/powerpoint/2010/main" val="3368156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79115" y="609602"/>
            <a:ext cx="7869349" cy="2743199"/>
          </a:xfrm>
        </p:spPr>
        <p:txBody>
          <a:bodyPr>
            <a:normAutofit/>
          </a:bodyPr>
          <a:lstStyle/>
          <a:p>
            <a:pPr algn="ctr"/>
            <a:r>
              <a:rPr lang="en-GB" sz="7200" dirty="0" smtClean="0"/>
              <a:t>Section 4 </a:t>
            </a:r>
            <a:endParaRPr lang="en-GB" sz="7200" dirty="0"/>
          </a:p>
        </p:txBody>
      </p:sp>
      <p:sp>
        <p:nvSpPr>
          <p:cNvPr id="8" name="Text Placeholder 7"/>
          <p:cNvSpPr>
            <a:spLocks noGrp="1"/>
          </p:cNvSpPr>
          <p:nvPr>
            <p:ph type="body" idx="1"/>
          </p:nvPr>
        </p:nvSpPr>
        <p:spPr/>
        <p:txBody>
          <a:bodyPr>
            <a:normAutofit/>
          </a:bodyPr>
          <a:lstStyle/>
          <a:p>
            <a:pPr algn="ctr"/>
            <a:r>
              <a:rPr lang="en-GB" sz="4800" i="1" dirty="0" smtClean="0"/>
              <a:t>Verse 29 – 31</a:t>
            </a:r>
            <a:endParaRPr lang="en-GB" sz="4800" i="1" dirty="0"/>
          </a:p>
        </p:txBody>
      </p:sp>
    </p:spTree>
    <p:extLst>
      <p:ext uri="{BB962C8B-B14F-4D97-AF65-F5344CB8AC3E}">
        <p14:creationId xmlns:p14="http://schemas.microsoft.com/office/powerpoint/2010/main" val="1559141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Section 3 – Verse 29 – 32 </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141000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29 – turn away from him who turns away from our advice </a:t>
            </a:r>
            <a:endParaRPr lang="en-GB" dirty="0"/>
          </a:p>
        </p:txBody>
      </p:sp>
      <p:sp>
        <p:nvSpPr>
          <p:cNvPr id="3" name="Content Placeholder 2"/>
          <p:cNvSpPr>
            <a:spLocks noGrp="1"/>
          </p:cNvSpPr>
          <p:nvPr>
            <p:ph idx="1"/>
          </p:nvPr>
        </p:nvSpPr>
        <p:spPr/>
        <p:txBody>
          <a:bodyPr/>
          <a:lstStyle/>
          <a:p>
            <a:r>
              <a:rPr lang="en-GB" sz="2800" dirty="0" smtClean="0"/>
              <a:t>Two groups of good doers: </a:t>
            </a:r>
          </a:p>
          <a:p>
            <a:r>
              <a:rPr lang="en-GB" sz="2800" dirty="0" smtClean="0"/>
              <a:t>Group 1 – those who follow </a:t>
            </a:r>
            <a:r>
              <a:rPr lang="en-GB" sz="2800" dirty="0" err="1" smtClean="0"/>
              <a:t>Allahs</a:t>
            </a:r>
            <a:r>
              <a:rPr lang="en-GB" sz="2800" dirty="0" smtClean="0"/>
              <a:t> path and do good deeds – V30</a:t>
            </a:r>
          </a:p>
          <a:p>
            <a:r>
              <a:rPr lang="en-GB" sz="2800" dirty="0" smtClean="0"/>
              <a:t>Group 2 – Those who do avoid major sins and shameful acts except minor involvement – V32 </a:t>
            </a:r>
          </a:p>
          <a:p>
            <a:pPr marL="0" indent="0">
              <a:buNone/>
            </a:pPr>
            <a:endParaRPr lang="en-GB" dirty="0" smtClean="0"/>
          </a:p>
        </p:txBody>
      </p:sp>
    </p:spTree>
    <p:extLst>
      <p:ext uri="{BB962C8B-B14F-4D97-AF65-F5344CB8AC3E}">
        <p14:creationId xmlns:p14="http://schemas.microsoft.com/office/powerpoint/2010/main" val="577513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lamaam</a:t>
            </a:r>
            <a:endParaRPr lang="en-GB" dirty="0"/>
          </a:p>
        </p:txBody>
      </p:sp>
      <p:sp>
        <p:nvSpPr>
          <p:cNvPr id="3" name="Content Placeholder 2"/>
          <p:cNvSpPr>
            <a:spLocks noGrp="1"/>
          </p:cNvSpPr>
          <p:nvPr>
            <p:ph idx="1"/>
          </p:nvPr>
        </p:nvSpPr>
        <p:spPr>
          <a:xfrm>
            <a:off x="323528" y="1916833"/>
            <a:ext cx="8640960" cy="4464496"/>
          </a:xfrm>
        </p:spPr>
        <p:txBody>
          <a:bodyPr>
            <a:normAutofit/>
          </a:bodyPr>
          <a:lstStyle/>
          <a:p>
            <a:pPr marL="0" indent="0">
              <a:buNone/>
            </a:pPr>
            <a:r>
              <a:rPr lang="en-GB" dirty="0" smtClean="0"/>
              <a:t>1. Refers to small faults and minor errors </a:t>
            </a:r>
          </a:p>
          <a:p>
            <a:pPr marL="0" indent="0">
              <a:buNone/>
            </a:pPr>
            <a:r>
              <a:rPr lang="en-GB" dirty="0" smtClean="0"/>
              <a:t>Allah says in the Quran: “If you abstain from the major sins out of what you have been forbidden from, we shall write off your minor sins ” (Surah </a:t>
            </a:r>
            <a:r>
              <a:rPr lang="en-GB" dirty="0" err="1" smtClean="0"/>
              <a:t>Nisa</a:t>
            </a:r>
            <a:r>
              <a:rPr lang="en-GB" dirty="0" smtClean="0"/>
              <a:t> – V 31) </a:t>
            </a:r>
          </a:p>
          <a:p>
            <a:pPr marL="0" indent="0">
              <a:buNone/>
            </a:pPr>
            <a:endParaRPr lang="en-GB" dirty="0"/>
          </a:p>
          <a:p>
            <a:pPr marL="0" indent="0">
              <a:buNone/>
            </a:pPr>
            <a:r>
              <a:rPr lang="en-GB" dirty="0" smtClean="0"/>
              <a:t>2. Refers to a sin a person commits incidentally and then repents and never returns to it. If a major sin is committed and repents he will not be excluded from the god fearing. </a:t>
            </a:r>
          </a:p>
          <a:p>
            <a:pPr marL="0" indent="0">
              <a:buNone/>
            </a:pPr>
            <a:r>
              <a:rPr lang="en-GB" dirty="0" smtClean="0"/>
              <a:t>Allah says in the Quran: “And those who, when they happen to commit a shameful act or wrong themselves, remember Allah then, seek forgiveness for their sins – and who is there to forgive sins except Allah? And so not persist in what they have done knowingly” (Surah Al Imran – V 135) </a:t>
            </a:r>
          </a:p>
          <a:p>
            <a:pPr marL="0" indent="0">
              <a:buNone/>
            </a:pPr>
            <a:r>
              <a:rPr lang="en-GB" dirty="0" smtClean="0"/>
              <a:t>If  a person persists in a minor sin and it becomes a habit it will turn in to a major sin </a:t>
            </a:r>
            <a:endParaRPr lang="en-GB" dirty="0"/>
          </a:p>
        </p:txBody>
      </p:sp>
      <p:sp>
        <p:nvSpPr>
          <p:cNvPr id="4" name="Rectangle 3"/>
          <p:cNvSpPr/>
          <p:nvPr/>
        </p:nvSpPr>
        <p:spPr>
          <a:xfrm>
            <a:off x="6876256" y="764704"/>
            <a:ext cx="1718740" cy="830997"/>
          </a:xfrm>
          <a:prstGeom prst="rect">
            <a:avLst/>
          </a:prstGeom>
        </p:spPr>
        <p:txBody>
          <a:bodyPr wrap="none">
            <a:spAutoFit/>
          </a:bodyPr>
          <a:lstStyle/>
          <a:p>
            <a:r>
              <a:rPr lang="ar-AE" dirty="0"/>
              <a:t> </a:t>
            </a:r>
            <a:r>
              <a:rPr lang="ar-AE" sz="4800" dirty="0"/>
              <a:t>إِلاَّ اللَّمَمَ</a:t>
            </a:r>
            <a:endParaRPr lang="en-GB" sz="4800" dirty="0"/>
          </a:p>
        </p:txBody>
      </p:sp>
    </p:spTree>
    <p:extLst>
      <p:ext uri="{BB962C8B-B14F-4D97-AF65-F5344CB8AC3E}">
        <p14:creationId xmlns:p14="http://schemas.microsoft.com/office/powerpoint/2010/main" val="23897490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586" y="163979"/>
            <a:ext cx="7772400" cy="1248797"/>
          </a:xfrm>
        </p:spPr>
        <p:txBody>
          <a:bodyPr>
            <a:normAutofit fontScale="90000"/>
          </a:bodyPr>
          <a:lstStyle/>
          <a:p>
            <a:r>
              <a:rPr lang="en-GB" dirty="0" smtClean="0"/>
              <a:t>V 32 – He created you from the earth and when you were embryos in the womb of your mothers </a:t>
            </a:r>
            <a:endParaRPr lang="en-GB" dirty="0"/>
          </a:p>
        </p:txBody>
      </p:sp>
      <p:sp>
        <p:nvSpPr>
          <p:cNvPr id="3" name="Content Placeholder 2"/>
          <p:cNvSpPr>
            <a:spLocks noGrp="1"/>
          </p:cNvSpPr>
          <p:nvPr>
            <p:ph idx="1"/>
          </p:nvPr>
        </p:nvSpPr>
        <p:spPr>
          <a:xfrm>
            <a:off x="155575" y="1556792"/>
            <a:ext cx="4527755" cy="5106779"/>
          </a:xfrm>
        </p:spPr>
        <p:txBody>
          <a:bodyPr>
            <a:normAutofit/>
          </a:bodyPr>
          <a:lstStyle/>
          <a:p>
            <a:r>
              <a:rPr lang="en-GB" dirty="0" smtClean="0"/>
              <a:t> Man does not have knowledge of himself as much as Allah knows him </a:t>
            </a:r>
          </a:p>
          <a:p>
            <a:r>
              <a:rPr lang="en-GB" dirty="0" smtClean="0"/>
              <a:t>Man has no recollection of all these stages </a:t>
            </a:r>
          </a:p>
          <a:p>
            <a:r>
              <a:rPr lang="en-GB" dirty="0" smtClean="0"/>
              <a:t>The ultimate source of his achievement is Allah. </a:t>
            </a:r>
          </a:p>
          <a:p>
            <a:r>
              <a:rPr lang="en-GB" dirty="0" smtClean="0"/>
              <a:t>Any good man does is not him own accomplishment </a:t>
            </a:r>
          </a:p>
          <a:p>
            <a:r>
              <a:rPr lang="en-GB" dirty="0" smtClean="0"/>
              <a:t>Zainab bin Abi </a:t>
            </a:r>
            <a:r>
              <a:rPr lang="en-GB" dirty="0" err="1" smtClean="0"/>
              <a:t>Salmah</a:t>
            </a:r>
            <a:r>
              <a:rPr lang="en-GB" dirty="0" smtClean="0"/>
              <a:t> was named as </a:t>
            </a:r>
            <a:r>
              <a:rPr lang="en-GB" dirty="0" err="1" smtClean="0"/>
              <a:t>Barrah</a:t>
            </a:r>
            <a:r>
              <a:rPr lang="en-GB" dirty="0"/>
              <a:t> </a:t>
            </a:r>
            <a:r>
              <a:rPr lang="en-GB" dirty="0" smtClean="0"/>
              <a:t>(righteous) and the Prophet suggested her names should be changed. </a:t>
            </a:r>
          </a:p>
          <a:p>
            <a:pPr algn="ctr"/>
            <a:r>
              <a:rPr lang="en-GB" sz="3000" dirty="0" smtClean="0"/>
              <a:t>“Do not claim purity for yourselves ” </a:t>
            </a:r>
          </a:p>
          <a:p>
            <a:pPr marL="0" indent="0" algn="ctr">
              <a:buNone/>
            </a:pPr>
            <a:r>
              <a:rPr lang="en-GB" sz="3000" dirty="0" smtClean="0"/>
              <a:t>(52:32)</a:t>
            </a:r>
          </a:p>
        </p:txBody>
      </p:sp>
      <p:pic>
        <p:nvPicPr>
          <p:cNvPr id="4" name="Picture 3"/>
          <p:cNvPicPr>
            <a:picLocks noChangeAspect="1"/>
          </p:cNvPicPr>
          <p:nvPr/>
        </p:nvPicPr>
        <p:blipFill>
          <a:blip r:embed="rId2"/>
          <a:stretch>
            <a:fillRect/>
          </a:stretch>
        </p:blipFill>
        <p:spPr>
          <a:xfrm>
            <a:off x="4671890" y="1700808"/>
            <a:ext cx="4314029" cy="4530715"/>
          </a:xfrm>
          <a:prstGeom prst="rect">
            <a:avLst/>
          </a:prstGeom>
        </p:spPr>
      </p:pic>
      <p:sp>
        <p:nvSpPr>
          <p:cNvPr id="5" name="AutoShape 2" descr="Image result for embryo develop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37243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79115" y="609602"/>
            <a:ext cx="7869349" cy="2743199"/>
          </a:xfrm>
        </p:spPr>
        <p:txBody>
          <a:bodyPr>
            <a:normAutofit fontScale="90000"/>
          </a:bodyPr>
          <a:lstStyle/>
          <a:p>
            <a:r>
              <a:rPr lang="en-GB" sz="7200" dirty="0" smtClean="0"/>
              <a:t>Section 5 -  Teachings from the scriptures  of Musa and Ibrahim (as)</a:t>
            </a:r>
            <a:endParaRPr lang="en-GB" sz="7200" dirty="0"/>
          </a:p>
        </p:txBody>
      </p:sp>
      <p:sp>
        <p:nvSpPr>
          <p:cNvPr id="8" name="Text Placeholder 7"/>
          <p:cNvSpPr>
            <a:spLocks noGrp="1"/>
          </p:cNvSpPr>
          <p:nvPr>
            <p:ph type="body" idx="1"/>
          </p:nvPr>
        </p:nvSpPr>
        <p:spPr/>
        <p:txBody>
          <a:bodyPr>
            <a:normAutofit/>
          </a:bodyPr>
          <a:lstStyle/>
          <a:p>
            <a:pPr algn="ctr"/>
            <a:r>
              <a:rPr lang="en-GB" sz="4800" i="1" dirty="0" smtClean="0"/>
              <a:t>Verse 33 – 55 </a:t>
            </a:r>
            <a:endParaRPr lang="en-GB" sz="4800" i="1" dirty="0"/>
          </a:p>
        </p:txBody>
      </p:sp>
    </p:spTree>
    <p:extLst>
      <p:ext uri="{BB962C8B-B14F-4D97-AF65-F5344CB8AC3E}">
        <p14:creationId xmlns:p14="http://schemas.microsoft.com/office/powerpoint/2010/main" val="34443858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33 – Did you see the one who turned away</a:t>
            </a:r>
            <a:endParaRPr lang="en-GB" dirty="0"/>
          </a:p>
        </p:txBody>
      </p:sp>
      <p:sp>
        <p:nvSpPr>
          <p:cNvPr id="3" name="Content Placeholder 2"/>
          <p:cNvSpPr>
            <a:spLocks noGrp="1"/>
          </p:cNvSpPr>
          <p:nvPr>
            <p:ph idx="1"/>
          </p:nvPr>
        </p:nvSpPr>
        <p:spPr>
          <a:xfrm>
            <a:off x="251520" y="1700808"/>
            <a:ext cx="5047362" cy="4578380"/>
          </a:xfrm>
        </p:spPr>
        <p:txBody>
          <a:bodyPr/>
          <a:lstStyle/>
          <a:p>
            <a:r>
              <a:rPr lang="en-GB" dirty="0" err="1" smtClean="0"/>
              <a:t>Walid</a:t>
            </a:r>
            <a:r>
              <a:rPr lang="en-GB" dirty="0" smtClean="0"/>
              <a:t> ibn </a:t>
            </a:r>
            <a:r>
              <a:rPr lang="en-GB" dirty="0" err="1" smtClean="0"/>
              <a:t>Mughirah</a:t>
            </a:r>
            <a:r>
              <a:rPr lang="en-GB" dirty="0" smtClean="0"/>
              <a:t> accepted Islam </a:t>
            </a:r>
          </a:p>
          <a:p>
            <a:r>
              <a:rPr lang="en-GB" dirty="0" smtClean="0"/>
              <a:t>One of this friends rebuked him for leaving the religion of his forefathers</a:t>
            </a:r>
          </a:p>
          <a:p>
            <a:r>
              <a:rPr lang="en-GB" dirty="0"/>
              <a:t> </a:t>
            </a:r>
            <a:r>
              <a:rPr lang="en-GB" dirty="0" smtClean="0"/>
              <a:t>He replied I fear Allah's punishment </a:t>
            </a:r>
          </a:p>
          <a:p>
            <a:r>
              <a:rPr lang="en-GB" dirty="0" smtClean="0"/>
              <a:t>His friend said pay me some money and I will take upon myself your punishment </a:t>
            </a:r>
          </a:p>
          <a:p>
            <a:r>
              <a:rPr lang="en-GB" dirty="0" smtClean="0"/>
              <a:t>His friend asked for more money, he paid it and they wrote up a document and signed it </a:t>
            </a:r>
          </a:p>
          <a:p>
            <a:r>
              <a:rPr lang="en-GB" dirty="0" smtClean="0"/>
              <a:t>He left Islam</a:t>
            </a:r>
            <a:endParaRPr lang="en-GB" dirty="0"/>
          </a:p>
        </p:txBody>
      </p:sp>
      <p:pic>
        <p:nvPicPr>
          <p:cNvPr id="5" name="Picture 4"/>
          <p:cNvPicPr>
            <a:picLocks noChangeAspect="1"/>
          </p:cNvPicPr>
          <p:nvPr/>
        </p:nvPicPr>
        <p:blipFill>
          <a:blip r:embed="rId2"/>
          <a:stretch>
            <a:fillRect/>
          </a:stretch>
        </p:blipFill>
        <p:spPr>
          <a:xfrm>
            <a:off x="5493760" y="2636912"/>
            <a:ext cx="3208585" cy="3208585"/>
          </a:xfrm>
          <a:prstGeom prst="rect">
            <a:avLst/>
          </a:prstGeom>
        </p:spPr>
      </p:pic>
    </p:spTree>
    <p:extLst>
      <p:ext uri="{BB962C8B-B14F-4D97-AF65-F5344CB8AC3E}">
        <p14:creationId xmlns:p14="http://schemas.microsoft.com/office/powerpoint/2010/main" val="30145672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35- Does he have knowledge of the unseen  </a:t>
            </a:r>
            <a:endParaRPr lang="en-GB" dirty="0"/>
          </a:p>
        </p:txBody>
      </p:sp>
      <p:sp>
        <p:nvSpPr>
          <p:cNvPr id="3" name="Content Placeholder 2"/>
          <p:cNvSpPr>
            <a:spLocks noGrp="1"/>
          </p:cNvSpPr>
          <p:nvPr>
            <p:ph idx="1"/>
          </p:nvPr>
        </p:nvSpPr>
        <p:spPr/>
        <p:txBody>
          <a:bodyPr>
            <a:normAutofit/>
          </a:bodyPr>
          <a:lstStyle/>
          <a:p>
            <a:r>
              <a:rPr lang="en-GB" sz="3200" dirty="0" smtClean="0"/>
              <a:t>Referring to the friend who said he will take his burden of punishment on his behalf</a:t>
            </a:r>
          </a:p>
          <a:p>
            <a:r>
              <a:rPr lang="en-GB" sz="3200" dirty="0" smtClean="0"/>
              <a:t>He does not know that every person is accountable for their own deeds </a:t>
            </a:r>
            <a:endParaRPr lang="en-GB" sz="3200" dirty="0"/>
          </a:p>
        </p:txBody>
      </p:sp>
    </p:spTree>
    <p:extLst>
      <p:ext uri="{BB962C8B-B14F-4D97-AF65-F5344CB8AC3E}">
        <p14:creationId xmlns:p14="http://schemas.microsoft.com/office/powerpoint/2010/main" val="65162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7772400" cy="1456267"/>
          </a:xfrm>
        </p:spPr>
        <p:txBody>
          <a:bodyPr/>
          <a:lstStyle/>
          <a:p>
            <a:r>
              <a:rPr lang="en-GB" dirty="0" smtClean="0"/>
              <a:t>Verse 37 – In the scripture of Musa and </a:t>
            </a:r>
            <a:r>
              <a:rPr lang="en-GB" dirty="0" err="1" smtClean="0"/>
              <a:t>ibrahim</a:t>
            </a:r>
            <a:endParaRPr lang="en-GB" dirty="0"/>
          </a:p>
        </p:txBody>
      </p:sp>
      <p:sp>
        <p:nvSpPr>
          <p:cNvPr id="3" name="Content Placeholder 2"/>
          <p:cNvSpPr>
            <a:spLocks noGrp="1"/>
          </p:cNvSpPr>
          <p:nvPr>
            <p:ph idx="1"/>
          </p:nvPr>
        </p:nvSpPr>
        <p:spPr>
          <a:xfrm>
            <a:off x="323528" y="1456267"/>
            <a:ext cx="7931224" cy="5688632"/>
          </a:xfrm>
        </p:spPr>
        <p:txBody>
          <a:bodyPr>
            <a:normAutofit fontScale="62500" lnSpcReduction="20000"/>
          </a:bodyPr>
          <a:lstStyle/>
          <a:p>
            <a:r>
              <a:rPr lang="en-GB" sz="4300" b="1" dirty="0" smtClean="0"/>
              <a:t>Ibrahim (as) title – </a:t>
            </a:r>
            <a:r>
              <a:rPr lang="en-GB" sz="4300" b="1" dirty="0" err="1" smtClean="0"/>
              <a:t>Wafaa</a:t>
            </a:r>
            <a:r>
              <a:rPr lang="en-GB" sz="4300" b="1" dirty="0" smtClean="0"/>
              <a:t> </a:t>
            </a:r>
          </a:p>
          <a:p>
            <a:r>
              <a:rPr lang="en-GB" sz="3800" dirty="0" smtClean="0"/>
              <a:t>He fulfilled the covenant With Allah that he will obey him and convey his message to all people. </a:t>
            </a:r>
            <a:endParaRPr lang="en-GB" sz="3800" dirty="0"/>
          </a:p>
          <a:p>
            <a:r>
              <a:rPr lang="en-GB" sz="3800" dirty="0" smtClean="0"/>
              <a:t>Allah made him pass through severe trials and tribulations </a:t>
            </a:r>
          </a:p>
          <a:p>
            <a:r>
              <a:rPr lang="en-GB" sz="3800" dirty="0" smtClean="0"/>
              <a:t>The </a:t>
            </a:r>
            <a:r>
              <a:rPr lang="en-GB" sz="3800" dirty="0"/>
              <a:t>Prophet (May Allah’s peace and </a:t>
            </a:r>
            <a:r>
              <a:rPr lang="en-GB" sz="3800" dirty="0" smtClean="0"/>
              <a:t>blessings </a:t>
            </a:r>
            <a:r>
              <a:rPr lang="en-GB" sz="3800" dirty="0"/>
              <a:t>be upon </a:t>
            </a:r>
            <a:r>
              <a:rPr lang="en-GB" sz="3800" dirty="0" smtClean="0"/>
              <a:t>him) asked ‘Do you know the meaning of </a:t>
            </a:r>
            <a:r>
              <a:rPr lang="en-GB" sz="3800" dirty="0" err="1" smtClean="0"/>
              <a:t>wafaa</a:t>
            </a:r>
            <a:r>
              <a:rPr lang="en-GB" sz="3800" dirty="0" smtClean="0"/>
              <a:t>? Abu </a:t>
            </a:r>
            <a:r>
              <a:rPr lang="en-GB" sz="3800" dirty="0" err="1" smtClean="0"/>
              <a:t>Umamah</a:t>
            </a:r>
            <a:r>
              <a:rPr lang="en-GB" sz="3800" dirty="0" smtClean="0"/>
              <a:t> replied: ‘Allah and his messenger know best </a:t>
            </a:r>
            <a:r>
              <a:rPr lang="en-GB" sz="3800" dirty="0"/>
              <a:t>the Prophet (May Allah’s peace and </a:t>
            </a:r>
            <a:r>
              <a:rPr lang="en-GB" sz="3800" dirty="0" smtClean="0"/>
              <a:t>blessings </a:t>
            </a:r>
            <a:r>
              <a:rPr lang="en-GB" sz="3800" dirty="0"/>
              <a:t>be upon him) </a:t>
            </a:r>
            <a:r>
              <a:rPr lang="en-GB" sz="3800" dirty="0" smtClean="0"/>
              <a:t>’said: “He fulfilled the days work by starting it with the performance of 4 </a:t>
            </a:r>
            <a:r>
              <a:rPr lang="en-GB" sz="3800" dirty="0" err="1" smtClean="0"/>
              <a:t>rakahs</a:t>
            </a:r>
            <a:r>
              <a:rPr lang="en-GB" sz="3800" dirty="0" smtClean="0"/>
              <a:t> (</a:t>
            </a:r>
            <a:r>
              <a:rPr lang="en-GB" sz="3800" dirty="0" err="1" smtClean="0"/>
              <a:t>salatul</a:t>
            </a:r>
            <a:r>
              <a:rPr lang="en-GB" sz="3800" dirty="0" smtClean="0"/>
              <a:t> </a:t>
            </a:r>
            <a:r>
              <a:rPr lang="en-GB" sz="3800" dirty="0" err="1" smtClean="0"/>
              <a:t>Duha</a:t>
            </a:r>
            <a:r>
              <a:rPr lang="en-GB" sz="3800" dirty="0" smtClean="0"/>
              <a:t>)”</a:t>
            </a:r>
          </a:p>
          <a:p>
            <a:r>
              <a:rPr lang="en-GB" sz="3800" dirty="0" smtClean="0"/>
              <a:t>The </a:t>
            </a:r>
            <a:r>
              <a:rPr lang="en-GB" sz="3800" dirty="0"/>
              <a:t>Prophet (May Allah’s peace and </a:t>
            </a:r>
            <a:r>
              <a:rPr lang="en-GB" sz="3800" dirty="0" smtClean="0"/>
              <a:t>blessings </a:t>
            </a:r>
            <a:r>
              <a:rPr lang="en-GB" sz="3800" dirty="0"/>
              <a:t>be upon him</a:t>
            </a:r>
            <a:r>
              <a:rPr lang="en-GB" sz="3800" dirty="0" smtClean="0"/>
              <a:t>) said: ‘Perform 4 </a:t>
            </a:r>
            <a:r>
              <a:rPr lang="en-GB" sz="3800" dirty="0" err="1" smtClean="0"/>
              <a:t>rakahs</a:t>
            </a:r>
            <a:r>
              <a:rPr lang="en-GB" sz="3800" dirty="0" smtClean="0"/>
              <a:t> in the early part of your day, I shall take care of your affairs till the end of the day’</a:t>
            </a:r>
          </a:p>
          <a:p>
            <a:r>
              <a:rPr lang="ar-AE" sz="5100" dirty="0"/>
              <a:t> </a:t>
            </a:r>
            <a:r>
              <a:rPr lang="en-GB" sz="9300" dirty="0" smtClean="0"/>
              <a:t> </a:t>
            </a:r>
          </a:p>
          <a:p>
            <a:pPr marL="0" indent="0">
              <a:buNone/>
            </a:pPr>
            <a:endParaRPr lang="en-GB" sz="2800" b="1" dirty="0" smtClean="0"/>
          </a:p>
          <a:p>
            <a:endParaRPr lang="en-GB" sz="2400" b="1" dirty="0"/>
          </a:p>
        </p:txBody>
      </p:sp>
    </p:spTree>
    <p:extLst>
      <p:ext uri="{BB962C8B-B14F-4D97-AF65-F5344CB8AC3E}">
        <p14:creationId xmlns:p14="http://schemas.microsoft.com/office/powerpoint/2010/main" val="7696137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96752"/>
            <a:ext cx="8579296" cy="4167252"/>
          </a:xfrm>
        </p:spPr>
        <p:txBody>
          <a:bodyPr>
            <a:noAutofit/>
          </a:bodyPr>
          <a:lstStyle/>
          <a:p>
            <a:pPr marL="0" indent="0" algn="ctr">
              <a:buNone/>
            </a:pPr>
            <a:r>
              <a:rPr lang="en-GB" sz="2800" dirty="0"/>
              <a:t>The Prophet (May Allah’s peace and </a:t>
            </a:r>
            <a:r>
              <a:rPr lang="en-GB" sz="2800" dirty="0" smtClean="0"/>
              <a:t>blessings </a:t>
            </a:r>
            <a:r>
              <a:rPr lang="en-GB" sz="2800" dirty="0"/>
              <a:t>be upon him) said: Do you know why Allah gave Ibrahim (As) the title of </a:t>
            </a:r>
            <a:r>
              <a:rPr lang="en-GB" sz="2800" dirty="0" err="1"/>
              <a:t>Wafaa</a:t>
            </a:r>
            <a:r>
              <a:rPr lang="en-GB" sz="2800" dirty="0"/>
              <a:t>? Then he said because he used to recite the following dhikr every morning and evening</a:t>
            </a:r>
          </a:p>
          <a:p>
            <a:pPr marL="0" indent="0" algn="ctr">
              <a:buNone/>
            </a:pPr>
            <a:r>
              <a:rPr lang="ar-AE" sz="4000" dirty="0"/>
              <a:t>فَسُبْحَنَ اللّٰهِ حِيْنَ تُمْسُوْنَ وَ حِيْنَ تُصْبِحُوْنَ وَ لَهُ الْحَمْدُ فِىْ السَّمَوَتِ وَ الۡاَرْضِ وَ عَشِيًّا وَّ حِيْنَ تُظۡهِرُونَ</a:t>
            </a:r>
            <a:endParaRPr lang="en-GB" sz="2800" dirty="0"/>
          </a:p>
        </p:txBody>
      </p:sp>
    </p:spTree>
    <p:extLst>
      <p:ext uri="{BB962C8B-B14F-4D97-AF65-F5344CB8AC3E}">
        <p14:creationId xmlns:p14="http://schemas.microsoft.com/office/powerpoint/2010/main" val="24024659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38 + 39 - </a:t>
            </a:r>
            <a:endParaRPr lang="en-GB" dirty="0"/>
          </a:p>
        </p:txBody>
      </p:sp>
      <p:sp>
        <p:nvSpPr>
          <p:cNvPr id="3" name="Content Placeholder 2"/>
          <p:cNvSpPr>
            <a:spLocks noGrp="1"/>
          </p:cNvSpPr>
          <p:nvPr>
            <p:ph idx="1"/>
          </p:nvPr>
        </p:nvSpPr>
        <p:spPr/>
        <p:txBody>
          <a:bodyPr>
            <a:normAutofit/>
          </a:bodyPr>
          <a:lstStyle/>
          <a:p>
            <a:r>
              <a:rPr lang="en-GB" sz="2400" dirty="0" smtClean="0"/>
              <a:t>No person shall carry the burden of anyone else's sin </a:t>
            </a:r>
          </a:p>
          <a:p>
            <a:r>
              <a:rPr lang="en-GB" sz="2400" dirty="0" smtClean="0"/>
              <a:t>You will only benefit from the good you have done yourself </a:t>
            </a:r>
          </a:p>
          <a:p>
            <a:r>
              <a:rPr lang="en-GB" sz="2400" dirty="0" smtClean="0"/>
              <a:t>The above two rules, were in the </a:t>
            </a:r>
            <a:r>
              <a:rPr lang="en-GB" sz="2400" dirty="0" err="1" smtClean="0"/>
              <a:t>shariat</a:t>
            </a:r>
            <a:r>
              <a:rPr lang="en-GB" sz="2400" dirty="0" smtClean="0"/>
              <a:t> of all prophets </a:t>
            </a:r>
          </a:p>
          <a:p>
            <a:r>
              <a:rPr lang="en-GB" sz="2400" dirty="0" smtClean="0"/>
              <a:t>However these two prophets are specifically mentioned as people of their time had a horrid custom that they would kill the son instead of the father, brother or sister or some other family member would be killed instead of the son etc. </a:t>
            </a:r>
            <a:endParaRPr lang="en-GB" sz="2400" dirty="0"/>
          </a:p>
        </p:txBody>
      </p:sp>
    </p:spTree>
    <p:extLst>
      <p:ext uri="{BB962C8B-B14F-4D97-AF65-F5344CB8AC3E}">
        <p14:creationId xmlns:p14="http://schemas.microsoft.com/office/powerpoint/2010/main" val="32954413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40 </a:t>
            </a:r>
            <a:endParaRPr lang="en-GB" dirty="0"/>
          </a:p>
        </p:txBody>
      </p:sp>
      <p:sp>
        <p:nvSpPr>
          <p:cNvPr id="3" name="Content Placeholder 2"/>
          <p:cNvSpPr>
            <a:spLocks noGrp="1"/>
          </p:cNvSpPr>
          <p:nvPr>
            <p:ph idx="1"/>
          </p:nvPr>
        </p:nvSpPr>
        <p:spPr>
          <a:xfrm>
            <a:off x="179512" y="980728"/>
            <a:ext cx="6336704" cy="5112568"/>
          </a:xfrm>
        </p:spPr>
        <p:txBody>
          <a:bodyPr>
            <a:normAutofit/>
          </a:bodyPr>
          <a:lstStyle/>
          <a:p>
            <a:r>
              <a:rPr lang="en-GB" sz="2800" dirty="0" smtClean="0"/>
              <a:t>Outer actions are not enough, Allah will take into account the real inner motive behind the actions </a:t>
            </a:r>
          </a:p>
          <a:p>
            <a:r>
              <a:rPr lang="en-GB" sz="2800" dirty="0" smtClean="0"/>
              <a:t>the </a:t>
            </a:r>
            <a:r>
              <a:rPr lang="en-GB" sz="2800" dirty="0"/>
              <a:t>Prophet (May Allah’s peace and </a:t>
            </a:r>
            <a:r>
              <a:rPr lang="en-GB" sz="2800" dirty="0" smtClean="0"/>
              <a:t>blessings </a:t>
            </a:r>
            <a:r>
              <a:rPr lang="en-GB" sz="2800" dirty="0"/>
              <a:t>be upon him) said</a:t>
            </a:r>
            <a:r>
              <a:rPr lang="en-GB" sz="2800" dirty="0" smtClean="0"/>
              <a:t>: “Actions shall be judged by the intentions ”</a:t>
            </a:r>
          </a:p>
          <a:p>
            <a:r>
              <a:rPr lang="en-GB" sz="2800" dirty="0" smtClean="0"/>
              <a:t>All actions should be performed only for the sake of Allah, with pure sincerity. </a:t>
            </a:r>
            <a:endParaRPr lang="en-GB" sz="2800" dirty="0"/>
          </a:p>
        </p:txBody>
      </p:sp>
      <p:pic>
        <p:nvPicPr>
          <p:cNvPr id="4" name="Picture 3"/>
          <p:cNvPicPr>
            <a:picLocks noChangeAspect="1"/>
          </p:cNvPicPr>
          <p:nvPr/>
        </p:nvPicPr>
        <p:blipFill>
          <a:blip r:embed="rId2"/>
          <a:stretch>
            <a:fillRect/>
          </a:stretch>
        </p:blipFill>
        <p:spPr>
          <a:xfrm>
            <a:off x="6588224" y="1916832"/>
            <a:ext cx="2322991" cy="2871217"/>
          </a:xfrm>
          <a:prstGeom prst="rect">
            <a:avLst/>
          </a:prstGeom>
        </p:spPr>
      </p:pic>
    </p:spTree>
    <p:extLst>
      <p:ext uri="{BB962C8B-B14F-4D97-AF65-F5344CB8AC3E}">
        <p14:creationId xmlns:p14="http://schemas.microsoft.com/office/powerpoint/2010/main" val="27656699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43</a:t>
            </a:r>
            <a:endParaRPr lang="en-GB" dirty="0"/>
          </a:p>
        </p:txBody>
      </p:sp>
      <p:pic>
        <p:nvPicPr>
          <p:cNvPr id="6" name="Content Placeholder 5"/>
          <p:cNvPicPr>
            <a:picLocks noGrp="1" noChangeAspect="1"/>
          </p:cNvPicPr>
          <p:nvPr>
            <p:ph idx="1"/>
          </p:nvPr>
        </p:nvPicPr>
        <p:blipFill>
          <a:blip r:embed="rId2"/>
          <a:stretch>
            <a:fillRect/>
          </a:stretch>
        </p:blipFill>
        <p:spPr>
          <a:xfrm>
            <a:off x="4860032" y="609601"/>
            <a:ext cx="3991694" cy="3196738"/>
          </a:xfrm>
          <a:prstGeom prst="rect">
            <a:avLst/>
          </a:prstGeom>
        </p:spPr>
      </p:pic>
      <p:pic>
        <p:nvPicPr>
          <p:cNvPr id="9" name="Picture 8"/>
          <p:cNvPicPr>
            <a:picLocks noChangeAspect="1"/>
          </p:cNvPicPr>
          <p:nvPr/>
        </p:nvPicPr>
        <p:blipFill>
          <a:blip r:embed="rId3"/>
          <a:stretch>
            <a:fillRect/>
          </a:stretch>
        </p:blipFill>
        <p:spPr>
          <a:xfrm>
            <a:off x="4860032" y="3841027"/>
            <a:ext cx="3991694" cy="2643849"/>
          </a:xfrm>
          <a:prstGeom prst="rect">
            <a:avLst/>
          </a:prstGeom>
        </p:spPr>
      </p:pic>
      <p:sp>
        <p:nvSpPr>
          <p:cNvPr id="10" name="TextBox 9"/>
          <p:cNvSpPr txBox="1"/>
          <p:nvPr/>
        </p:nvSpPr>
        <p:spPr>
          <a:xfrm>
            <a:off x="539552" y="2065868"/>
            <a:ext cx="3672408" cy="3970318"/>
          </a:xfrm>
          <a:prstGeom prst="rect">
            <a:avLst/>
          </a:prstGeom>
          <a:noFill/>
        </p:spPr>
        <p:txBody>
          <a:bodyPr wrap="square" rtlCol="0">
            <a:spAutoFit/>
          </a:bodyPr>
          <a:lstStyle/>
          <a:p>
            <a:pPr marL="285750" indent="-285750">
              <a:buFont typeface="Arial" panose="020B0604020202020204" pitchFamily="34" charset="0"/>
              <a:buChar char="•"/>
            </a:pPr>
            <a:r>
              <a:rPr lang="en-GB" sz="2800" dirty="0" smtClean="0"/>
              <a:t> The primary cause of our happiness and sadness is Allah </a:t>
            </a:r>
          </a:p>
          <a:p>
            <a:pPr marL="285750" indent="-285750">
              <a:buFont typeface="Arial" panose="020B0604020202020204" pitchFamily="34" charset="0"/>
              <a:buChar char="•"/>
            </a:pPr>
            <a:r>
              <a:rPr lang="en-GB" sz="2800" dirty="0" smtClean="0"/>
              <a:t>All secondary causes are created by Allah </a:t>
            </a:r>
          </a:p>
          <a:p>
            <a:pPr marL="285750" indent="-285750">
              <a:buFont typeface="Arial" panose="020B0604020202020204" pitchFamily="34" charset="0"/>
              <a:buChar char="•"/>
            </a:pPr>
            <a:r>
              <a:rPr lang="en-GB" sz="2800" dirty="0" smtClean="0"/>
              <a:t>He can make your laugh at any time, and make you weep at any time </a:t>
            </a:r>
            <a:endParaRPr lang="en-GB" sz="2800" dirty="0"/>
          </a:p>
        </p:txBody>
      </p:sp>
    </p:spTree>
    <p:extLst>
      <p:ext uri="{BB962C8B-B14F-4D97-AF65-F5344CB8AC3E}">
        <p14:creationId xmlns:p14="http://schemas.microsoft.com/office/powerpoint/2010/main" val="2668870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49 -  Sirius</a:t>
            </a:r>
            <a:endParaRPr lang="en-GB" dirty="0"/>
          </a:p>
        </p:txBody>
      </p:sp>
      <p:sp>
        <p:nvSpPr>
          <p:cNvPr id="3" name="Content Placeholder 2"/>
          <p:cNvSpPr>
            <a:spLocks noGrp="1"/>
          </p:cNvSpPr>
          <p:nvPr>
            <p:ph idx="1"/>
          </p:nvPr>
        </p:nvSpPr>
        <p:spPr/>
        <p:txBody>
          <a:bodyPr>
            <a:normAutofit/>
          </a:bodyPr>
          <a:lstStyle/>
          <a:p>
            <a:r>
              <a:rPr lang="en-GB" sz="2800" dirty="0" err="1" smtClean="0"/>
              <a:t>Sirus</a:t>
            </a:r>
            <a:r>
              <a:rPr lang="en-GB" sz="2800" dirty="0" smtClean="0"/>
              <a:t> is a name of a star</a:t>
            </a:r>
          </a:p>
          <a:p>
            <a:r>
              <a:rPr lang="en-GB" sz="2800" dirty="0" smtClean="0"/>
              <a:t>Some Arab tribes worshipped the mighty star, Sirius, because they regarded it as a source of good or bad luck. </a:t>
            </a:r>
          </a:p>
          <a:p>
            <a:r>
              <a:rPr lang="en-GB" sz="2800" dirty="0" smtClean="0"/>
              <a:t>Allah mentions this star to refute this notion </a:t>
            </a:r>
          </a:p>
          <a:p>
            <a:r>
              <a:rPr lang="en-GB" sz="2800" dirty="0" smtClean="0"/>
              <a:t>To affirm that he is the Lord and master of even this star </a:t>
            </a:r>
            <a:endParaRPr lang="en-GB" sz="2800" dirty="0"/>
          </a:p>
        </p:txBody>
      </p:sp>
      <p:pic>
        <p:nvPicPr>
          <p:cNvPr id="4" name="Picture 3"/>
          <p:cNvPicPr>
            <a:picLocks noChangeAspect="1"/>
          </p:cNvPicPr>
          <p:nvPr/>
        </p:nvPicPr>
        <p:blipFill>
          <a:blip r:embed="rId2"/>
          <a:stretch>
            <a:fillRect/>
          </a:stretch>
        </p:blipFill>
        <p:spPr>
          <a:xfrm>
            <a:off x="6300192" y="260648"/>
            <a:ext cx="2381250" cy="2381250"/>
          </a:xfrm>
          <a:prstGeom prst="rect">
            <a:avLst/>
          </a:prstGeom>
        </p:spPr>
      </p:pic>
    </p:spTree>
    <p:extLst>
      <p:ext uri="{BB962C8B-B14F-4D97-AF65-F5344CB8AC3E}">
        <p14:creationId xmlns:p14="http://schemas.microsoft.com/office/powerpoint/2010/main" val="13764459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50 </a:t>
            </a:r>
            <a:endParaRPr lang="en-GB" dirty="0"/>
          </a:p>
        </p:txBody>
      </p:sp>
      <p:sp>
        <p:nvSpPr>
          <p:cNvPr id="3" name="Content Placeholder 2"/>
          <p:cNvSpPr>
            <a:spLocks noGrp="1"/>
          </p:cNvSpPr>
          <p:nvPr>
            <p:ph idx="1"/>
          </p:nvPr>
        </p:nvSpPr>
        <p:spPr/>
        <p:txBody>
          <a:bodyPr>
            <a:noAutofit/>
          </a:bodyPr>
          <a:lstStyle/>
          <a:p>
            <a:r>
              <a:rPr lang="en-GB" sz="2400" dirty="0" err="1" smtClean="0"/>
              <a:t>Aad</a:t>
            </a:r>
            <a:r>
              <a:rPr lang="en-GB" sz="2400" dirty="0" smtClean="0"/>
              <a:t> – The strongest and rebellious people against Allah</a:t>
            </a:r>
          </a:p>
          <a:p>
            <a:r>
              <a:rPr lang="en-GB" sz="2400" dirty="0" err="1" smtClean="0"/>
              <a:t>Hud</a:t>
            </a:r>
            <a:r>
              <a:rPr lang="en-GB" sz="2400" dirty="0" smtClean="0"/>
              <a:t> was sent to the nation of </a:t>
            </a:r>
            <a:r>
              <a:rPr lang="en-GB" sz="2400" dirty="0" err="1" smtClean="0"/>
              <a:t>Aad</a:t>
            </a:r>
            <a:r>
              <a:rPr lang="en-GB" sz="2400" dirty="0" smtClean="0"/>
              <a:t> </a:t>
            </a:r>
          </a:p>
          <a:p>
            <a:r>
              <a:rPr lang="en-GB" sz="2400" dirty="0" smtClean="0"/>
              <a:t>Allah destroyed the nation by a fierce wind</a:t>
            </a:r>
          </a:p>
          <a:p>
            <a:endParaRPr lang="en-GB" sz="2400" dirty="0"/>
          </a:p>
          <a:p>
            <a:r>
              <a:rPr lang="en-GB" sz="2400" dirty="0" smtClean="0"/>
              <a:t>Prophet </a:t>
            </a:r>
            <a:r>
              <a:rPr lang="en-GB" sz="2400" dirty="0" err="1" smtClean="0"/>
              <a:t>Salih</a:t>
            </a:r>
            <a:r>
              <a:rPr lang="en-GB" sz="2400" dirty="0" smtClean="0"/>
              <a:t> was sent to the nation of </a:t>
            </a:r>
            <a:r>
              <a:rPr lang="en-GB" sz="2400" dirty="0" err="1" smtClean="0"/>
              <a:t>Thamud</a:t>
            </a:r>
            <a:r>
              <a:rPr lang="en-GB" sz="2400" dirty="0" smtClean="0"/>
              <a:t> </a:t>
            </a:r>
          </a:p>
          <a:p>
            <a:r>
              <a:rPr lang="en-GB" sz="2400" dirty="0" smtClean="0"/>
              <a:t>Destroyed by a loud noise which burst their hearts open </a:t>
            </a:r>
          </a:p>
          <a:p>
            <a:endParaRPr lang="en-GB" sz="2400" dirty="0"/>
          </a:p>
          <a:p>
            <a:r>
              <a:rPr lang="en-GB" sz="2400" dirty="0" smtClean="0"/>
              <a:t>People of </a:t>
            </a:r>
            <a:r>
              <a:rPr lang="en-GB" sz="2400" dirty="0" err="1" smtClean="0"/>
              <a:t>Lut</a:t>
            </a:r>
            <a:endParaRPr lang="en-GB" sz="2400" dirty="0" smtClean="0"/>
          </a:p>
          <a:p>
            <a:r>
              <a:rPr lang="en-GB" sz="2400" dirty="0" smtClean="0"/>
              <a:t>Allah destroyed them by over turning their towns </a:t>
            </a:r>
          </a:p>
        </p:txBody>
      </p:sp>
    </p:spTree>
    <p:extLst>
      <p:ext uri="{BB962C8B-B14F-4D97-AF65-F5344CB8AC3E}">
        <p14:creationId xmlns:p14="http://schemas.microsoft.com/office/powerpoint/2010/main" val="197215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55</a:t>
            </a:r>
            <a:endParaRPr lang="en-GB" dirty="0"/>
          </a:p>
        </p:txBody>
      </p:sp>
      <p:sp>
        <p:nvSpPr>
          <p:cNvPr id="3" name="Content Placeholder 2"/>
          <p:cNvSpPr>
            <a:spLocks noGrp="1"/>
          </p:cNvSpPr>
          <p:nvPr>
            <p:ph idx="1"/>
          </p:nvPr>
        </p:nvSpPr>
        <p:spPr/>
        <p:txBody>
          <a:bodyPr/>
          <a:lstStyle/>
          <a:p>
            <a:r>
              <a:rPr lang="en-GB" sz="2800" dirty="0" smtClean="0"/>
              <a:t>Which of your lords bounties will you dispute </a:t>
            </a:r>
          </a:p>
          <a:p>
            <a:r>
              <a:rPr lang="en-GB" sz="2800" dirty="0" smtClean="0"/>
              <a:t>This verse is addressed to every human being</a:t>
            </a:r>
          </a:p>
          <a:p>
            <a:r>
              <a:rPr lang="en-GB" sz="2800" dirty="0" smtClean="0"/>
              <a:t>So many signs in this surah and in the previous scriptures </a:t>
            </a:r>
          </a:p>
          <a:p>
            <a:r>
              <a:rPr lang="en-GB" sz="2800" dirty="0" smtClean="0"/>
              <a:t>How long will you continue to deny the truth? </a:t>
            </a:r>
          </a:p>
          <a:p>
            <a:endParaRPr lang="en-GB" dirty="0"/>
          </a:p>
        </p:txBody>
      </p:sp>
    </p:spTree>
    <p:extLst>
      <p:ext uri="{BB962C8B-B14F-4D97-AF65-F5344CB8AC3E}">
        <p14:creationId xmlns:p14="http://schemas.microsoft.com/office/powerpoint/2010/main" val="18782786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59 - 62</a:t>
            </a:r>
            <a:endParaRPr lang="en-GB" dirty="0"/>
          </a:p>
        </p:txBody>
      </p:sp>
      <p:sp>
        <p:nvSpPr>
          <p:cNvPr id="3" name="Content Placeholder 2"/>
          <p:cNvSpPr>
            <a:spLocks noGrp="1"/>
          </p:cNvSpPr>
          <p:nvPr>
            <p:ph idx="1"/>
          </p:nvPr>
        </p:nvSpPr>
        <p:spPr/>
        <p:txBody>
          <a:bodyPr>
            <a:noAutofit/>
          </a:bodyPr>
          <a:lstStyle/>
          <a:p>
            <a:r>
              <a:rPr lang="en-GB" sz="2400" dirty="0" smtClean="0"/>
              <a:t>Will you just laugh at it </a:t>
            </a:r>
          </a:p>
          <a:p>
            <a:r>
              <a:rPr lang="en-GB" sz="2400" dirty="0" smtClean="0"/>
              <a:t>Not weep at your sins or shortcomings </a:t>
            </a:r>
          </a:p>
          <a:p>
            <a:r>
              <a:rPr lang="en-GB" sz="2400" dirty="0" smtClean="0"/>
              <a:t>The Quran – divine discourse has come to you </a:t>
            </a:r>
          </a:p>
          <a:p>
            <a:r>
              <a:rPr lang="en-GB" sz="2400" dirty="0" smtClean="0"/>
              <a:t>You are headless? </a:t>
            </a:r>
          </a:p>
          <a:p>
            <a:r>
              <a:rPr lang="en-GB" sz="2400" dirty="0" smtClean="0"/>
              <a:t>Busy in vain play, pointless activities </a:t>
            </a:r>
          </a:p>
          <a:p>
            <a:endParaRPr lang="en-GB" sz="2400" dirty="0"/>
          </a:p>
          <a:p>
            <a:r>
              <a:rPr lang="en-GB" sz="2400" dirty="0" smtClean="0"/>
              <a:t>All this should be a lesson for anyone who considers them seriously, he should worship Allah and bow down before him in humbleness</a:t>
            </a:r>
          </a:p>
        </p:txBody>
      </p:sp>
      <p:pic>
        <p:nvPicPr>
          <p:cNvPr id="5" name="Picture 4"/>
          <p:cNvPicPr>
            <a:picLocks noChangeAspect="1"/>
          </p:cNvPicPr>
          <p:nvPr/>
        </p:nvPicPr>
        <p:blipFill>
          <a:blip r:embed="rId2"/>
          <a:stretch>
            <a:fillRect/>
          </a:stretch>
        </p:blipFill>
        <p:spPr>
          <a:xfrm>
            <a:off x="5686570" y="260649"/>
            <a:ext cx="3077813" cy="2160240"/>
          </a:xfrm>
          <a:prstGeom prst="rect">
            <a:avLst/>
          </a:prstGeom>
        </p:spPr>
      </p:pic>
    </p:spTree>
    <p:extLst>
      <p:ext uri="{BB962C8B-B14F-4D97-AF65-F5344CB8AC3E}">
        <p14:creationId xmlns:p14="http://schemas.microsoft.com/office/powerpoint/2010/main" val="36353222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1698</TotalTime>
  <Words>2187</Words>
  <Application>Microsoft Office PowerPoint</Application>
  <PresentationFormat>On-screen Show (4:3)</PresentationFormat>
  <Paragraphs>173</Paragraphs>
  <Slides>36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Celestial</vt:lpstr>
      <vt:lpstr>Surah Najm </vt:lpstr>
      <vt:lpstr>Background of the surah </vt:lpstr>
      <vt:lpstr>Section 1 -  The oath </vt:lpstr>
      <vt:lpstr>Verse 1 – “By the star when it goes down to set”</vt:lpstr>
      <vt:lpstr>Verse 2 – subject for which the oath was taken</vt:lpstr>
      <vt:lpstr>Why does it say “Your companion”</vt:lpstr>
      <vt:lpstr>Verse 3 – He does not utter anything of his own desire</vt:lpstr>
      <vt:lpstr>Section 2 -  The revelation  </vt:lpstr>
      <vt:lpstr>Verse 4 – 18</vt:lpstr>
      <vt:lpstr>Seeing Jibrail (As)</vt:lpstr>
      <vt:lpstr>Verse 6 - </vt:lpstr>
      <vt:lpstr>Verse 9</vt:lpstr>
      <vt:lpstr>Verse 11 – whatever the eyes saw the heart did not err in grasping </vt:lpstr>
      <vt:lpstr>Verse 13 – Jibrail (as) seen the second time</vt:lpstr>
      <vt:lpstr>Verse 16 – The lote tree was covered by that which covered it </vt:lpstr>
      <vt:lpstr>Verse 17 – his sight neither went wrong nor exceeded the limit</vt:lpstr>
      <vt:lpstr>Section 3 -  Rebuking the Makkan Pagans </vt:lpstr>
      <vt:lpstr> Verse 19 – 28 </vt:lpstr>
      <vt:lpstr>Verse 28 </vt:lpstr>
      <vt:lpstr>Section 4 </vt:lpstr>
      <vt:lpstr>Section 3 – Verse 29 – 32 </vt:lpstr>
      <vt:lpstr>Verse 29 – turn away from him who turns away from our advice </vt:lpstr>
      <vt:lpstr>lamaam</vt:lpstr>
      <vt:lpstr>V 32 – He created you from the earth and when you were embryos in the womb of your mothers </vt:lpstr>
      <vt:lpstr>Section 5 -  Teachings from the scriptures  of Musa and Ibrahim (as)</vt:lpstr>
      <vt:lpstr>Verse 33 – Did you see the one who turned away</vt:lpstr>
      <vt:lpstr>Verse 35- Does he have knowledge of the unseen  </vt:lpstr>
      <vt:lpstr>Verse 37 – In the scripture of Musa and ibrahim</vt:lpstr>
      <vt:lpstr>PowerPoint Presentation</vt:lpstr>
      <vt:lpstr>Verse 38 + 39 - </vt:lpstr>
      <vt:lpstr>Verse 40 </vt:lpstr>
      <vt:lpstr>Verse 43</vt:lpstr>
      <vt:lpstr>Verse 49 -  Sirius</vt:lpstr>
      <vt:lpstr>Verse 50 </vt:lpstr>
      <vt:lpstr>Verse 55</vt:lpstr>
      <vt:lpstr>Verse 59 - 62</vt:lpstr>
    </vt:vector>
  </TitlesOfParts>
  <Company>Noor Ul Islam Trust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Surah Najm</dc:title>
  <dc:creator>siqbal</dc:creator>
  <cp:lastModifiedBy>Sumiyya IQBAL</cp:lastModifiedBy>
  <cp:revision>37</cp:revision>
  <dcterms:created xsi:type="dcterms:W3CDTF">2017-01-10T17:59:16Z</dcterms:created>
  <dcterms:modified xsi:type="dcterms:W3CDTF">2019-04-11T09:31:01Z</dcterms:modified>
</cp:coreProperties>
</file>