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7" r:id="rId6"/>
    <p:sldId id="261" r:id="rId7"/>
    <p:sldId id="262" r:id="rId8"/>
    <p:sldId id="268" r:id="rId9"/>
    <p:sldId id="264" r:id="rId10"/>
    <p:sldId id="265" r:id="rId11"/>
    <p:sldId id="266" r:id="rId12"/>
    <p:sldId id="269" r:id="rId13"/>
    <p:sldId id="270" r:id="rId14"/>
    <p:sldId id="271" r:id="rId15"/>
    <p:sldId id="272" r:id="rId16"/>
    <p:sldId id="273" r:id="rId17"/>
    <p:sldId id="274"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8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B470FD-149E-4932-AC39-F11BEA8F2B59}" type="datetimeFigureOut">
              <a:rPr lang="en-GB" smtClean="0"/>
              <a:pPr/>
              <a:t>11/04/2019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F01064-1FA9-48B3-B711-6F1DA5CEEC54}" type="slidenum">
              <a:rPr lang="en-GB" smtClean="0"/>
              <a:pPr/>
              <a:t>‹#›</a:t>
            </a:fld>
            <a:endParaRPr lang="en-GB"/>
          </a:p>
        </p:txBody>
      </p:sp>
    </p:spTree>
    <p:extLst>
      <p:ext uri="{BB962C8B-B14F-4D97-AF65-F5344CB8AC3E}">
        <p14:creationId xmlns:p14="http://schemas.microsoft.com/office/powerpoint/2010/main" val="4253792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F01064-1FA9-48B3-B711-6F1DA5CEEC54}" type="slidenum">
              <a:rPr lang="en-GB" smtClean="0"/>
              <a:pPr/>
              <a:t>3</a:t>
            </a:fld>
            <a:endParaRPr lang="en-GB"/>
          </a:p>
        </p:txBody>
      </p:sp>
    </p:spTree>
    <p:extLst>
      <p:ext uri="{BB962C8B-B14F-4D97-AF65-F5344CB8AC3E}">
        <p14:creationId xmlns:p14="http://schemas.microsoft.com/office/powerpoint/2010/main" val="329312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4199029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32520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3047046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195254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146780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360269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162834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163783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364866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358632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2BE05E9-76B0-4B9E-BD2A-5B639EE7BE56}" type="datetimeFigureOut">
              <a:rPr lang="en-GB" smtClean="0"/>
              <a:pPr/>
              <a:t>11/04/2019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43CAC-6843-4A8B-A844-A4DC0F5E75C3}" type="slidenum">
              <a:rPr lang="en-GB" smtClean="0"/>
              <a:pPr/>
              <a:t>‹#›</a:t>
            </a:fld>
            <a:endParaRPr lang="en-GB"/>
          </a:p>
        </p:txBody>
      </p:sp>
    </p:spTree>
    <p:extLst>
      <p:ext uri="{BB962C8B-B14F-4D97-AF65-F5344CB8AC3E}">
        <p14:creationId xmlns:p14="http://schemas.microsoft.com/office/powerpoint/2010/main" val="24450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BE05E9-76B0-4B9E-BD2A-5B639EE7BE56}" type="datetimeFigureOut">
              <a:rPr lang="en-GB" smtClean="0"/>
              <a:pPr/>
              <a:t>11/04/2019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43CAC-6843-4A8B-A844-A4DC0F5E75C3}" type="slidenum">
              <a:rPr lang="en-GB" smtClean="0"/>
              <a:pPr/>
              <a:t>‹#›</a:t>
            </a:fld>
            <a:endParaRPr lang="en-GB"/>
          </a:p>
        </p:txBody>
      </p:sp>
    </p:spTree>
    <p:extLst>
      <p:ext uri="{BB962C8B-B14F-4D97-AF65-F5344CB8AC3E}">
        <p14:creationId xmlns:p14="http://schemas.microsoft.com/office/powerpoint/2010/main" val="1207903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GB" dirty="0" smtClean="0"/>
              <a:t/>
            </a:r>
            <a:br>
              <a:rPr lang="en-GB" dirty="0" smtClean="0"/>
            </a:br>
            <a:r>
              <a:rPr lang="en-GB" dirty="0" smtClean="0"/>
              <a:t>Surah At- Tur</a:t>
            </a:r>
            <a:br>
              <a:rPr lang="en-GB" dirty="0" smtClean="0"/>
            </a:br>
            <a:r>
              <a:rPr lang="en-GB" dirty="0" smtClean="0"/>
              <a:t>(The Mount)</a:t>
            </a:r>
            <a:br>
              <a:rPr lang="en-GB" dirty="0" smtClean="0"/>
            </a:br>
            <a:endParaRPr lang="en-GB" dirty="0"/>
          </a:p>
        </p:txBody>
      </p:sp>
      <p:sp>
        <p:nvSpPr>
          <p:cNvPr id="3" name="Subtitle 2"/>
          <p:cNvSpPr>
            <a:spLocks noGrp="1"/>
          </p:cNvSpPr>
          <p:nvPr>
            <p:ph type="subTitle" idx="1"/>
          </p:nvPr>
        </p:nvSpPr>
        <p:spPr/>
        <p:txBody>
          <a:bodyPr/>
          <a:lstStyle/>
          <a:p>
            <a:r>
              <a:rPr lang="en-GB" dirty="0" err="1" smtClean="0"/>
              <a:t>Makkan</a:t>
            </a:r>
            <a:r>
              <a:rPr lang="en-GB" dirty="0" smtClean="0"/>
              <a:t> surah – 49 Verses </a:t>
            </a:r>
            <a:endParaRPr lang="en-GB" dirty="0"/>
          </a:p>
        </p:txBody>
      </p:sp>
    </p:spTree>
    <p:extLst>
      <p:ext uri="{BB962C8B-B14F-4D97-AF65-F5344CB8AC3E}">
        <p14:creationId xmlns:p14="http://schemas.microsoft.com/office/powerpoint/2010/main" val="2063413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smtClean="0"/>
              <a:t>Verse 1 - </a:t>
            </a:r>
            <a:r>
              <a:rPr lang="en-GB" dirty="0" err="1" smtClean="0"/>
              <a:t>Tur</a:t>
            </a:r>
            <a:endParaRPr lang="en-GB" dirty="0"/>
          </a:p>
        </p:txBody>
      </p:sp>
      <p:sp>
        <p:nvSpPr>
          <p:cNvPr id="3" name="Content Placeholder 2"/>
          <p:cNvSpPr>
            <a:spLocks noGrp="1"/>
          </p:cNvSpPr>
          <p:nvPr>
            <p:ph idx="1"/>
          </p:nvPr>
        </p:nvSpPr>
        <p:spPr/>
        <p:txBody>
          <a:bodyPr/>
          <a:lstStyle/>
          <a:p>
            <a:r>
              <a:rPr lang="en-GB" b="1" dirty="0" smtClean="0"/>
              <a:t>1</a:t>
            </a:r>
            <a:r>
              <a:rPr lang="en-GB" b="1" baseline="30000" dirty="0" smtClean="0"/>
              <a:t>st</a:t>
            </a:r>
            <a:r>
              <a:rPr lang="en-GB" b="1" dirty="0" smtClean="0"/>
              <a:t> Oath </a:t>
            </a:r>
            <a:r>
              <a:rPr lang="en-GB" dirty="0" smtClean="0"/>
              <a:t>-  The mountain Allah spoke to Musa (as) </a:t>
            </a:r>
          </a:p>
          <a:p>
            <a:r>
              <a:rPr lang="en-GB" dirty="0" err="1" smtClean="0"/>
              <a:t>Tur</a:t>
            </a:r>
            <a:r>
              <a:rPr lang="en-GB" dirty="0" smtClean="0"/>
              <a:t> – in Hebrew means a mountain that has trees </a:t>
            </a:r>
          </a:p>
          <a:p>
            <a:r>
              <a:rPr lang="en-GB" dirty="0" smtClean="0"/>
              <a:t>Refers to Mount Sinai in </a:t>
            </a:r>
            <a:r>
              <a:rPr lang="en-GB" dirty="0" err="1" smtClean="0"/>
              <a:t>Madyan</a:t>
            </a:r>
            <a:endParaRPr lang="en-GB" dirty="0" smtClean="0"/>
          </a:p>
          <a:p>
            <a:r>
              <a:rPr lang="en-GB" dirty="0" err="1" smtClean="0"/>
              <a:t>Qurtubi</a:t>
            </a:r>
            <a:r>
              <a:rPr lang="en-GB" dirty="0" smtClean="0"/>
              <a:t> – Four mountains of </a:t>
            </a:r>
            <a:r>
              <a:rPr lang="en-GB" dirty="0" err="1" smtClean="0"/>
              <a:t>Jannah</a:t>
            </a:r>
            <a:r>
              <a:rPr lang="en-GB" dirty="0" smtClean="0"/>
              <a:t> in this world and </a:t>
            </a:r>
            <a:r>
              <a:rPr lang="en-GB" dirty="0" err="1" smtClean="0"/>
              <a:t>Tur</a:t>
            </a:r>
            <a:r>
              <a:rPr lang="en-GB" dirty="0" smtClean="0"/>
              <a:t> is one of them</a:t>
            </a:r>
          </a:p>
          <a:p>
            <a:r>
              <a:rPr lang="en-GB" dirty="0" smtClean="0"/>
              <a:t>Significance and honour of this mountain </a:t>
            </a:r>
            <a:endParaRPr lang="en-GB" dirty="0"/>
          </a:p>
        </p:txBody>
      </p:sp>
    </p:spTree>
    <p:extLst>
      <p:ext uri="{BB962C8B-B14F-4D97-AF65-F5344CB8AC3E}">
        <p14:creationId xmlns:p14="http://schemas.microsoft.com/office/powerpoint/2010/main" val="12047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GB" dirty="0" smtClean="0"/>
              <a:t>Verse 2 – by a book, written on an unrolled scroll</a:t>
            </a:r>
            <a:endParaRPr lang="en-GB" dirty="0"/>
          </a:p>
        </p:txBody>
      </p:sp>
      <p:sp>
        <p:nvSpPr>
          <p:cNvPr id="3" name="Content Placeholder 2"/>
          <p:cNvSpPr>
            <a:spLocks noGrp="1"/>
          </p:cNvSpPr>
          <p:nvPr>
            <p:ph idx="1"/>
          </p:nvPr>
        </p:nvSpPr>
        <p:spPr/>
        <p:txBody>
          <a:bodyPr/>
          <a:lstStyle/>
          <a:p>
            <a:r>
              <a:rPr lang="en-GB" b="1" dirty="0" smtClean="0"/>
              <a:t>2</a:t>
            </a:r>
            <a:r>
              <a:rPr lang="en-GB" b="1" baseline="30000" dirty="0" smtClean="0"/>
              <a:t>nd</a:t>
            </a:r>
            <a:r>
              <a:rPr lang="en-GB" b="1" dirty="0" smtClean="0"/>
              <a:t> oath –</a:t>
            </a:r>
          </a:p>
          <a:p>
            <a:r>
              <a:rPr lang="en-GB" dirty="0" smtClean="0"/>
              <a:t>Fine parchment – soft papers</a:t>
            </a:r>
          </a:p>
          <a:p>
            <a:r>
              <a:rPr lang="en-GB" dirty="0" smtClean="0"/>
              <a:t>Quran and </a:t>
            </a:r>
            <a:r>
              <a:rPr lang="en-GB" dirty="0" err="1" smtClean="0"/>
              <a:t>Tawrah</a:t>
            </a:r>
            <a:r>
              <a:rPr lang="en-GB" dirty="0" smtClean="0"/>
              <a:t> was verbally delivered</a:t>
            </a:r>
          </a:p>
          <a:p>
            <a:endParaRPr lang="en-GB" dirty="0"/>
          </a:p>
        </p:txBody>
      </p:sp>
    </p:spTree>
    <p:extLst>
      <p:ext uri="{BB962C8B-B14F-4D97-AF65-F5344CB8AC3E}">
        <p14:creationId xmlns:p14="http://schemas.microsoft.com/office/powerpoint/2010/main" val="830360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t>Verse 3  - Bait </a:t>
            </a:r>
            <a:r>
              <a:rPr lang="en-GB" dirty="0" err="1" smtClean="0"/>
              <a:t>ul</a:t>
            </a:r>
            <a:r>
              <a:rPr lang="en-GB" dirty="0" smtClean="0"/>
              <a:t> </a:t>
            </a:r>
            <a:r>
              <a:rPr lang="en-GB" dirty="0" err="1" smtClean="0"/>
              <a:t>Ma’mur</a:t>
            </a:r>
            <a:endParaRPr lang="en-GB" dirty="0"/>
          </a:p>
        </p:txBody>
      </p:sp>
      <p:sp>
        <p:nvSpPr>
          <p:cNvPr id="3" name="Content Placeholder 2"/>
          <p:cNvSpPr>
            <a:spLocks noGrp="1"/>
          </p:cNvSpPr>
          <p:nvPr>
            <p:ph idx="1"/>
          </p:nvPr>
        </p:nvSpPr>
        <p:spPr/>
        <p:txBody>
          <a:bodyPr/>
          <a:lstStyle/>
          <a:p>
            <a:r>
              <a:rPr lang="en-GB" b="1" dirty="0" smtClean="0"/>
              <a:t>3</a:t>
            </a:r>
            <a:r>
              <a:rPr lang="en-GB" b="1" baseline="30000" dirty="0" smtClean="0"/>
              <a:t>rd</a:t>
            </a:r>
            <a:r>
              <a:rPr lang="en-GB" b="1" dirty="0" smtClean="0"/>
              <a:t> oath – </a:t>
            </a:r>
          </a:p>
          <a:p>
            <a:r>
              <a:rPr lang="en-GB" dirty="0" smtClean="0"/>
              <a:t>Heaven made for the angels </a:t>
            </a:r>
          </a:p>
          <a:p>
            <a:r>
              <a:rPr lang="en-GB" dirty="0" smtClean="0"/>
              <a:t>Parallel to the </a:t>
            </a:r>
            <a:r>
              <a:rPr lang="en-GB" dirty="0" err="1" smtClean="0"/>
              <a:t>Ka’bah</a:t>
            </a:r>
            <a:r>
              <a:rPr lang="en-GB" dirty="0" smtClean="0"/>
              <a:t> on the earth </a:t>
            </a:r>
          </a:p>
          <a:p>
            <a:r>
              <a:rPr lang="en-GB" dirty="0" smtClean="0"/>
              <a:t>70,000 angels visit it each day and never come out </a:t>
            </a:r>
          </a:p>
          <a:p>
            <a:endParaRPr lang="en-GB" dirty="0"/>
          </a:p>
        </p:txBody>
      </p:sp>
    </p:spTree>
    <p:extLst>
      <p:ext uri="{BB962C8B-B14F-4D97-AF65-F5344CB8AC3E}">
        <p14:creationId xmlns:p14="http://schemas.microsoft.com/office/powerpoint/2010/main" val="3663140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4</a:t>
            </a:r>
            <a:r>
              <a:rPr lang="en-GB" baseline="30000" dirty="0"/>
              <a:t>th</a:t>
            </a:r>
            <a:r>
              <a:rPr lang="en-GB" dirty="0"/>
              <a:t> Oath – by the roof raised high</a:t>
            </a:r>
          </a:p>
          <a:p>
            <a:endParaRPr lang="en-GB" dirty="0"/>
          </a:p>
        </p:txBody>
      </p:sp>
    </p:spTree>
    <p:extLst>
      <p:ext uri="{BB962C8B-B14F-4D97-AF65-F5344CB8AC3E}">
        <p14:creationId xmlns:p14="http://schemas.microsoft.com/office/powerpoint/2010/main" val="10751318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t>Verse 4  - Sea filled up with fire</a:t>
            </a:r>
            <a:endParaRPr lang="en-GB" dirty="0"/>
          </a:p>
        </p:txBody>
      </p:sp>
      <p:sp>
        <p:nvSpPr>
          <p:cNvPr id="3" name="Content Placeholder 2"/>
          <p:cNvSpPr>
            <a:spLocks noGrp="1"/>
          </p:cNvSpPr>
          <p:nvPr>
            <p:ph idx="1"/>
          </p:nvPr>
        </p:nvSpPr>
        <p:spPr/>
        <p:txBody>
          <a:bodyPr>
            <a:normAutofit/>
          </a:bodyPr>
          <a:lstStyle/>
          <a:p>
            <a:r>
              <a:rPr lang="en-GB" b="1" dirty="0"/>
              <a:t>5</a:t>
            </a:r>
            <a:r>
              <a:rPr lang="en-GB" b="1" dirty="0" smtClean="0"/>
              <a:t>th oath – </a:t>
            </a:r>
          </a:p>
          <a:p>
            <a:r>
              <a:rPr lang="en-GB" dirty="0" smtClean="0"/>
              <a:t>The sea will become a raging fire on the Day of Judgement. </a:t>
            </a:r>
          </a:p>
          <a:p>
            <a:r>
              <a:rPr lang="en-GB" dirty="0" smtClean="0"/>
              <a:t>Surrounding people on the plain of </a:t>
            </a:r>
            <a:r>
              <a:rPr lang="en-GB" dirty="0" err="1" smtClean="0"/>
              <a:t>Hashr</a:t>
            </a:r>
            <a:endParaRPr lang="en-GB" dirty="0" smtClean="0"/>
          </a:p>
          <a:p>
            <a:r>
              <a:rPr lang="en-GB" dirty="0" smtClean="0"/>
              <a:t>A </a:t>
            </a:r>
            <a:r>
              <a:rPr lang="en-GB" dirty="0"/>
              <a:t>J</a:t>
            </a:r>
            <a:r>
              <a:rPr lang="en-GB" dirty="0" smtClean="0"/>
              <a:t>ew asked Ali (</a:t>
            </a:r>
            <a:r>
              <a:rPr lang="en-GB" dirty="0" err="1" smtClean="0"/>
              <a:t>ra</a:t>
            </a:r>
            <a:r>
              <a:rPr lang="en-GB" dirty="0" smtClean="0"/>
              <a:t>) where us Hell? He replied: “the sea” (</a:t>
            </a:r>
            <a:r>
              <a:rPr lang="en-GB" dirty="0" err="1" smtClean="0"/>
              <a:t>Qurtubi</a:t>
            </a:r>
            <a:r>
              <a:rPr lang="en-GB" dirty="0" smtClean="0"/>
              <a:t>)</a:t>
            </a:r>
          </a:p>
          <a:p>
            <a:r>
              <a:rPr lang="en-GB" dirty="0" smtClean="0"/>
              <a:t>Sea tries to overthrow the earth 3 times a night, but Allah does not allow it</a:t>
            </a:r>
          </a:p>
        </p:txBody>
      </p:sp>
    </p:spTree>
    <p:extLst>
      <p:ext uri="{BB962C8B-B14F-4D97-AF65-F5344CB8AC3E}">
        <p14:creationId xmlns:p14="http://schemas.microsoft.com/office/powerpoint/2010/main" val="1699833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rmAutofit fontScale="90000"/>
          </a:bodyPr>
          <a:lstStyle/>
          <a:p>
            <a:r>
              <a:rPr lang="en-GB" dirty="0" smtClean="0"/>
              <a:t>Verse 7 – The punishment of your Lord is sure to fall </a:t>
            </a:r>
            <a:endParaRPr lang="en-GB" dirty="0"/>
          </a:p>
        </p:txBody>
      </p:sp>
      <p:sp>
        <p:nvSpPr>
          <p:cNvPr id="3" name="Content Placeholder 2"/>
          <p:cNvSpPr>
            <a:spLocks noGrp="1"/>
          </p:cNvSpPr>
          <p:nvPr>
            <p:ph idx="1"/>
          </p:nvPr>
        </p:nvSpPr>
        <p:spPr/>
        <p:txBody>
          <a:bodyPr/>
          <a:lstStyle/>
          <a:p>
            <a:r>
              <a:rPr lang="en-GB" dirty="0" smtClean="0"/>
              <a:t>All 5 oaths are testifying this fact </a:t>
            </a:r>
          </a:p>
          <a:p>
            <a:r>
              <a:rPr lang="en-GB" dirty="0" err="1" smtClean="0"/>
              <a:t>Jawab</a:t>
            </a:r>
            <a:r>
              <a:rPr lang="en-GB" dirty="0" smtClean="0"/>
              <a:t> </a:t>
            </a:r>
            <a:r>
              <a:rPr lang="en-GB" dirty="0" err="1" smtClean="0"/>
              <a:t>ul</a:t>
            </a:r>
            <a:r>
              <a:rPr lang="en-GB" dirty="0" smtClean="0"/>
              <a:t> </a:t>
            </a:r>
            <a:r>
              <a:rPr lang="en-GB" dirty="0" err="1" smtClean="0"/>
              <a:t>Qasm</a:t>
            </a:r>
            <a:r>
              <a:rPr lang="en-GB" dirty="0" smtClean="0"/>
              <a:t> </a:t>
            </a:r>
          </a:p>
          <a:p>
            <a:r>
              <a:rPr lang="en-GB" dirty="0" smtClean="0"/>
              <a:t>Assuring that the punishment of Allah will come to pass and none will be able to avert from it</a:t>
            </a:r>
          </a:p>
          <a:p>
            <a:endParaRPr lang="en-GB" dirty="0"/>
          </a:p>
        </p:txBody>
      </p:sp>
    </p:spTree>
    <p:extLst>
      <p:ext uri="{BB962C8B-B14F-4D97-AF65-F5344CB8AC3E}">
        <p14:creationId xmlns:p14="http://schemas.microsoft.com/office/powerpoint/2010/main" val="1811021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Mountains – will smash on to the earth in pieces and like dust will fly away into the sky. No sign of them will be left  </a:t>
            </a:r>
          </a:p>
          <a:p>
            <a:r>
              <a:rPr lang="en-GB" dirty="0" smtClean="0"/>
              <a:t>No need for them anymore that the humans have left the Earth </a:t>
            </a:r>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4365104"/>
            <a:ext cx="198120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326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smtClean="0"/>
              <a:t>The companions and Surah </a:t>
            </a:r>
            <a:r>
              <a:rPr lang="en-GB" dirty="0" err="1" smtClean="0"/>
              <a:t>Tur</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Once Umar (</a:t>
            </a:r>
            <a:r>
              <a:rPr lang="en-GB" dirty="0" err="1" smtClean="0"/>
              <a:t>ra</a:t>
            </a:r>
            <a:r>
              <a:rPr lang="en-GB" dirty="0" smtClean="0"/>
              <a:t>) recited Surah </a:t>
            </a:r>
            <a:r>
              <a:rPr lang="en-GB" dirty="0" err="1" smtClean="0"/>
              <a:t>Tur</a:t>
            </a:r>
            <a:r>
              <a:rPr lang="en-GB" dirty="0" smtClean="0"/>
              <a:t> and after a sigh and fell ill for about 20 days. People would visit him not knowing what caused his illness (</a:t>
            </a:r>
            <a:r>
              <a:rPr lang="en-GB" dirty="0" err="1" smtClean="0"/>
              <a:t>Ibn</a:t>
            </a:r>
            <a:r>
              <a:rPr lang="en-GB" dirty="0" smtClean="0"/>
              <a:t> </a:t>
            </a:r>
            <a:r>
              <a:rPr lang="en-GB" dirty="0" err="1" smtClean="0"/>
              <a:t>Kathir</a:t>
            </a:r>
            <a:r>
              <a:rPr lang="en-GB" dirty="0" smtClean="0"/>
              <a:t>)</a:t>
            </a:r>
          </a:p>
          <a:p>
            <a:endParaRPr lang="en-GB" dirty="0" smtClean="0"/>
          </a:p>
          <a:p>
            <a:r>
              <a:rPr lang="en-GB" dirty="0" err="1" smtClean="0"/>
              <a:t>Jubair</a:t>
            </a:r>
            <a:r>
              <a:rPr lang="en-GB" dirty="0" smtClean="0"/>
              <a:t> bin </a:t>
            </a:r>
            <a:r>
              <a:rPr lang="en-GB" dirty="0" err="1" smtClean="0"/>
              <a:t>Mutim</a:t>
            </a:r>
            <a:r>
              <a:rPr lang="en-GB" dirty="0" smtClean="0"/>
              <a:t> (</a:t>
            </a:r>
            <a:r>
              <a:rPr lang="en-GB" dirty="0" err="1" smtClean="0"/>
              <a:t>ra</a:t>
            </a:r>
            <a:r>
              <a:rPr lang="en-GB" dirty="0" smtClean="0"/>
              <a:t>) once heard Prophet Muhammad (May Allah's peace and blessings be upon him) recite this Surah in Maghrib Salah and when he heard Verse 7 and 8 he though his heart would burst with fear and he accepted Islam. He felt that he would not be able to move unless the torment would descend on him. (</a:t>
            </a:r>
            <a:r>
              <a:rPr lang="en-GB" dirty="0" err="1" smtClean="0"/>
              <a:t>Qurtubi</a:t>
            </a:r>
            <a:r>
              <a:rPr lang="en-GB" dirty="0" smtClean="0"/>
              <a:t>)</a:t>
            </a:r>
            <a:endParaRPr lang="en-GB" dirty="0"/>
          </a:p>
        </p:txBody>
      </p:sp>
    </p:spTree>
    <p:extLst>
      <p:ext uri="{BB962C8B-B14F-4D97-AF65-F5344CB8AC3E}">
        <p14:creationId xmlns:p14="http://schemas.microsoft.com/office/powerpoint/2010/main" val="288422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Verse 21 – Levels of </a:t>
            </a:r>
            <a:r>
              <a:rPr lang="en-GB" dirty="0" err="1" smtClean="0"/>
              <a:t>Jannah</a:t>
            </a:r>
            <a:r>
              <a:rPr lang="en-GB" dirty="0" smtClean="0"/>
              <a:t> </a:t>
            </a:r>
            <a:endParaRPr lang="en-GB" dirty="0"/>
          </a:p>
        </p:txBody>
      </p:sp>
      <p:sp>
        <p:nvSpPr>
          <p:cNvPr id="3" name="Content Placeholder 2"/>
          <p:cNvSpPr>
            <a:spLocks noGrp="1"/>
          </p:cNvSpPr>
          <p:nvPr>
            <p:ph idx="1"/>
          </p:nvPr>
        </p:nvSpPr>
        <p:spPr>
          <a:xfrm>
            <a:off x="457200" y="1600201"/>
            <a:ext cx="7643192" cy="3845024"/>
          </a:xfrm>
        </p:spPr>
        <p:txBody>
          <a:bodyPr>
            <a:normAutofit fontScale="85000" lnSpcReduction="20000"/>
          </a:bodyPr>
          <a:lstStyle/>
          <a:p>
            <a:pPr marL="0" indent="0" algn="ctr">
              <a:buNone/>
            </a:pPr>
            <a:r>
              <a:rPr lang="en-GB" b="1" dirty="0" smtClean="0"/>
              <a:t>Parents increasing children's ranks </a:t>
            </a:r>
            <a:r>
              <a:rPr lang="en-GB" dirty="0" smtClean="0"/>
              <a:t>- Prophet Muhammad (May Allah's peace and blessings be upon him) said: When a person enters Paradise, he will enquire about his parents, wife and children (as to where they are). He will be told that they have not attained your grade (Their place is elsewhere is </a:t>
            </a:r>
            <a:r>
              <a:rPr lang="en-GB" dirty="0" err="1" smtClean="0"/>
              <a:t>Jannah</a:t>
            </a:r>
            <a:r>
              <a:rPr lang="en-GB" dirty="0" smtClean="0"/>
              <a:t>). The person will say: “Oh Allah! I had not worked only for myself but for all of them.” Allah will command that they all be kept together with him in the same rank in Paradise</a:t>
            </a:r>
          </a:p>
          <a:p>
            <a:pPr marL="0" indent="0" algn="ctr">
              <a:buNone/>
            </a:pPr>
            <a:r>
              <a:rPr lang="en-GB" dirty="0" smtClean="0"/>
              <a:t> (</a:t>
            </a:r>
            <a:r>
              <a:rPr lang="en-GB" dirty="0" err="1" smtClean="0"/>
              <a:t>Ibn</a:t>
            </a:r>
            <a:r>
              <a:rPr lang="en-GB" dirty="0" smtClean="0"/>
              <a:t> </a:t>
            </a:r>
            <a:r>
              <a:rPr lang="en-GB" dirty="0" err="1" smtClean="0"/>
              <a:t>Kathir</a:t>
            </a:r>
            <a:r>
              <a:rPr lang="en-GB" dirty="0" smtClean="0"/>
              <a:t> )</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5095873"/>
            <a:ext cx="2600326" cy="1762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4239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Verse 21 – Levels of </a:t>
            </a:r>
            <a:r>
              <a:rPr lang="en-GB" dirty="0" err="1" smtClean="0"/>
              <a:t>Jannah</a:t>
            </a:r>
            <a:r>
              <a:rPr lang="en-GB" dirty="0" smtClean="0"/>
              <a:t> </a:t>
            </a:r>
            <a:endParaRPr lang="en-GB" dirty="0"/>
          </a:p>
        </p:txBody>
      </p:sp>
      <p:sp>
        <p:nvSpPr>
          <p:cNvPr id="3" name="Content Placeholder 2"/>
          <p:cNvSpPr>
            <a:spLocks noGrp="1"/>
          </p:cNvSpPr>
          <p:nvPr>
            <p:ph idx="1"/>
          </p:nvPr>
        </p:nvSpPr>
        <p:spPr>
          <a:xfrm>
            <a:off x="457200" y="1600201"/>
            <a:ext cx="7643192" cy="3845024"/>
          </a:xfrm>
        </p:spPr>
        <p:txBody>
          <a:bodyPr>
            <a:normAutofit lnSpcReduction="10000"/>
          </a:bodyPr>
          <a:lstStyle/>
          <a:p>
            <a:pPr marL="0" indent="0" algn="ctr">
              <a:buNone/>
            </a:pPr>
            <a:r>
              <a:rPr lang="en-GB" b="1" dirty="0" smtClean="0"/>
              <a:t>Children increasing parents' ranks </a:t>
            </a:r>
            <a:r>
              <a:rPr lang="en-GB" dirty="0" smtClean="0"/>
              <a:t>- Prophet Muhammad (May Allah’s peace and blessings be upon him) said: Verily, Allah shall elevate the grade of a righteous servant in Paradise, who will ask: “Oh Lord! How did I earn this? Allah will reply: “Through you sons invoking me to forgive you”</a:t>
            </a:r>
          </a:p>
          <a:p>
            <a:pPr marL="0" indent="0" algn="ctr">
              <a:buNone/>
            </a:pPr>
            <a:r>
              <a:rPr lang="en-GB" dirty="0" smtClean="0"/>
              <a:t> (Muslim)</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949483"/>
            <a:ext cx="2816349" cy="1908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6390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Verse  21 – For every person will be pledged for what he earned </a:t>
            </a:r>
            <a:endParaRPr lang="en-GB" dirty="0"/>
          </a:p>
        </p:txBody>
      </p:sp>
      <p:sp>
        <p:nvSpPr>
          <p:cNvPr id="3" name="Content Placeholder 2"/>
          <p:cNvSpPr>
            <a:spLocks noGrp="1"/>
          </p:cNvSpPr>
          <p:nvPr>
            <p:ph idx="1"/>
          </p:nvPr>
        </p:nvSpPr>
        <p:spPr>
          <a:xfrm>
            <a:off x="457200" y="1600200"/>
            <a:ext cx="4543428" cy="4525963"/>
          </a:xfrm>
        </p:spPr>
        <p:txBody>
          <a:bodyPr>
            <a:normAutofit fontScale="92500" lnSpcReduction="20000"/>
          </a:bodyPr>
          <a:lstStyle/>
          <a:p>
            <a:r>
              <a:rPr lang="en-GB" dirty="0" smtClean="0"/>
              <a:t>Allah is fair</a:t>
            </a:r>
          </a:p>
          <a:p>
            <a:r>
              <a:rPr lang="en-GB" dirty="0" smtClean="0"/>
              <a:t>He will not punish some one for the sins of others </a:t>
            </a:r>
          </a:p>
          <a:p>
            <a:r>
              <a:rPr lang="en-GB" dirty="0" smtClean="0"/>
              <a:t>Every </a:t>
            </a:r>
            <a:r>
              <a:rPr lang="en-GB" dirty="0" smtClean="0"/>
              <a:t>one is responsible for their own actions </a:t>
            </a:r>
          </a:p>
          <a:p>
            <a:r>
              <a:rPr lang="en-GB" dirty="0" smtClean="0"/>
              <a:t>If your children committed sins they will not be on your load</a:t>
            </a:r>
          </a:p>
          <a:p>
            <a:r>
              <a:rPr lang="en-GB" dirty="0" smtClean="0"/>
              <a:t>If your parents committed sins they will not be on your load </a:t>
            </a:r>
          </a:p>
        </p:txBody>
      </p:sp>
      <p:sp>
        <p:nvSpPr>
          <p:cNvPr id="1026" name="AutoShape 2" descr="Image result for parents and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parents and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2" name="Picture 8" descr="Parents and children clip art free clipart images"/>
          <p:cNvPicPr>
            <a:picLocks noChangeAspect="1" noChangeArrowheads="1"/>
          </p:cNvPicPr>
          <p:nvPr/>
        </p:nvPicPr>
        <p:blipFill>
          <a:blip r:embed="rId2" cstate="print"/>
          <a:srcRect/>
          <a:stretch>
            <a:fillRect/>
          </a:stretch>
        </p:blipFill>
        <p:spPr bwMode="auto">
          <a:xfrm>
            <a:off x="4857752" y="2571744"/>
            <a:ext cx="3809921" cy="285744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48 </a:t>
            </a:r>
            <a:endParaRPr lang="en-GB" dirty="0"/>
          </a:p>
        </p:txBody>
      </p:sp>
      <p:sp>
        <p:nvSpPr>
          <p:cNvPr id="3" name="Content Placeholder 2"/>
          <p:cNvSpPr>
            <a:spLocks noGrp="1"/>
          </p:cNvSpPr>
          <p:nvPr>
            <p:ph idx="1"/>
          </p:nvPr>
        </p:nvSpPr>
        <p:spPr/>
        <p:txBody>
          <a:bodyPr/>
          <a:lstStyle/>
          <a:p>
            <a:r>
              <a:rPr lang="en-GB" dirty="0" smtClean="0"/>
              <a:t>“You are before our eyes ” – you are in our protection, do not be anxious </a:t>
            </a:r>
          </a:p>
          <a:p>
            <a:endParaRPr lang="en-GB" dirty="0" smtClean="0"/>
          </a:p>
          <a:p>
            <a:endParaRPr lang="en-GB" dirty="0" smtClean="0"/>
          </a:p>
          <a:p>
            <a:endParaRPr lang="en-GB" dirty="0" smtClean="0"/>
          </a:p>
          <a:p>
            <a:pPr>
              <a:buNone/>
            </a:pPr>
            <a:r>
              <a:rPr lang="en-GB" sz="4000" b="1" dirty="0" smtClean="0">
                <a:solidFill>
                  <a:srgbClr val="FF0000"/>
                </a:solidFill>
              </a:rPr>
              <a:t>What is the true cure to all calamities, tests and times of hardships.....???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868610"/>
          </a:xfrm>
        </p:spPr>
        <p:txBody>
          <a:bodyPr>
            <a:normAutofit/>
          </a:bodyPr>
          <a:lstStyle/>
          <a:p>
            <a:r>
              <a:rPr lang="en-GB" b="1" dirty="0" smtClean="0"/>
              <a:t>“And proclaim the purity of your Lord along with his praise when you stand (in prayer) ”</a:t>
            </a:r>
            <a:endParaRPr lang="en-GB" b="1" dirty="0"/>
          </a:p>
        </p:txBody>
      </p:sp>
      <p:sp>
        <p:nvSpPr>
          <p:cNvPr id="3" name="Content Placeholder 2"/>
          <p:cNvSpPr>
            <a:spLocks noGrp="1"/>
          </p:cNvSpPr>
          <p:nvPr>
            <p:ph idx="1"/>
          </p:nvPr>
        </p:nvSpPr>
        <p:spPr>
          <a:xfrm>
            <a:off x="457200" y="2857496"/>
            <a:ext cx="8229600" cy="3268667"/>
          </a:xfrm>
        </p:spPr>
        <p:txBody>
          <a:bodyPr/>
          <a:lstStyle/>
          <a:p>
            <a:r>
              <a:rPr lang="en-GB" dirty="0" smtClean="0"/>
              <a:t>Two opinions: </a:t>
            </a:r>
          </a:p>
          <a:p>
            <a:pPr marL="514350" indent="-514350">
              <a:buAutoNum type="arabicParenR"/>
            </a:pPr>
            <a:r>
              <a:rPr lang="en-GB" dirty="0" smtClean="0"/>
              <a:t>Standing in front of Allah in prayer</a:t>
            </a:r>
          </a:p>
          <a:p>
            <a:pPr marL="514350" indent="-514350">
              <a:buAutoNum type="arabicParenR"/>
            </a:pPr>
            <a:r>
              <a:rPr lang="en-GB" dirty="0" smtClean="0"/>
              <a:t>Standing in front of people when finishing a gathering</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GB" dirty="0" smtClean="0"/>
              <a:t>Standing up from your bed for prayer</a:t>
            </a:r>
            <a:endParaRPr lang="en-GB" dirty="0"/>
          </a:p>
        </p:txBody>
      </p:sp>
      <p:sp>
        <p:nvSpPr>
          <p:cNvPr id="3" name="Content Placeholder 2"/>
          <p:cNvSpPr>
            <a:spLocks noGrp="1"/>
          </p:cNvSpPr>
          <p:nvPr>
            <p:ph idx="1"/>
          </p:nvPr>
        </p:nvSpPr>
        <p:spPr/>
        <p:txBody>
          <a:bodyPr>
            <a:normAutofit fontScale="77500" lnSpcReduction="20000"/>
          </a:bodyPr>
          <a:lstStyle/>
          <a:p>
            <a:r>
              <a:rPr lang="en-GB" b="1" dirty="0" err="1" smtClean="0"/>
              <a:t>Ibn</a:t>
            </a:r>
            <a:r>
              <a:rPr lang="en-GB" b="1" dirty="0" smtClean="0"/>
              <a:t> </a:t>
            </a:r>
            <a:r>
              <a:rPr lang="en-GB" b="1" dirty="0" err="1" smtClean="0"/>
              <a:t>Jarir</a:t>
            </a:r>
            <a:r>
              <a:rPr lang="en-GB" b="1" dirty="0" smtClean="0"/>
              <a:t> </a:t>
            </a:r>
            <a:r>
              <a:rPr lang="en-GB" dirty="0" smtClean="0"/>
              <a:t>-  Could also mean standing from your sleep. The prophet Muhammad said: “Whoever gets up at night and recites </a:t>
            </a:r>
          </a:p>
          <a:p>
            <a:endParaRPr lang="en-GB" dirty="0" smtClean="0"/>
          </a:p>
          <a:p>
            <a:r>
              <a:rPr lang="en-GB" dirty="0" smtClean="0"/>
              <a:t>La </a:t>
            </a:r>
            <a:r>
              <a:rPr lang="en-GB" dirty="0" err="1" smtClean="0"/>
              <a:t>illlaha</a:t>
            </a:r>
            <a:r>
              <a:rPr lang="en-GB" dirty="0" smtClean="0"/>
              <a:t> </a:t>
            </a:r>
            <a:r>
              <a:rPr lang="en-GB" dirty="0" err="1" smtClean="0"/>
              <a:t>ilallah</a:t>
            </a:r>
            <a:r>
              <a:rPr lang="en-GB" dirty="0" smtClean="0"/>
              <a:t> </a:t>
            </a:r>
            <a:r>
              <a:rPr lang="en-GB" dirty="0" err="1" smtClean="0"/>
              <a:t>wahdahu</a:t>
            </a:r>
            <a:r>
              <a:rPr lang="en-GB" dirty="0" smtClean="0"/>
              <a:t> la </a:t>
            </a:r>
            <a:r>
              <a:rPr lang="en-GB" dirty="0" err="1" smtClean="0"/>
              <a:t>shareekha</a:t>
            </a:r>
            <a:r>
              <a:rPr lang="en-GB" dirty="0" smtClean="0"/>
              <a:t> </a:t>
            </a:r>
            <a:r>
              <a:rPr lang="en-GB" dirty="0" err="1" smtClean="0"/>
              <a:t>lahul</a:t>
            </a:r>
            <a:r>
              <a:rPr lang="en-GB" dirty="0" smtClean="0"/>
              <a:t> </a:t>
            </a:r>
            <a:r>
              <a:rPr lang="en-GB" dirty="0" err="1" smtClean="0"/>
              <a:t>mulku</a:t>
            </a:r>
            <a:r>
              <a:rPr lang="en-GB" dirty="0" smtClean="0"/>
              <a:t> </a:t>
            </a:r>
            <a:r>
              <a:rPr lang="en-GB" dirty="0" err="1" smtClean="0"/>
              <a:t>wa</a:t>
            </a:r>
            <a:r>
              <a:rPr lang="en-GB" dirty="0" smtClean="0"/>
              <a:t> </a:t>
            </a:r>
            <a:r>
              <a:rPr lang="en-GB" dirty="0" err="1" smtClean="0"/>
              <a:t>lahul</a:t>
            </a:r>
            <a:r>
              <a:rPr lang="en-GB" dirty="0" smtClean="0"/>
              <a:t> </a:t>
            </a:r>
            <a:r>
              <a:rPr lang="en-GB" dirty="0" err="1" smtClean="0"/>
              <a:t>hamdu</a:t>
            </a:r>
            <a:r>
              <a:rPr lang="en-GB" dirty="0" smtClean="0"/>
              <a:t> </a:t>
            </a:r>
            <a:r>
              <a:rPr lang="en-GB" dirty="0" err="1" smtClean="0"/>
              <a:t>wa</a:t>
            </a:r>
            <a:r>
              <a:rPr lang="en-GB" dirty="0" smtClean="0"/>
              <a:t> </a:t>
            </a:r>
            <a:r>
              <a:rPr lang="en-GB" dirty="0" err="1" smtClean="0"/>
              <a:t>huwa</a:t>
            </a:r>
            <a:r>
              <a:rPr lang="en-GB" dirty="0" smtClean="0"/>
              <a:t> ala </a:t>
            </a:r>
            <a:r>
              <a:rPr lang="en-GB" dirty="0" err="1" smtClean="0"/>
              <a:t>kuli</a:t>
            </a:r>
            <a:r>
              <a:rPr lang="en-GB" dirty="0" smtClean="0"/>
              <a:t> </a:t>
            </a:r>
            <a:r>
              <a:rPr lang="en-GB" dirty="0" err="1" smtClean="0"/>
              <a:t>shai</a:t>
            </a:r>
            <a:r>
              <a:rPr lang="en-GB" dirty="0" smtClean="0"/>
              <a:t> in </a:t>
            </a:r>
            <a:r>
              <a:rPr lang="en-GB" dirty="0" err="1" smtClean="0"/>
              <a:t>qadeer</a:t>
            </a:r>
            <a:r>
              <a:rPr lang="en-GB" dirty="0" smtClean="0"/>
              <a:t>. </a:t>
            </a:r>
            <a:r>
              <a:rPr lang="en-GB" dirty="0" err="1" smtClean="0"/>
              <a:t>Subhanallahi</a:t>
            </a:r>
            <a:r>
              <a:rPr lang="en-GB" dirty="0" smtClean="0"/>
              <a:t> </a:t>
            </a:r>
            <a:r>
              <a:rPr lang="en-GB" dirty="0" err="1" smtClean="0"/>
              <a:t>wal</a:t>
            </a:r>
            <a:r>
              <a:rPr lang="en-GB" dirty="0" smtClean="0"/>
              <a:t> </a:t>
            </a:r>
            <a:r>
              <a:rPr lang="en-GB" dirty="0" err="1" smtClean="0"/>
              <a:t>hamdulillahi</a:t>
            </a:r>
            <a:r>
              <a:rPr lang="en-GB" dirty="0" smtClean="0"/>
              <a:t> </a:t>
            </a:r>
            <a:r>
              <a:rPr lang="en-GB" dirty="0" err="1" smtClean="0"/>
              <a:t>wa</a:t>
            </a:r>
            <a:r>
              <a:rPr lang="en-GB" dirty="0" smtClean="0"/>
              <a:t> </a:t>
            </a:r>
            <a:r>
              <a:rPr lang="en-GB" dirty="0" err="1" smtClean="0"/>
              <a:t>laa</a:t>
            </a:r>
            <a:r>
              <a:rPr lang="en-GB" dirty="0" smtClean="0"/>
              <a:t> </a:t>
            </a:r>
            <a:r>
              <a:rPr lang="en-GB" dirty="0" err="1" smtClean="0"/>
              <a:t>ilaha</a:t>
            </a:r>
            <a:r>
              <a:rPr lang="en-GB" dirty="0" smtClean="0"/>
              <a:t> </a:t>
            </a:r>
            <a:r>
              <a:rPr lang="en-GB" dirty="0" err="1" smtClean="0"/>
              <a:t>illa</a:t>
            </a:r>
            <a:r>
              <a:rPr lang="en-GB" dirty="0" smtClean="0"/>
              <a:t> </a:t>
            </a:r>
            <a:r>
              <a:rPr lang="en-GB" dirty="0" err="1" smtClean="0"/>
              <a:t>lahu</a:t>
            </a:r>
            <a:r>
              <a:rPr lang="en-GB" dirty="0" smtClean="0"/>
              <a:t> </a:t>
            </a:r>
            <a:r>
              <a:rPr lang="en-GB" dirty="0" err="1" smtClean="0"/>
              <a:t>wallahu</a:t>
            </a:r>
            <a:r>
              <a:rPr lang="en-GB" dirty="0" smtClean="0"/>
              <a:t> </a:t>
            </a:r>
            <a:r>
              <a:rPr lang="en-GB" dirty="0" err="1" smtClean="0"/>
              <a:t>akbar</a:t>
            </a:r>
            <a:r>
              <a:rPr lang="en-GB" dirty="0" smtClean="0"/>
              <a:t> </a:t>
            </a:r>
            <a:r>
              <a:rPr lang="en-GB" dirty="0" err="1" smtClean="0"/>
              <a:t>wa</a:t>
            </a:r>
            <a:r>
              <a:rPr lang="en-GB" dirty="0" smtClean="0"/>
              <a:t> la </a:t>
            </a:r>
            <a:r>
              <a:rPr lang="en-GB" dirty="0" err="1" smtClean="0"/>
              <a:t>hawla</a:t>
            </a:r>
            <a:r>
              <a:rPr lang="en-GB" dirty="0" smtClean="0"/>
              <a:t> </a:t>
            </a:r>
            <a:r>
              <a:rPr lang="en-GB" dirty="0" err="1" smtClean="0"/>
              <a:t>quwata</a:t>
            </a:r>
            <a:r>
              <a:rPr lang="en-GB" dirty="0" smtClean="0"/>
              <a:t> </a:t>
            </a:r>
            <a:r>
              <a:rPr lang="en-GB" dirty="0" err="1" smtClean="0"/>
              <a:t>illa</a:t>
            </a:r>
            <a:r>
              <a:rPr lang="en-GB" dirty="0" smtClean="0"/>
              <a:t> </a:t>
            </a:r>
            <a:r>
              <a:rPr lang="en-GB" dirty="0" err="1" smtClean="0"/>
              <a:t>billah</a:t>
            </a:r>
            <a:r>
              <a:rPr lang="en-GB" dirty="0" smtClean="0"/>
              <a:t>”</a:t>
            </a:r>
          </a:p>
          <a:p>
            <a:endParaRPr lang="en-GB" dirty="0" smtClean="0"/>
          </a:p>
          <a:p>
            <a:r>
              <a:rPr lang="en-GB" dirty="0" smtClean="0"/>
              <a:t>Then if he intends to pray and performs </a:t>
            </a:r>
            <a:r>
              <a:rPr lang="en-GB" dirty="0" err="1" smtClean="0"/>
              <a:t>wudhu</a:t>
            </a:r>
            <a:r>
              <a:rPr lang="en-GB" dirty="0" smtClean="0"/>
              <a:t> and the prayer, his prayer will be accepted.  (</a:t>
            </a:r>
            <a:r>
              <a:rPr lang="en-GB" dirty="0" err="1" smtClean="0"/>
              <a:t>Ibn</a:t>
            </a:r>
            <a:r>
              <a:rPr lang="en-GB" dirty="0" smtClean="0"/>
              <a:t> </a:t>
            </a:r>
            <a:r>
              <a:rPr lang="en-GB" dirty="0" err="1" smtClean="0"/>
              <a:t>Kathir</a:t>
            </a:r>
            <a:r>
              <a:rPr lang="en-GB" dirty="0" smtClean="0"/>
              <a:t>) </a:t>
            </a:r>
          </a:p>
          <a:p>
            <a:pPr>
              <a:buNone/>
            </a:pP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lstStyle/>
          <a:p>
            <a:r>
              <a:rPr lang="en-GB" dirty="0" smtClean="0"/>
              <a:t>Standing from a gathering </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After any gathering  you should say:</a:t>
            </a:r>
          </a:p>
          <a:p>
            <a:pPr>
              <a:buNone/>
            </a:pPr>
            <a:r>
              <a:rPr lang="en-GB" dirty="0" smtClean="0"/>
              <a:t> </a:t>
            </a:r>
            <a:r>
              <a:rPr lang="en-GB" b="1" dirty="0" err="1" smtClean="0"/>
              <a:t>Subhanak</a:t>
            </a:r>
            <a:r>
              <a:rPr lang="en-GB" b="1" dirty="0" smtClean="0"/>
              <a:t> </a:t>
            </a:r>
            <a:r>
              <a:rPr lang="en-GB" b="1" dirty="0" err="1" smtClean="0"/>
              <a:t>Allahuma</a:t>
            </a:r>
            <a:r>
              <a:rPr lang="en-GB" b="1" dirty="0" smtClean="0"/>
              <a:t> </a:t>
            </a:r>
            <a:r>
              <a:rPr lang="en-GB" b="1" dirty="0" err="1" smtClean="0"/>
              <a:t>wa</a:t>
            </a:r>
            <a:r>
              <a:rPr lang="en-GB" b="1" dirty="0" smtClean="0"/>
              <a:t> </a:t>
            </a:r>
            <a:r>
              <a:rPr lang="en-GB" b="1" dirty="0" err="1" smtClean="0"/>
              <a:t>bihamdik</a:t>
            </a:r>
            <a:r>
              <a:rPr lang="en-GB" b="1" dirty="0" smtClean="0"/>
              <a:t> </a:t>
            </a:r>
          </a:p>
          <a:p>
            <a:pPr>
              <a:buNone/>
            </a:pPr>
            <a:r>
              <a:rPr lang="en-GB" b="1" dirty="0" smtClean="0"/>
              <a:t> I proclaim your purity, o Allah, along with your praise. </a:t>
            </a:r>
          </a:p>
          <a:p>
            <a:pPr marL="0" indent="0">
              <a:buNone/>
            </a:pPr>
            <a:r>
              <a:rPr lang="en-GB" dirty="0" smtClean="0"/>
              <a:t>The Prophet Muhammad (May </a:t>
            </a:r>
            <a:r>
              <a:rPr lang="en-GB" dirty="0" err="1" smtClean="0"/>
              <a:t>Allahs</a:t>
            </a:r>
            <a:r>
              <a:rPr lang="en-GB" dirty="0" smtClean="0"/>
              <a:t> peace and blessings be upon him) said: “Whoever sits in a gatherings in which he speaks idle excessively but before he stands up to depart that gathering he says  the below </a:t>
            </a:r>
            <a:r>
              <a:rPr lang="en-GB" dirty="0" err="1" smtClean="0"/>
              <a:t>dua</a:t>
            </a:r>
            <a:r>
              <a:rPr lang="en-GB" dirty="0" smtClean="0"/>
              <a:t> Allah will forgive him for what he said in that gathering.”  </a:t>
            </a:r>
          </a:p>
          <a:p>
            <a:pPr>
              <a:buNone/>
            </a:pPr>
            <a:r>
              <a:rPr lang="en-GB" dirty="0" smtClean="0"/>
              <a:t/>
            </a:r>
            <a:br>
              <a:rPr lang="en-GB" dirty="0" smtClean="0"/>
            </a:br>
            <a:endParaRPr lang="en-GB" dirty="0"/>
          </a:p>
        </p:txBody>
      </p:sp>
      <p:pic>
        <p:nvPicPr>
          <p:cNvPr id="28674" name="Picture 2" descr="https://lh3.googleusercontent.com/LlB_hVZTbFaBC3NBYiGrpvqVpcoQUYzo5omAlSKnc3aOlp5aDFACS2QDrZ7zNIHtQBycY8VYrrPWbLfUE58v0r5X1XpG1LEW3zjqfbkMMVVlcHoPah-Vl3zGFSGICDzWYw8-DyuB"/>
          <p:cNvPicPr>
            <a:picLocks noChangeAspect="1" noChangeArrowheads="1"/>
          </p:cNvPicPr>
          <p:nvPr/>
        </p:nvPicPr>
        <p:blipFill>
          <a:blip r:embed="rId2" cstate="print"/>
          <a:srcRect/>
          <a:stretch>
            <a:fillRect/>
          </a:stretch>
        </p:blipFill>
        <p:spPr bwMode="auto">
          <a:xfrm>
            <a:off x="2699792" y="5157192"/>
            <a:ext cx="3286148" cy="150565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fontScale="90000"/>
          </a:bodyPr>
          <a:lstStyle/>
          <a:p>
            <a:r>
              <a:rPr lang="en-GB" dirty="0" smtClean="0"/>
              <a:t>Find the themes in the Surah Ad – </a:t>
            </a:r>
            <a:r>
              <a:rPr lang="en-GB" dirty="0" err="1" smtClean="0"/>
              <a:t>Dariyat</a:t>
            </a:r>
            <a:r>
              <a:rPr lang="en-GB" dirty="0" smtClean="0"/>
              <a:t> and Surah Tur and highlight the similarities or differences between the two </a:t>
            </a:r>
            <a:r>
              <a:rPr lang="en-GB" dirty="0" err="1" smtClean="0"/>
              <a:t>surahs</a:t>
            </a:r>
            <a:r>
              <a:rPr lang="en-GB" dirty="0" smtClean="0"/>
              <a:t> </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0218012"/>
              </p:ext>
            </p:extLst>
          </p:nvPr>
        </p:nvGraphicFramePr>
        <p:xfrm>
          <a:off x="539552" y="2708920"/>
          <a:ext cx="8085585" cy="3600399"/>
        </p:xfrm>
        <a:graphic>
          <a:graphicData uri="http://schemas.openxmlformats.org/drawingml/2006/table">
            <a:tbl>
              <a:tblPr firstRow="1" bandRow="1">
                <a:tableStyleId>{5C22544A-7EE6-4342-B048-85BDC9FD1C3A}</a:tableStyleId>
              </a:tblPr>
              <a:tblGrid>
                <a:gridCol w="2695195"/>
                <a:gridCol w="2695195"/>
                <a:gridCol w="2695195"/>
              </a:tblGrid>
              <a:tr h="937090">
                <a:tc>
                  <a:txBody>
                    <a:bodyPr/>
                    <a:lstStyle/>
                    <a:p>
                      <a:endParaRPr lang="en-GB" sz="3200" dirty="0"/>
                    </a:p>
                  </a:txBody>
                  <a:tcPr/>
                </a:tc>
                <a:tc>
                  <a:txBody>
                    <a:bodyPr/>
                    <a:lstStyle/>
                    <a:p>
                      <a:r>
                        <a:rPr lang="en-GB" sz="3200" dirty="0" smtClean="0"/>
                        <a:t>Similarities</a:t>
                      </a:r>
                      <a:r>
                        <a:rPr lang="en-GB" sz="3200" baseline="0" dirty="0" smtClean="0"/>
                        <a:t> </a:t>
                      </a:r>
                      <a:endParaRPr lang="en-GB" sz="3200" dirty="0"/>
                    </a:p>
                  </a:txBody>
                  <a:tcPr/>
                </a:tc>
                <a:tc>
                  <a:txBody>
                    <a:bodyPr/>
                    <a:lstStyle/>
                    <a:p>
                      <a:r>
                        <a:rPr lang="en-GB" sz="3200" dirty="0" smtClean="0"/>
                        <a:t>Differences </a:t>
                      </a:r>
                      <a:endParaRPr lang="en-GB" sz="3200" dirty="0"/>
                    </a:p>
                  </a:txBody>
                  <a:tcPr/>
                </a:tc>
              </a:tr>
              <a:tr h="937090">
                <a:tc>
                  <a:txBody>
                    <a:bodyPr/>
                    <a:lstStyle/>
                    <a:p>
                      <a:r>
                        <a:rPr lang="en-GB" sz="3200" dirty="0" smtClean="0"/>
                        <a:t>Surah Tur</a:t>
                      </a:r>
                      <a:r>
                        <a:rPr lang="en-GB" sz="3200" baseline="0" dirty="0" smtClean="0"/>
                        <a:t> </a:t>
                      </a:r>
                      <a:endParaRPr lang="en-GB" sz="3200" dirty="0"/>
                    </a:p>
                  </a:txBody>
                  <a:tcPr/>
                </a:tc>
                <a:tc>
                  <a:txBody>
                    <a:bodyPr/>
                    <a:lstStyle/>
                    <a:p>
                      <a:endParaRPr lang="en-GB" sz="3200" dirty="0"/>
                    </a:p>
                  </a:txBody>
                  <a:tcPr/>
                </a:tc>
                <a:tc>
                  <a:txBody>
                    <a:bodyPr/>
                    <a:lstStyle/>
                    <a:p>
                      <a:endParaRPr lang="en-GB" sz="3200" dirty="0"/>
                    </a:p>
                  </a:txBody>
                  <a:tcPr/>
                </a:tc>
              </a:tr>
              <a:tr h="1726219">
                <a:tc>
                  <a:txBody>
                    <a:bodyPr/>
                    <a:lstStyle/>
                    <a:p>
                      <a:r>
                        <a:rPr lang="en-GB" sz="3200" dirty="0" smtClean="0"/>
                        <a:t>Surah Ad – </a:t>
                      </a:r>
                      <a:r>
                        <a:rPr lang="en-GB" sz="3200" dirty="0" err="1" smtClean="0"/>
                        <a:t>Dariyaat</a:t>
                      </a:r>
                      <a:r>
                        <a:rPr lang="en-GB" sz="3200" dirty="0" smtClean="0"/>
                        <a:t> </a:t>
                      </a:r>
                      <a:endParaRPr lang="en-GB" sz="3200" dirty="0"/>
                    </a:p>
                  </a:txBody>
                  <a:tcPr/>
                </a:tc>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3443602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Similar themes</a:t>
            </a:r>
            <a:endParaRPr lang="en-GB" dirty="0"/>
          </a:p>
        </p:txBody>
      </p:sp>
      <p:sp>
        <p:nvSpPr>
          <p:cNvPr id="3" name="Content Placeholder 2"/>
          <p:cNvSpPr>
            <a:spLocks noGrp="1"/>
          </p:cNvSpPr>
          <p:nvPr>
            <p:ph idx="1"/>
          </p:nvPr>
        </p:nvSpPr>
        <p:spPr/>
        <p:txBody>
          <a:bodyPr/>
          <a:lstStyle/>
          <a:p>
            <a:endParaRPr lang="en-GB"/>
          </a:p>
        </p:txBody>
      </p:sp>
      <p:graphicFrame>
        <p:nvGraphicFramePr>
          <p:cNvPr id="5" name="Content Placeholder 3"/>
          <p:cNvGraphicFramePr>
            <a:graphicFrameLocks/>
          </p:cNvGraphicFramePr>
          <p:nvPr>
            <p:extLst>
              <p:ext uri="{D42A27DB-BD31-4B8C-83A1-F6EECF244321}">
                <p14:modId xmlns:p14="http://schemas.microsoft.com/office/powerpoint/2010/main" val="1291390629"/>
              </p:ext>
            </p:extLst>
          </p:nvPr>
        </p:nvGraphicFramePr>
        <p:xfrm>
          <a:off x="1043608" y="1340768"/>
          <a:ext cx="7067128" cy="4532005"/>
        </p:xfrm>
        <a:graphic>
          <a:graphicData uri="http://schemas.openxmlformats.org/drawingml/2006/table">
            <a:tbl>
              <a:tblPr firstRow="1" bandRow="1">
                <a:tableStyleId>{5C22544A-7EE6-4342-B048-85BDC9FD1C3A}</a:tableStyleId>
              </a:tblPr>
              <a:tblGrid>
                <a:gridCol w="3533564"/>
                <a:gridCol w="3533564"/>
              </a:tblGrid>
              <a:tr h="1277944">
                <a:tc>
                  <a:txBody>
                    <a:bodyPr/>
                    <a:lstStyle/>
                    <a:p>
                      <a:r>
                        <a:rPr lang="en-GB" sz="3200" dirty="0" smtClean="0"/>
                        <a:t>Surah Tur </a:t>
                      </a:r>
                      <a:endParaRPr lang="en-GB" sz="3200" dirty="0"/>
                    </a:p>
                  </a:txBody>
                  <a:tcPr/>
                </a:tc>
                <a:tc>
                  <a:txBody>
                    <a:bodyPr/>
                    <a:lstStyle/>
                    <a:p>
                      <a:r>
                        <a:rPr lang="en-GB" sz="3200" dirty="0" smtClean="0"/>
                        <a:t>Surah </a:t>
                      </a:r>
                      <a:r>
                        <a:rPr lang="en-GB" sz="3200" dirty="0" err="1" smtClean="0"/>
                        <a:t>Adh</a:t>
                      </a:r>
                      <a:r>
                        <a:rPr lang="en-GB" sz="3200" baseline="0" dirty="0" smtClean="0"/>
                        <a:t> -</a:t>
                      </a:r>
                      <a:r>
                        <a:rPr lang="en-GB" sz="3200" baseline="0" dirty="0" err="1" smtClean="0"/>
                        <a:t>Dh</a:t>
                      </a:r>
                      <a:r>
                        <a:rPr lang="en-GB" sz="3200" dirty="0" err="1" smtClean="0"/>
                        <a:t>ariyaat</a:t>
                      </a:r>
                      <a:r>
                        <a:rPr lang="en-GB" sz="3200" dirty="0" smtClean="0"/>
                        <a:t>  </a:t>
                      </a:r>
                      <a:endParaRPr lang="en-GB" sz="3200" dirty="0"/>
                    </a:p>
                  </a:txBody>
                  <a:tcPr/>
                </a:tc>
              </a:tr>
              <a:tr h="693741">
                <a:tc>
                  <a:txBody>
                    <a:bodyPr/>
                    <a:lstStyle/>
                    <a:p>
                      <a:r>
                        <a:rPr lang="en-GB" sz="2400" dirty="0" smtClean="0"/>
                        <a:t>Swearing</a:t>
                      </a:r>
                      <a:r>
                        <a:rPr lang="en-GB" sz="2400" baseline="0" dirty="0" smtClean="0"/>
                        <a:t> oaths </a:t>
                      </a:r>
                      <a:endParaRPr lang="en-GB" sz="2400" dirty="0"/>
                    </a:p>
                  </a:txBody>
                  <a:tcPr/>
                </a:tc>
                <a:tc>
                  <a:txBody>
                    <a:bodyPr/>
                    <a:lstStyle/>
                    <a:p>
                      <a:r>
                        <a:rPr lang="en-GB" sz="2400" dirty="0" smtClean="0"/>
                        <a:t>Swearing</a:t>
                      </a:r>
                      <a:r>
                        <a:rPr lang="en-GB" sz="2400" baseline="0" dirty="0" smtClean="0"/>
                        <a:t> oaths </a:t>
                      </a:r>
                      <a:endParaRPr lang="en-GB" sz="2400" dirty="0"/>
                    </a:p>
                  </a:txBody>
                  <a:tcPr/>
                </a:tc>
              </a:tr>
              <a:tr h="444238">
                <a:tc>
                  <a:txBody>
                    <a:bodyPr/>
                    <a:lstStyle/>
                    <a:p>
                      <a:r>
                        <a:rPr lang="en-GB" sz="2400" dirty="0" smtClean="0"/>
                        <a:t>Attitude of disbelievers  to</a:t>
                      </a:r>
                      <a:r>
                        <a:rPr lang="en-GB" sz="2400" baseline="0" dirty="0" smtClean="0"/>
                        <a:t> prophet </a:t>
                      </a:r>
                      <a:endParaRPr lang="en-GB" sz="2400" dirty="0"/>
                    </a:p>
                  </a:txBody>
                  <a:tcPr/>
                </a:tc>
                <a:tc>
                  <a:txBody>
                    <a:bodyPr/>
                    <a:lstStyle/>
                    <a:p>
                      <a:r>
                        <a:rPr lang="en-GB" sz="2400" dirty="0" smtClean="0"/>
                        <a:t>Attitude of disbelievers  to</a:t>
                      </a:r>
                      <a:r>
                        <a:rPr lang="en-GB" sz="2400" baseline="0" dirty="0" smtClean="0"/>
                        <a:t> prophet </a:t>
                      </a:r>
                      <a:endParaRPr lang="en-GB" sz="2400" dirty="0"/>
                    </a:p>
                  </a:txBody>
                  <a:tcPr/>
                </a:tc>
              </a:tr>
              <a:tr h="444238">
                <a:tc>
                  <a:txBody>
                    <a:bodyPr/>
                    <a:lstStyle/>
                    <a:p>
                      <a:r>
                        <a:rPr lang="en-GB" sz="2400" dirty="0" smtClean="0"/>
                        <a:t>Warn about the punishment</a:t>
                      </a:r>
                      <a:r>
                        <a:rPr lang="en-GB" sz="2400" baseline="0" dirty="0" smtClean="0"/>
                        <a:t> to come</a:t>
                      </a:r>
                      <a:endParaRPr lang="en-GB" sz="2400" dirty="0"/>
                    </a:p>
                  </a:txBody>
                  <a:tcPr/>
                </a:tc>
                <a:tc>
                  <a:txBody>
                    <a:bodyPr/>
                    <a:lstStyle/>
                    <a:p>
                      <a:r>
                        <a:rPr lang="en-GB" sz="2400" dirty="0" smtClean="0"/>
                        <a:t>Warn about the punishment</a:t>
                      </a:r>
                      <a:r>
                        <a:rPr lang="en-GB" sz="2400" baseline="0" dirty="0" smtClean="0"/>
                        <a:t> to come</a:t>
                      </a:r>
                      <a:endParaRPr lang="en-GB" sz="2400" dirty="0"/>
                    </a:p>
                  </a:txBody>
                  <a:tcPr/>
                </a:tc>
              </a:tr>
              <a:tr h="328373">
                <a:tc>
                  <a:txBody>
                    <a:bodyPr/>
                    <a:lstStyle/>
                    <a:p>
                      <a:r>
                        <a:rPr lang="en-GB" sz="2400" dirty="0" smtClean="0"/>
                        <a:t>Blessings</a:t>
                      </a:r>
                      <a:r>
                        <a:rPr lang="en-GB" sz="2400" baseline="0" dirty="0" smtClean="0"/>
                        <a:t> </a:t>
                      </a:r>
                      <a:endParaRPr lang="en-GB" sz="2400" dirty="0"/>
                    </a:p>
                  </a:txBody>
                  <a:tcPr/>
                </a:tc>
                <a:tc>
                  <a:txBody>
                    <a:bodyPr/>
                    <a:lstStyle/>
                    <a:p>
                      <a:r>
                        <a:rPr lang="en-GB" sz="2400" dirty="0" smtClean="0"/>
                        <a:t>Blessings</a:t>
                      </a:r>
                      <a:r>
                        <a:rPr lang="en-GB" sz="2400" baseline="0" dirty="0" smtClean="0"/>
                        <a:t> </a:t>
                      </a:r>
                      <a:endParaRPr lang="en-GB" sz="2400" dirty="0"/>
                    </a:p>
                  </a:txBody>
                  <a:tcPr/>
                </a:tc>
              </a:tr>
              <a:tr h="444238">
                <a:tc>
                  <a:txBody>
                    <a:bodyPr/>
                    <a:lstStyle/>
                    <a:p>
                      <a:r>
                        <a:rPr lang="en-GB" sz="2400" dirty="0" smtClean="0"/>
                        <a:t>Hereafter </a:t>
                      </a:r>
                      <a:endParaRPr lang="en-GB" sz="2400" dirty="0"/>
                    </a:p>
                  </a:txBody>
                  <a:tcPr/>
                </a:tc>
                <a:tc>
                  <a:txBody>
                    <a:bodyPr/>
                    <a:lstStyle/>
                    <a:p>
                      <a:r>
                        <a:rPr lang="en-GB" sz="2400" dirty="0" smtClean="0"/>
                        <a:t>Hereafter </a:t>
                      </a:r>
                      <a:endParaRPr lang="en-GB" sz="2400" dirty="0"/>
                    </a:p>
                  </a:txBody>
                  <a:tcPr/>
                </a:tc>
              </a:tr>
            </a:tbl>
          </a:graphicData>
        </a:graphic>
      </p:graphicFrame>
    </p:spTree>
    <p:extLst>
      <p:ext uri="{BB962C8B-B14F-4D97-AF65-F5344CB8AC3E}">
        <p14:creationId xmlns:p14="http://schemas.microsoft.com/office/powerpoint/2010/main" val="900224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842</Words>
  <Application>Microsoft Office PowerPoint</Application>
  <PresentationFormat>On-screen Show (4:3)</PresentationFormat>
  <Paragraphs>88</Paragraphs>
  <Slides>18</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 Surah At- Tur (The Mount) </vt:lpstr>
      <vt:lpstr>Verse 1 - Tur</vt:lpstr>
      <vt:lpstr>Verse 2 – by a book, written on an unrolled scroll</vt:lpstr>
      <vt:lpstr>Verse 3  - Bait ul Ma’mur</vt:lpstr>
      <vt:lpstr>PowerPoint Presentation</vt:lpstr>
      <vt:lpstr>Verse 4  - Sea filled up with fire</vt:lpstr>
      <vt:lpstr>Verse 7 – The punishment of your Lord is sure to fall </vt:lpstr>
      <vt:lpstr>PowerPoint Presentation</vt:lpstr>
      <vt:lpstr>The companions and Surah Tur</vt:lpstr>
      <vt:lpstr>Verse 21 – Levels of Jannah </vt:lpstr>
      <vt:lpstr>Verse 21 – Levels of Jannah </vt:lpstr>
      <vt:lpstr>Verse  21 – For every person will be pledged for what he earned </vt:lpstr>
      <vt:lpstr>Verse 48 </vt:lpstr>
      <vt:lpstr>“And proclaim the purity of your Lord along with his praise when you stand (in prayer) ”</vt:lpstr>
      <vt:lpstr>Standing up from your bed for prayer</vt:lpstr>
      <vt:lpstr>Standing from a gathering </vt:lpstr>
      <vt:lpstr>Find the themes in the Surah Ad – Dariyat and Surah Tur and highlight the similarities or differences between the two surahs </vt:lpstr>
      <vt:lpstr>Similar themes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Default</dc:creator>
  <cp:lastModifiedBy>Sumiyya IQBAL</cp:lastModifiedBy>
  <cp:revision>18</cp:revision>
  <dcterms:created xsi:type="dcterms:W3CDTF">2016-09-27T13:55:53Z</dcterms:created>
  <dcterms:modified xsi:type="dcterms:W3CDTF">2019-04-11T09:44:00Z</dcterms:modified>
</cp:coreProperties>
</file>