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4/10/2019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v=arJLy3hX1E8"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Surah Al –</a:t>
            </a:r>
            <a:r>
              <a:rPr lang="en-GB" dirty="0" err="1" smtClean="0"/>
              <a:t>Hadid</a:t>
            </a:r>
            <a:r>
              <a:rPr lang="en-GB" dirty="0" smtClean="0"/>
              <a:t> </a:t>
            </a:r>
            <a:br>
              <a:rPr lang="en-GB" dirty="0" smtClean="0"/>
            </a:br>
            <a:r>
              <a:rPr lang="en-GB" dirty="0" smtClean="0"/>
              <a:t>The Iron </a:t>
            </a:r>
            <a:endParaRPr lang="en-GB" dirty="0"/>
          </a:p>
        </p:txBody>
      </p:sp>
      <p:sp>
        <p:nvSpPr>
          <p:cNvPr id="3" name="Subtitle 2"/>
          <p:cNvSpPr>
            <a:spLocks noGrp="1"/>
          </p:cNvSpPr>
          <p:nvPr>
            <p:ph type="subTitle" idx="1"/>
          </p:nvPr>
        </p:nvSpPr>
        <p:spPr/>
        <p:txBody>
          <a:bodyPr/>
          <a:lstStyle/>
          <a:p>
            <a:r>
              <a:rPr lang="en-GB" dirty="0" err="1" smtClean="0"/>
              <a:t>Madani</a:t>
            </a:r>
            <a:r>
              <a:rPr lang="en-GB" dirty="0" smtClean="0"/>
              <a:t> – 29 verses </a:t>
            </a:r>
            <a:endParaRPr lang="en-GB" dirty="0"/>
          </a:p>
        </p:txBody>
      </p:sp>
    </p:spTree>
    <p:extLst>
      <p:ext uri="{BB962C8B-B14F-4D97-AF65-F5344CB8AC3E}">
        <p14:creationId xmlns:p14="http://schemas.microsoft.com/office/powerpoint/2010/main" val="2872840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Virtues of Surah Al – </a:t>
            </a:r>
            <a:r>
              <a:rPr lang="en-GB" dirty="0" err="1" smtClean="0"/>
              <a:t>Hadid</a:t>
            </a:r>
            <a:r>
              <a:rPr lang="en-GB" dirty="0" smtClean="0"/>
              <a:t> </a:t>
            </a:r>
            <a:endParaRPr lang="en-GB" dirty="0"/>
          </a:p>
        </p:txBody>
      </p:sp>
      <p:sp>
        <p:nvSpPr>
          <p:cNvPr id="3" name="Content Placeholder 2"/>
          <p:cNvSpPr>
            <a:spLocks noGrp="1"/>
          </p:cNvSpPr>
          <p:nvPr>
            <p:ph idx="1"/>
          </p:nvPr>
        </p:nvSpPr>
        <p:spPr>
          <a:xfrm>
            <a:off x="1484310" y="2438399"/>
            <a:ext cx="10018714" cy="3352802"/>
          </a:xfrm>
        </p:spPr>
        <p:txBody>
          <a:bodyPr>
            <a:normAutofit fontScale="85000" lnSpcReduction="20000"/>
          </a:bodyPr>
          <a:lstStyle/>
          <a:p>
            <a:pPr marL="0" indent="0">
              <a:buNone/>
            </a:pPr>
            <a:r>
              <a:rPr lang="en-GB" dirty="0" err="1" smtClean="0"/>
              <a:t>Irbad</a:t>
            </a:r>
            <a:r>
              <a:rPr lang="en-GB" dirty="0" smtClean="0"/>
              <a:t> ibn </a:t>
            </a:r>
            <a:r>
              <a:rPr lang="en-GB" dirty="0" err="1" smtClean="0"/>
              <a:t>Sariyah</a:t>
            </a:r>
            <a:r>
              <a:rPr lang="en-GB" dirty="0" smtClean="0"/>
              <a:t> said that the Prophet Muhammad (May Allah’s peace and blessings be upon him) used to recite Al-</a:t>
            </a:r>
            <a:r>
              <a:rPr lang="en-GB" dirty="0" err="1" smtClean="0"/>
              <a:t>Musabbihat</a:t>
            </a:r>
            <a:r>
              <a:rPr lang="en-GB" dirty="0" smtClean="0"/>
              <a:t> before he went to sleep and said: “In them there is a verse more rewarding than a 1000 verses” (Abu </a:t>
            </a:r>
            <a:r>
              <a:rPr lang="en-GB" dirty="0" err="1" smtClean="0"/>
              <a:t>Dawud</a:t>
            </a:r>
            <a:r>
              <a:rPr lang="en-GB" dirty="0" smtClean="0"/>
              <a:t>, </a:t>
            </a:r>
            <a:r>
              <a:rPr lang="en-GB" dirty="0" err="1" smtClean="0"/>
              <a:t>Tirmidhi</a:t>
            </a:r>
            <a:r>
              <a:rPr lang="en-GB" dirty="0" smtClean="0"/>
              <a:t> and </a:t>
            </a:r>
            <a:r>
              <a:rPr lang="en-GB" dirty="0" err="1" smtClean="0"/>
              <a:t>Nasai</a:t>
            </a:r>
            <a:r>
              <a:rPr lang="en-GB" dirty="0" smtClean="0"/>
              <a:t>) </a:t>
            </a:r>
          </a:p>
          <a:p>
            <a:pPr marL="0" indent="0">
              <a:buNone/>
            </a:pPr>
            <a:r>
              <a:rPr lang="en-GB" dirty="0" smtClean="0"/>
              <a:t>Al – </a:t>
            </a:r>
            <a:r>
              <a:rPr lang="en-GB" dirty="0" err="1" smtClean="0"/>
              <a:t>Musabbihat</a:t>
            </a:r>
            <a:r>
              <a:rPr lang="en-GB" dirty="0"/>
              <a:t> </a:t>
            </a:r>
            <a:r>
              <a:rPr lang="en-GB" dirty="0" smtClean="0"/>
              <a:t>refers to 5 </a:t>
            </a:r>
            <a:r>
              <a:rPr lang="en-GB" dirty="0" err="1" smtClean="0"/>
              <a:t>surahs</a:t>
            </a:r>
            <a:r>
              <a:rPr lang="en-GB" dirty="0" smtClean="0"/>
              <a:t>:</a:t>
            </a:r>
          </a:p>
          <a:p>
            <a:pPr>
              <a:buFont typeface="Wingdings" panose="05000000000000000000" pitchFamily="2" charset="2"/>
              <a:buChar char="v"/>
            </a:pPr>
            <a:r>
              <a:rPr lang="en-GB" dirty="0"/>
              <a:t> </a:t>
            </a:r>
            <a:r>
              <a:rPr lang="en-GB" dirty="0" smtClean="0"/>
              <a:t>Al-</a:t>
            </a:r>
            <a:r>
              <a:rPr lang="en-GB" dirty="0" err="1" smtClean="0"/>
              <a:t>Hadid</a:t>
            </a:r>
            <a:r>
              <a:rPr lang="en-GB" dirty="0" smtClean="0"/>
              <a:t> </a:t>
            </a:r>
          </a:p>
          <a:p>
            <a:pPr>
              <a:buFont typeface="Wingdings" panose="05000000000000000000" pitchFamily="2" charset="2"/>
              <a:buChar char="v"/>
            </a:pPr>
            <a:r>
              <a:rPr lang="en-GB" dirty="0" smtClean="0"/>
              <a:t>Al-</a:t>
            </a:r>
            <a:r>
              <a:rPr lang="en-GB" dirty="0" err="1" smtClean="0"/>
              <a:t>Hashr</a:t>
            </a:r>
            <a:endParaRPr lang="en-GB" dirty="0" smtClean="0"/>
          </a:p>
          <a:p>
            <a:pPr>
              <a:buFont typeface="Wingdings" panose="05000000000000000000" pitchFamily="2" charset="2"/>
              <a:buChar char="v"/>
            </a:pPr>
            <a:r>
              <a:rPr lang="en-GB" dirty="0" smtClean="0"/>
              <a:t>As-</a:t>
            </a:r>
            <a:r>
              <a:rPr lang="en-GB" dirty="0" err="1" smtClean="0"/>
              <a:t>Saff</a:t>
            </a:r>
            <a:endParaRPr lang="en-GB" dirty="0" smtClean="0"/>
          </a:p>
          <a:p>
            <a:pPr>
              <a:buFont typeface="Wingdings" panose="05000000000000000000" pitchFamily="2" charset="2"/>
              <a:buChar char="v"/>
            </a:pPr>
            <a:r>
              <a:rPr lang="en-GB" dirty="0" err="1" smtClean="0"/>
              <a:t>Jumu’ah</a:t>
            </a:r>
            <a:r>
              <a:rPr lang="en-GB" dirty="0" smtClean="0"/>
              <a:t> </a:t>
            </a:r>
          </a:p>
          <a:p>
            <a:pPr>
              <a:buFont typeface="Wingdings" panose="05000000000000000000" pitchFamily="2" charset="2"/>
              <a:buChar char="v"/>
            </a:pPr>
            <a:r>
              <a:rPr lang="en-GB" dirty="0"/>
              <a:t> </a:t>
            </a:r>
            <a:r>
              <a:rPr lang="en-GB" dirty="0" smtClean="0"/>
              <a:t>At - </a:t>
            </a:r>
            <a:r>
              <a:rPr lang="en-GB" dirty="0" err="1" smtClean="0"/>
              <a:t>Taghabun</a:t>
            </a:r>
            <a:endParaRPr lang="en-GB" dirty="0" smtClean="0"/>
          </a:p>
          <a:p>
            <a:pPr>
              <a:buFont typeface="Wingdings" panose="05000000000000000000" pitchFamily="2" charset="2"/>
              <a:buChar char="v"/>
            </a:pPr>
            <a:endParaRPr lang="en-GB" dirty="0"/>
          </a:p>
        </p:txBody>
      </p:sp>
    </p:spTree>
    <p:extLst>
      <p:ext uri="{BB962C8B-B14F-4D97-AF65-F5344CB8AC3E}">
        <p14:creationId xmlns:p14="http://schemas.microsoft.com/office/powerpoint/2010/main" val="3505862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8897" y="152400"/>
            <a:ext cx="10018713" cy="1752599"/>
          </a:xfrm>
        </p:spPr>
        <p:txBody>
          <a:bodyPr/>
          <a:lstStyle/>
          <a:p>
            <a:r>
              <a:rPr lang="en-GB" dirty="0" smtClean="0"/>
              <a:t>Ibn </a:t>
            </a:r>
            <a:r>
              <a:rPr lang="en-GB" dirty="0" err="1" smtClean="0"/>
              <a:t>Kathir</a:t>
            </a:r>
            <a:r>
              <a:rPr lang="en-GB" dirty="0" smtClean="0"/>
              <a:t> says the best verses is Verse 3 in Surah Al </a:t>
            </a:r>
            <a:r>
              <a:rPr lang="en-GB" dirty="0" err="1" smtClean="0"/>
              <a:t>Hadid</a:t>
            </a:r>
            <a:r>
              <a:rPr lang="en-GB" dirty="0" smtClean="0"/>
              <a:t> </a:t>
            </a:r>
            <a:endParaRPr lang="en-GB"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9260" y="1904999"/>
            <a:ext cx="4738327" cy="4376929"/>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1770126"/>
            <a:ext cx="4554474" cy="4554474"/>
          </a:xfrm>
          <a:prstGeom prst="rect">
            <a:avLst/>
          </a:prstGeom>
        </p:spPr>
      </p:pic>
    </p:spTree>
    <p:extLst>
      <p:ext uri="{BB962C8B-B14F-4D97-AF65-F5344CB8AC3E}">
        <p14:creationId xmlns:p14="http://schemas.microsoft.com/office/powerpoint/2010/main" val="2412996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327" y="182880"/>
            <a:ext cx="10018713" cy="673607"/>
          </a:xfrm>
        </p:spPr>
        <p:txBody>
          <a:bodyPr>
            <a:normAutofit fontScale="90000"/>
          </a:bodyPr>
          <a:lstStyle/>
          <a:p>
            <a:r>
              <a:rPr lang="en-GB" dirty="0" smtClean="0"/>
              <a:t>Why are they called Al-</a:t>
            </a:r>
            <a:r>
              <a:rPr lang="en-GB" dirty="0" err="1" smtClean="0"/>
              <a:t>Mussabihat</a:t>
            </a:r>
            <a:r>
              <a:rPr lang="en-GB" dirty="0" smtClean="0"/>
              <a:t>?</a:t>
            </a:r>
            <a:endParaRPr lang="en-GB" dirty="0"/>
          </a:p>
        </p:txBody>
      </p:sp>
      <p:sp>
        <p:nvSpPr>
          <p:cNvPr id="3" name="Content Placeholder 2"/>
          <p:cNvSpPr>
            <a:spLocks noGrp="1"/>
          </p:cNvSpPr>
          <p:nvPr>
            <p:ph idx="1"/>
          </p:nvPr>
        </p:nvSpPr>
        <p:spPr>
          <a:xfrm>
            <a:off x="1484311" y="1078992"/>
            <a:ext cx="10707689" cy="5102351"/>
          </a:xfrm>
        </p:spPr>
        <p:txBody>
          <a:bodyPr>
            <a:normAutofit fontScale="25000" lnSpcReduction="20000"/>
          </a:bodyPr>
          <a:lstStyle/>
          <a:p>
            <a:pPr marL="0" indent="0">
              <a:buNone/>
            </a:pPr>
            <a:r>
              <a:rPr lang="en-GB" sz="7200" dirty="0" smtClean="0"/>
              <a:t>These three </a:t>
            </a:r>
            <a:r>
              <a:rPr lang="en-GB" sz="7200" dirty="0"/>
              <a:t>Surah starts with praising Allah in the past perfect tense – </a:t>
            </a:r>
          </a:p>
          <a:p>
            <a:pPr marL="914400" lvl="2" indent="0" rtl="1">
              <a:buNone/>
            </a:pPr>
            <a:r>
              <a:rPr lang="en-GB" sz="7200" dirty="0" smtClean="0"/>
              <a:t> -</a:t>
            </a:r>
            <a:r>
              <a:rPr lang="en-GB" sz="7200" b="1" dirty="0" smtClean="0"/>
              <a:t> </a:t>
            </a:r>
            <a:r>
              <a:rPr lang="en-GB" sz="7200" b="1" dirty="0" err="1" smtClean="0"/>
              <a:t>Sabaha</a:t>
            </a:r>
            <a:r>
              <a:rPr lang="en-GB" sz="7200" b="1" dirty="0" smtClean="0"/>
              <a:t> </a:t>
            </a:r>
            <a:r>
              <a:rPr lang="en-GB" sz="7200" b="1" dirty="0"/>
              <a:t>– Purity has been proclaimed </a:t>
            </a:r>
            <a:r>
              <a:rPr lang="ar-AE" sz="7200" b="1" dirty="0" smtClean="0"/>
              <a:t>سَبَّحَ لِلَّهِ</a:t>
            </a:r>
            <a:endParaRPr lang="en-GB" sz="7200" dirty="0"/>
          </a:p>
          <a:p>
            <a:pPr>
              <a:buFont typeface="Wingdings" panose="05000000000000000000" pitchFamily="2" charset="2"/>
              <a:buChar char="v"/>
            </a:pPr>
            <a:r>
              <a:rPr lang="en-GB" sz="7200" dirty="0"/>
              <a:t> Al-</a:t>
            </a:r>
            <a:r>
              <a:rPr lang="en-GB" sz="7200" dirty="0" err="1"/>
              <a:t>Hadid</a:t>
            </a:r>
            <a:r>
              <a:rPr lang="en-GB" sz="7200" dirty="0"/>
              <a:t> </a:t>
            </a:r>
          </a:p>
          <a:p>
            <a:pPr>
              <a:buFont typeface="Wingdings" panose="05000000000000000000" pitchFamily="2" charset="2"/>
              <a:buChar char="v"/>
            </a:pPr>
            <a:r>
              <a:rPr lang="en-GB" sz="7200" dirty="0"/>
              <a:t>Al-</a:t>
            </a:r>
            <a:r>
              <a:rPr lang="en-GB" sz="7200" dirty="0" err="1"/>
              <a:t>Hashr</a:t>
            </a:r>
            <a:endParaRPr lang="en-GB" sz="7200" dirty="0"/>
          </a:p>
          <a:p>
            <a:pPr>
              <a:buFont typeface="Wingdings" panose="05000000000000000000" pitchFamily="2" charset="2"/>
              <a:buChar char="v"/>
            </a:pPr>
            <a:r>
              <a:rPr lang="en-GB" sz="7200" dirty="0" smtClean="0"/>
              <a:t>As-</a:t>
            </a:r>
            <a:r>
              <a:rPr lang="en-GB" sz="7200" dirty="0" err="1" smtClean="0"/>
              <a:t>Saff</a:t>
            </a:r>
            <a:endParaRPr lang="en-GB" sz="7200" dirty="0" smtClean="0"/>
          </a:p>
          <a:p>
            <a:pPr marL="0" indent="0">
              <a:buNone/>
            </a:pPr>
            <a:endParaRPr lang="en-GB" sz="7200" dirty="0" smtClean="0"/>
          </a:p>
          <a:p>
            <a:pPr marL="0" indent="0">
              <a:buNone/>
            </a:pPr>
            <a:r>
              <a:rPr lang="en-GB" sz="7200" dirty="0" smtClean="0"/>
              <a:t>These two </a:t>
            </a:r>
            <a:r>
              <a:rPr lang="en-GB" sz="7200" dirty="0" err="1" smtClean="0"/>
              <a:t>surahs</a:t>
            </a:r>
            <a:r>
              <a:rPr lang="en-GB" sz="7200" dirty="0" smtClean="0"/>
              <a:t> start with praising Allah in the imperfect tense – </a:t>
            </a:r>
            <a:endParaRPr lang="en-GB" sz="7200" b="1" dirty="0"/>
          </a:p>
          <a:p>
            <a:pPr marL="0" indent="0">
              <a:buNone/>
            </a:pPr>
            <a:r>
              <a:rPr lang="ar-AE" sz="7200" b="1" dirty="0" smtClean="0"/>
              <a:t>يسَبِّحُ لِلَّه</a:t>
            </a:r>
            <a:r>
              <a:rPr lang="en-GB" sz="7200" b="1" dirty="0" smtClean="0"/>
              <a:t> – </a:t>
            </a:r>
            <a:r>
              <a:rPr lang="en-GB" sz="7200" b="1" dirty="0" err="1" smtClean="0"/>
              <a:t>Yusabbihu</a:t>
            </a:r>
            <a:r>
              <a:rPr lang="en-GB" sz="7200" b="1" dirty="0" smtClean="0"/>
              <a:t> – Purity is proclaimed </a:t>
            </a:r>
            <a:endParaRPr lang="en-GB" sz="7200" dirty="0" smtClean="0"/>
          </a:p>
          <a:p>
            <a:pPr>
              <a:buFont typeface="Wingdings" panose="05000000000000000000" pitchFamily="2" charset="2"/>
              <a:buChar char="v"/>
            </a:pPr>
            <a:r>
              <a:rPr lang="en-GB" sz="7200" dirty="0" err="1" smtClean="0"/>
              <a:t>Jumu’ah</a:t>
            </a:r>
            <a:r>
              <a:rPr lang="en-GB" sz="7200" dirty="0" smtClean="0"/>
              <a:t> </a:t>
            </a:r>
            <a:endParaRPr lang="en-GB" sz="7200" dirty="0"/>
          </a:p>
          <a:p>
            <a:pPr>
              <a:buFont typeface="Wingdings" panose="05000000000000000000" pitchFamily="2" charset="2"/>
              <a:buChar char="v"/>
            </a:pPr>
            <a:r>
              <a:rPr lang="en-GB" sz="7200" dirty="0"/>
              <a:t> At </a:t>
            </a:r>
            <a:r>
              <a:rPr lang="en-GB" sz="7200" dirty="0" smtClean="0"/>
              <a:t>– </a:t>
            </a:r>
            <a:r>
              <a:rPr lang="en-GB" sz="7200" dirty="0" err="1" smtClean="0"/>
              <a:t>Taghabun</a:t>
            </a:r>
            <a:endParaRPr lang="en-GB" sz="7200" dirty="0" smtClean="0"/>
          </a:p>
          <a:p>
            <a:pPr>
              <a:buFont typeface="Wingdings" panose="05000000000000000000" pitchFamily="2" charset="2"/>
              <a:buChar char="v"/>
            </a:pPr>
            <a:endParaRPr lang="en-GB" sz="5600" dirty="0"/>
          </a:p>
          <a:p>
            <a:pPr marL="0" indent="0">
              <a:buNone/>
            </a:pPr>
            <a:r>
              <a:rPr lang="en-GB" sz="8000" dirty="0" smtClean="0"/>
              <a:t>The purity of Allah should always be declared, in the past, present and in the Future </a:t>
            </a:r>
            <a:endParaRPr lang="en-GB" sz="8000" dirty="0"/>
          </a:p>
          <a:p>
            <a:endParaRPr lang="en-GB" dirty="0"/>
          </a:p>
        </p:txBody>
      </p:sp>
    </p:spTree>
    <p:extLst>
      <p:ext uri="{BB962C8B-B14F-4D97-AF65-F5344CB8AC3E}">
        <p14:creationId xmlns:p14="http://schemas.microsoft.com/office/powerpoint/2010/main" val="704839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415" y="73153"/>
            <a:ext cx="10018713" cy="1124712"/>
          </a:xfrm>
        </p:spPr>
        <p:txBody>
          <a:bodyPr/>
          <a:lstStyle/>
          <a:p>
            <a:r>
              <a:rPr lang="en-GB" dirty="0" smtClean="0"/>
              <a:t>Verse 3 </a:t>
            </a:r>
            <a:endParaRPr lang="en-GB" dirty="0"/>
          </a:p>
        </p:txBody>
      </p:sp>
      <p:sp>
        <p:nvSpPr>
          <p:cNvPr id="3" name="Content Placeholder 2"/>
          <p:cNvSpPr>
            <a:spLocks noGrp="1"/>
          </p:cNvSpPr>
          <p:nvPr>
            <p:ph idx="1"/>
          </p:nvPr>
        </p:nvSpPr>
        <p:spPr>
          <a:xfrm>
            <a:off x="1584894" y="1380744"/>
            <a:ext cx="5968049" cy="5477256"/>
          </a:xfrm>
        </p:spPr>
        <p:txBody>
          <a:bodyPr>
            <a:normAutofit lnSpcReduction="10000"/>
          </a:bodyPr>
          <a:lstStyle/>
          <a:p>
            <a:r>
              <a:rPr lang="en-GB" dirty="0" smtClean="0"/>
              <a:t>If </a:t>
            </a:r>
            <a:r>
              <a:rPr lang="en-GB" dirty="0" err="1" smtClean="0"/>
              <a:t>Shaytaan</a:t>
            </a:r>
            <a:r>
              <a:rPr lang="en-GB" dirty="0" smtClean="0"/>
              <a:t> whispers doubt into you about Allah and the religion of </a:t>
            </a:r>
            <a:r>
              <a:rPr lang="en-GB" dirty="0" err="1" smtClean="0"/>
              <a:t>islam</a:t>
            </a:r>
            <a:r>
              <a:rPr lang="en-GB" dirty="0" smtClean="0"/>
              <a:t>, you should recite this verse. </a:t>
            </a:r>
          </a:p>
          <a:p>
            <a:r>
              <a:rPr lang="en-GB" dirty="0" smtClean="0"/>
              <a:t>Al –</a:t>
            </a:r>
            <a:r>
              <a:rPr lang="en-GB" dirty="0" err="1" smtClean="0"/>
              <a:t>Awal</a:t>
            </a:r>
            <a:r>
              <a:rPr lang="en-GB" dirty="0" smtClean="0"/>
              <a:t>  - The first – There was no one before Allah, he is the First cause of all existent things. </a:t>
            </a:r>
          </a:p>
          <a:p>
            <a:r>
              <a:rPr lang="en-GB" dirty="0" smtClean="0"/>
              <a:t>Al –</a:t>
            </a:r>
            <a:r>
              <a:rPr lang="en-GB" dirty="0" err="1" smtClean="0"/>
              <a:t>Akhir</a:t>
            </a:r>
            <a:r>
              <a:rPr lang="en-GB" dirty="0" smtClean="0"/>
              <a:t> – The last – He will exist after everything has perished </a:t>
            </a:r>
          </a:p>
          <a:p>
            <a:r>
              <a:rPr lang="en-GB" dirty="0" err="1" smtClean="0"/>
              <a:t>Az</a:t>
            </a:r>
            <a:r>
              <a:rPr lang="en-GB" dirty="0" smtClean="0"/>
              <a:t> – </a:t>
            </a:r>
            <a:r>
              <a:rPr lang="en-GB" dirty="0" err="1" smtClean="0"/>
              <a:t>Zahir</a:t>
            </a:r>
            <a:r>
              <a:rPr lang="en-GB" dirty="0" smtClean="0"/>
              <a:t> – The manifest – His manifestation is superior to everything </a:t>
            </a:r>
          </a:p>
          <a:p>
            <a:r>
              <a:rPr lang="en-GB" dirty="0" smtClean="0"/>
              <a:t>Al- </a:t>
            </a:r>
            <a:r>
              <a:rPr lang="en-GB" dirty="0" err="1" smtClean="0"/>
              <a:t>Batin</a:t>
            </a:r>
            <a:r>
              <a:rPr lang="en-GB" dirty="0" smtClean="0"/>
              <a:t> – The Hidden – The accurate nature and essence of Allah’s being is hidden – it is beyond human perception </a:t>
            </a:r>
          </a:p>
          <a:p>
            <a:endParaRPr lang="en-GB" dirty="0" smtClean="0"/>
          </a:p>
          <a:p>
            <a:endParaRPr lang="en-GB" dirty="0"/>
          </a:p>
        </p:txBody>
      </p:sp>
      <p:pic>
        <p:nvPicPr>
          <p:cNvPr id="4" name="Picture 3"/>
          <p:cNvPicPr>
            <a:picLocks noChangeAspect="1"/>
          </p:cNvPicPr>
          <p:nvPr/>
        </p:nvPicPr>
        <p:blipFill>
          <a:blip r:embed="rId2"/>
          <a:stretch>
            <a:fillRect/>
          </a:stretch>
        </p:blipFill>
        <p:spPr>
          <a:xfrm>
            <a:off x="7463841" y="3291840"/>
            <a:ext cx="2130552" cy="2130552"/>
          </a:xfrm>
          <a:prstGeom prst="rect">
            <a:avLst/>
          </a:prstGeom>
        </p:spPr>
      </p:pic>
      <p:pic>
        <p:nvPicPr>
          <p:cNvPr id="5" name="Picture 4"/>
          <p:cNvPicPr>
            <a:picLocks noChangeAspect="1"/>
          </p:cNvPicPr>
          <p:nvPr/>
        </p:nvPicPr>
        <p:blipFill>
          <a:blip r:embed="rId3"/>
          <a:stretch>
            <a:fillRect/>
          </a:stretch>
        </p:blipFill>
        <p:spPr>
          <a:xfrm>
            <a:off x="7470318" y="212980"/>
            <a:ext cx="2124075" cy="2152650"/>
          </a:xfrm>
          <a:prstGeom prst="rect">
            <a:avLst/>
          </a:prstGeom>
        </p:spPr>
      </p:pic>
      <p:pic>
        <p:nvPicPr>
          <p:cNvPr id="6" name="Picture 5"/>
          <p:cNvPicPr>
            <a:picLocks noChangeAspect="1"/>
          </p:cNvPicPr>
          <p:nvPr/>
        </p:nvPicPr>
        <p:blipFill>
          <a:blip r:embed="rId4"/>
          <a:stretch>
            <a:fillRect/>
          </a:stretch>
        </p:blipFill>
        <p:spPr>
          <a:xfrm>
            <a:off x="9813327" y="1686115"/>
            <a:ext cx="2174456" cy="2204657"/>
          </a:xfrm>
          <a:prstGeom prst="rect">
            <a:avLst/>
          </a:prstGeom>
        </p:spPr>
      </p:pic>
      <p:pic>
        <p:nvPicPr>
          <p:cNvPr id="7" name="Picture 6"/>
          <p:cNvPicPr>
            <a:picLocks noChangeAspect="1"/>
          </p:cNvPicPr>
          <p:nvPr/>
        </p:nvPicPr>
        <p:blipFill>
          <a:blip r:embed="rId5"/>
          <a:stretch>
            <a:fillRect/>
          </a:stretch>
        </p:blipFill>
        <p:spPr>
          <a:xfrm>
            <a:off x="9914914" y="4530851"/>
            <a:ext cx="2072869" cy="2067111"/>
          </a:xfrm>
          <a:prstGeom prst="rect">
            <a:avLst/>
          </a:prstGeom>
        </p:spPr>
      </p:pic>
    </p:spTree>
    <p:extLst>
      <p:ext uri="{BB962C8B-B14F-4D97-AF65-F5344CB8AC3E}">
        <p14:creationId xmlns:p14="http://schemas.microsoft.com/office/powerpoint/2010/main" val="2100858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0"/>
            <a:ext cx="10018713" cy="1752599"/>
          </a:xfrm>
        </p:spPr>
        <p:txBody>
          <a:bodyPr/>
          <a:lstStyle/>
          <a:p>
            <a:r>
              <a:rPr lang="en-GB" dirty="0" smtClean="0"/>
              <a:t>Verse 8 – He has taken your covenant </a:t>
            </a:r>
            <a:endParaRPr lang="en-GB" dirty="0"/>
          </a:p>
        </p:txBody>
      </p:sp>
      <p:sp>
        <p:nvSpPr>
          <p:cNvPr id="3" name="Content Placeholder 2"/>
          <p:cNvSpPr>
            <a:spLocks noGrp="1"/>
          </p:cNvSpPr>
          <p:nvPr>
            <p:ph idx="1"/>
          </p:nvPr>
        </p:nvSpPr>
        <p:spPr>
          <a:xfrm>
            <a:off x="1338005" y="1395983"/>
            <a:ext cx="10018713" cy="4794505"/>
          </a:xfrm>
        </p:spPr>
        <p:txBody>
          <a:bodyPr>
            <a:normAutofit/>
          </a:bodyPr>
          <a:lstStyle/>
          <a:p>
            <a:r>
              <a:rPr lang="en-GB" dirty="0" smtClean="0"/>
              <a:t>The Pre- eternity Covenant </a:t>
            </a:r>
          </a:p>
          <a:p>
            <a:r>
              <a:rPr lang="en-GB" dirty="0" smtClean="0"/>
              <a:t>Allah gathered all the souls (believers and disbelievers)</a:t>
            </a:r>
          </a:p>
          <a:p>
            <a:r>
              <a:rPr lang="en-GB" dirty="0" smtClean="0"/>
              <a:t>Allah asked them: ‘Am I not your Lord?’</a:t>
            </a:r>
          </a:p>
          <a:p>
            <a:r>
              <a:rPr lang="en-GB" dirty="0" smtClean="0"/>
              <a:t>All the </a:t>
            </a:r>
            <a:r>
              <a:rPr lang="en-GB" dirty="0" smtClean="0"/>
              <a:t>souls </a:t>
            </a:r>
            <a:r>
              <a:rPr lang="en-GB" dirty="0" smtClean="0"/>
              <a:t>replied: ‘Of course you are, We affirm!’</a:t>
            </a:r>
          </a:p>
          <a:p>
            <a:endParaRPr lang="en-GB" dirty="0"/>
          </a:p>
          <a:p>
            <a:pPr marL="0" indent="0">
              <a:buNone/>
            </a:pPr>
            <a:r>
              <a:rPr lang="en-GB" dirty="0" smtClean="0"/>
              <a:t>Or </a:t>
            </a:r>
            <a:endParaRPr lang="en-GB" dirty="0"/>
          </a:p>
          <a:p>
            <a:pPr marL="0" indent="0">
              <a:buNone/>
            </a:pPr>
            <a:endParaRPr lang="en-GB" dirty="0"/>
          </a:p>
          <a:p>
            <a:r>
              <a:rPr lang="en-GB" dirty="0" smtClean="0"/>
              <a:t>This could refer to the pledge taken from the previous prophets and their followers to believe in the final Prophet Muhammad and to support him. </a:t>
            </a:r>
            <a:endParaRPr lang="en-GB" dirty="0"/>
          </a:p>
        </p:txBody>
      </p:sp>
    </p:spTree>
    <p:extLst>
      <p:ext uri="{BB962C8B-B14F-4D97-AF65-F5344CB8AC3E}">
        <p14:creationId xmlns:p14="http://schemas.microsoft.com/office/powerpoint/2010/main" val="193658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10 – While to Allah belongs the inheritance of the heavens and the earth?</a:t>
            </a:r>
            <a:endParaRPr lang="en-GB" dirty="0"/>
          </a:p>
        </p:txBody>
      </p:sp>
      <p:sp>
        <p:nvSpPr>
          <p:cNvPr id="3" name="Content Placeholder 2"/>
          <p:cNvSpPr>
            <a:spLocks noGrp="1"/>
          </p:cNvSpPr>
          <p:nvPr>
            <p:ph idx="1"/>
          </p:nvPr>
        </p:nvSpPr>
        <p:spPr>
          <a:xfrm>
            <a:off x="1484311" y="2666999"/>
            <a:ext cx="6855018" cy="3450337"/>
          </a:xfrm>
        </p:spPr>
        <p:txBody>
          <a:bodyPr>
            <a:normAutofit lnSpcReduction="10000"/>
          </a:bodyPr>
          <a:lstStyle/>
          <a:p>
            <a:r>
              <a:rPr lang="en-GB" dirty="0" smtClean="0"/>
              <a:t>What is inheritance? </a:t>
            </a:r>
          </a:p>
          <a:p>
            <a:pPr marL="0" indent="0">
              <a:buNone/>
            </a:pPr>
            <a:r>
              <a:rPr lang="en-GB" dirty="0" smtClean="0"/>
              <a:t>The Assets of the deceased person is passed on to the living automatically, the deceased has no choice in this matter. </a:t>
            </a:r>
          </a:p>
          <a:p>
            <a:pPr marL="0" indent="0">
              <a:buNone/>
            </a:pPr>
            <a:r>
              <a:rPr lang="en-GB" dirty="0" smtClean="0"/>
              <a:t>The ownership of the heavens and the earths belongs to Allah, so if you thinks this piece of land or something on the earth belongs to you it will ultimately return to Allah, no matter is you agree or disagree.</a:t>
            </a:r>
            <a:endParaRPr lang="en-GB" dirty="0"/>
          </a:p>
        </p:txBody>
      </p:sp>
      <p:pic>
        <p:nvPicPr>
          <p:cNvPr id="4" name="Picture 3"/>
          <p:cNvPicPr>
            <a:picLocks noChangeAspect="1"/>
          </p:cNvPicPr>
          <p:nvPr/>
        </p:nvPicPr>
        <p:blipFill>
          <a:blip r:embed="rId2"/>
          <a:stretch>
            <a:fillRect/>
          </a:stretch>
        </p:blipFill>
        <p:spPr>
          <a:xfrm>
            <a:off x="8413273" y="3127248"/>
            <a:ext cx="3556094" cy="2371915"/>
          </a:xfrm>
          <a:prstGeom prst="rect">
            <a:avLst/>
          </a:prstGeom>
        </p:spPr>
      </p:pic>
    </p:spTree>
    <p:extLst>
      <p:ext uri="{BB962C8B-B14F-4D97-AF65-F5344CB8AC3E}">
        <p14:creationId xmlns:p14="http://schemas.microsoft.com/office/powerpoint/2010/main" val="3784699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2" y="253365"/>
            <a:ext cx="10018713" cy="1752599"/>
          </a:xfrm>
        </p:spPr>
        <p:txBody>
          <a:bodyPr>
            <a:normAutofit fontScale="90000"/>
          </a:bodyPr>
          <a:lstStyle/>
          <a:p>
            <a:r>
              <a:rPr lang="en-GB" dirty="0" smtClean="0"/>
              <a:t>Verse 10 - Conquest of Makkah </a:t>
            </a:r>
            <a:br>
              <a:rPr lang="en-GB" dirty="0" smtClean="0"/>
            </a:br>
            <a:r>
              <a:rPr lang="en-GB" dirty="0" smtClean="0"/>
              <a:t>Those who spent before the conquest of Makkah and fought in Allah’s way are not equal to others  </a:t>
            </a:r>
            <a:endParaRPr lang="en-GB" dirty="0"/>
          </a:p>
        </p:txBody>
      </p:sp>
      <p:sp>
        <p:nvSpPr>
          <p:cNvPr id="5" name="Content Placeholder 4"/>
          <p:cNvSpPr>
            <a:spLocks noGrp="1"/>
          </p:cNvSpPr>
          <p:nvPr>
            <p:ph sz="half" idx="1"/>
          </p:nvPr>
        </p:nvSpPr>
        <p:spPr/>
        <p:style>
          <a:lnRef idx="1">
            <a:schemeClr val="dk1"/>
          </a:lnRef>
          <a:fillRef idx="2">
            <a:schemeClr val="dk1"/>
          </a:fillRef>
          <a:effectRef idx="1">
            <a:schemeClr val="dk1"/>
          </a:effectRef>
          <a:fontRef idx="minor">
            <a:schemeClr val="dk1"/>
          </a:fontRef>
        </p:style>
        <p:txBody>
          <a:bodyPr>
            <a:normAutofit/>
          </a:bodyPr>
          <a:lstStyle/>
          <a:p>
            <a:pPr marL="0" indent="0">
              <a:buNone/>
            </a:pPr>
            <a:r>
              <a:rPr lang="en-GB" sz="2000" b="1" dirty="0" smtClean="0">
                <a:ln w="0"/>
                <a:solidFill>
                  <a:schemeClr val="tx1"/>
                </a:solidFill>
                <a:effectLst>
                  <a:outerShdw blurRad="38100" dist="19050" dir="2700000" algn="tl" rotWithShape="0">
                    <a:schemeClr val="dk1">
                      <a:alpha val="40000"/>
                    </a:schemeClr>
                  </a:outerShdw>
                </a:effectLst>
              </a:rPr>
              <a:t>Before Conquest of Makkah </a:t>
            </a:r>
          </a:p>
          <a:p>
            <a:r>
              <a:rPr lang="en-GB" dirty="0" smtClean="0"/>
              <a:t>Were small in number </a:t>
            </a:r>
          </a:p>
          <a:p>
            <a:r>
              <a:rPr lang="en-GB" dirty="0" smtClean="0"/>
              <a:t>Faced many hardships </a:t>
            </a:r>
          </a:p>
          <a:p>
            <a:r>
              <a:rPr lang="en-GB" dirty="0" smtClean="0"/>
              <a:t>Persecuted by the pagans </a:t>
            </a:r>
          </a:p>
          <a:p>
            <a:r>
              <a:rPr lang="en-GB" dirty="0" smtClean="0"/>
              <a:t>Put their own lives at stake by accepting Islam </a:t>
            </a:r>
          </a:p>
          <a:p>
            <a:r>
              <a:rPr lang="en-GB" dirty="0" smtClean="0"/>
              <a:t>Offered their lives and wealthy to support Islam </a:t>
            </a:r>
          </a:p>
          <a:p>
            <a:r>
              <a:rPr lang="en-GB" dirty="0" smtClean="0"/>
              <a:t>High level of Sincerity and sacrifice </a:t>
            </a:r>
            <a:endParaRPr lang="en-GB" dirty="0"/>
          </a:p>
        </p:txBody>
      </p:sp>
      <p:sp>
        <p:nvSpPr>
          <p:cNvPr id="6" name="Content Placeholder 5"/>
          <p:cNvSpPr>
            <a:spLocks noGrp="1"/>
          </p:cNvSpPr>
          <p:nvPr>
            <p:ph sz="half" idx="2"/>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r>
              <a:rPr lang="en-GB" sz="2000" b="1" dirty="0"/>
              <a:t>A</a:t>
            </a:r>
            <a:r>
              <a:rPr lang="en-GB" sz="2000" b="1" dirty="0" smtClean="0"/>
              <a:t>fter Conquest of Makkah </a:t>
            </a:r>
          </a:p>
          <a:p>
            <a:r>
              <a:rPr lang="en-GB" dirty="0" smtClean="0"/>
              <a:t>Islam spread tremendously </a:t>
            </a:r>
          </a:p>
          <a:p>
            <a:r>
              <a:rPr lang="en-GB" dirty="0" smtClean="0"/>
              <a:t>People accepted Islam in multitudes</a:t>
            </a:r>
          </a:p>
          <a:p>
            <a:r>
              <a:rPr lang="en-GB" dirty="0" smtClean="0"/>
              <a:t>No opposition or torture </a:t>
            </a:r>
          </a:p>
          <a:p>
            <a:r>
              <a:rPr lang="en-GB" dirty="0" smtClean="0"/>
              <a:t>No fear of defeat </a:t>
            </a:r>
          </a:p>
          <a:p>
            <a:r>
              <a:rPr lang="en-GB" dirty="0" smtClean="0"/>
              <a:t>Islam was recognised across the Arabian World</a:t>
            </a:r>
            <a:endParaRPr lang="en-GB" dirty="0"/>
          </a:p>
          <a:p>
            <a:endParaRPr lang="en-GB" dirty="0" smtClean="0"/>
          </a:p>
          <a:p>
            <a:endParaRPr lang="en-GB" dirty="0"/>
          </a:p>
        </p:txBody>
      </p:sp>
      <p:pic>
        <p:nvPicPr>
          <p:cNvPr id="4" name="Picture 3"/>
          <p:cNvPicPr>
            <a:picLocks noChangeAspect="1"/>
          </p:cNvPicPr>
          <p:nvPr/>
        </p:nvPicPr>
        <p:blipFill>
          <a:blip r:embed="rId2"/>
          <a:stretch>
            <a:fillRect/>
          </a:stretch>
        </p:blipFill>
        <p:spPr>
          <a:xfrm>
            <a:off x="8644509" y="5403341"/>
            <a:ext cx="3333750" cy="1276350"/>
          </a:xfrm>
          <a:prstGeom prst="rect">
            <a:avLst/>
          </a:prstGeom>
        </p:spPr>
      </p:pic>
    </p:spTree>
    <p:extLst>
      <p:ext uri="{BB962C8B-B14F-4D97-AF65-F5344CB8AC3E}">
        <p14:creationId xmlns:p14="http://schemas.microsoft.com/office/powerpoint/2010/main" val="3360719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12 – The believers will be awarded a light</a:t>
            </a:r>
            <a:endParaRPr lang="en-GB" dirty="0"/>
          </a:p>
        </p:txBody>
      </p:sp>
      <p:sp>
        <p:nvSpPr>
          <p:cNvPr id="5" name="Content Placeholder 4"/>
          <p:cNvSpPr>
            <a:spLocks noGrp="1"/>
          </p:cNvSpPr>
          <p:nvPr>
            <p:ph idx="1"/>
          </p:nvPr>
        </p:nvSpPr>
        <p:spPr/>
        <p:txBody>
          <a:bodyPr>
            <a:normAutofit lnSpcReduction="10000"/>
          </a:bodyPr>
          <a:lstStyle/>
          <a:p>
            <a:r>
              <a:rPr lang="en-GB" dirty="0" smtClean="0"/>
              <a:t>There will be total darkness </a:t>
            </a:r>
          </a:p>
          <a:p>
            <a:r>
              <a:rPr lang="en-GB" dirty="0" smtClean="0"/>
              <a:t>Each believers will receive a light to commensurate with his deeds</a:t>
            </a:r>
          </a:p>
          <a:p>
            <a:r>
              <a:rPr lang="en-GB" dirty="0" smtClean="0"/>
              <a:t>Some will have a light as large as a mountain and some as a date tree and some as big as the height of a man</a:t>
            </a:r>
          </a:p>
          <a:p>
            <a:r>
              <a:rPr lang="en-GB" dirty="0" smtClean="0"/>
              <a:t>The least amongst them will have a light as big as his index finger it will be lit at times and extinguished at times</a:t>
            </a:r>
          </a:p>
          <a:p>
            <a:r>
              <a:rPr lang="en-GB" dirty="0" smtClean="0"/>
              <a:t>This will happen just before you cross the bridge of </a:t>
            </a:r>
            <a:r>
              <a:rPr lang="en-GB" dirty="0" err="1" smtClean="0"/>
              <a:t>siraat</a:t>
            </a:r>
            <a:endParaRPr lang="en-GB" dirty="0"/>
          </a:p>
          <a:p>
            <a:endParaRPr lang="en-GB" dirty="0"/>
          </a:p>
        </p:txBody>
      </p:sp>
      <p:pic>
        <p:nvPicPr>
          <p:cNvPr id="7" name="Picture 6"/>
          <p:cNvPicPr>
            <a:picLocks noChangeAspect="1"/>
          </p:cNvPicPr>
          <p:nvPr/>
        </p:nvPicPr>
        <p:blipFill>
          <a:blip r:embed="rId2"/>
          <a:stretch>
            <a:fillRect/>
          </a:stretch>
        </p:blipFill>
        <p:spPr>
          <a:xfrm>
            <a:off x="9214866" y="5027485"/>
            <a:ext cx="2705100" cy="1685925"/>
          </a:xfrm>
          <a:prstGeom prst="rect">
            <a:avLst/>
          </a:prstGeom>
        </p:spPr>
      </p:pic>
    </p:spTree>
    <p:extLst>
      <p:ext uri="{BB962C8B-B14F-4D97-AF65-F5344CB8AC3E}">
        <p14:creationId xmlns:p14="http://schemas.microsoft.com/office/powerpoint/2010/main" val="1354876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462" y="393192"/>
            <a:ext cx="10018713" cy="1085087"/>
          </a:xfrm>
        </p:spPr>
        <p:txBody>
          <a:bodyPr/>
          <a:lstStyle/>
          <a:p>
            <a:r>
              <a:rPr lang="en-GB" dirty="0" smtClean="0"/>
              <a:t>Reasons for receiving the light from hadith </a:t>
            </a:r>
            <a:endParaRPr lang="en-GB" dirty="0"/>
          </a:p>
        </p:txBody>
      </p:sp>
      <p:sp>
        <p:nvSpPr>
          <p:cNvPr id="3" name="Content Placeholder 2"/>
          <p:cNvSpPr>
            <a:spLocks noGrp="1"/>
          </p:cNvSpPr>
          <p:nvPr>
            <p:ph idx="1"/>
          </p:nvPr>
        </p:nvSpPr>
        <p:spPr>
          <a:xfrm>
            <a:off x="1886646" y="1554481"/>
            <a:ext cx="11637330" cy="5221224"/>
          </a:xfrm>
        </p:spPr>
        <p:txBody>
          <a:bodyPr>
            <a:normAutofit fontScale="85000" lnSpcReduction="20000"/>
          </a:bodyPr>
          <a:lstStyle/>
          <a:p>
            <a:pPr marL="457200" indent="-457200">
              <a:buFont typeface="+mj-lt"/>
              <a:buAutoNum type="arabicPeriod"/>
            </a:pPr>
            <a:r>
              <a:rPr lang="en-GB" dirty="0" smtClean="0"/>
              <a:t>Those who go to the mosque in the darkness of the night </a:t>
            </a:r>
          </a:p>
          <a:p>
            <a:pPr marL="457200" indent="-457200">
              <a:buFont typeface="+mj-lt"/>
              <a:buAutoNum type="arabicPeriod"/>
            </a:pPr>
            <a:r>
              <a:rPr lang="en-GB" dirty="0" smtClean="0"/>
              <a:t>Those who take care of their 5 daily prayers </a:t>
            </a:r>
          </a:p>
          <a:p>
            <a:pPr marL="457200" indent="-457200">
              <a:buFont typeface="+mj-lt"/>
              <a:buAutoNum type="arabicPeriod"/>
            </a:pPr>
            <a:r>
              <a:rPr lang="en-GB" dirty="0" smtClean="0"/>
              <a:t>Whoever recites Surah </a:t>
            </a:r>
            <a:r>
              <a:rPr lang="en-GB" dirty="0" err="1" smtClean="0"/>
              <a:t>Khaf</a:t>
            </a:r>
            <a:r>
              <a:rPr lang="en-GB" dirty="0" smtClean="0"/>
              <a:t> on Fridays </a:t>
            </a:r>
          </a:p>
          <a:p>
            <a:pPr marL="457200" indent="-457200">
              <a:buFont typeface="+mj-lt"/>
              <a:buAutoNum type="arabicPeriod"/>
            </a:pPr>
            <a:r>
              <a:rPr lang="en-GB" dirty="0" smtClean="0"/>
              <a:t>Whoever recites a single verse from the Quran </a:t>
            </a:r>
          </a:p>
          <a:p>
            <a:pPr marL="457200" indent="-457200">
              <a:buFont typeface="+mj-lt"/>
              <a:buAutoNum type="arabicPeriod"/>
            </a:pPr>
            <a:r>
              <a:rPr lang="en-GB" dirty="0" smtClean="0"/>
              <a:t>Whoever sends </a:t>
            </a:r>
            <a:r>
              <a:rPr lang="en-GB" dirty="0" err="1" smtClean="0"/>
              <a:t>Durood</a:t>
            </a:r>
            <a:r>
              <a:rPr lang="en-GB" dirty="0" smtClean="0"/>
              <a:t> (salutations) to the Prophet Muhammad (May Allah’s peace and </a:t>
            </a:r>
          </a:p>
          <a:p>
            <a:pPr marL="457200" indent="-457200">
              <a:buFont typeface="+mj-lt"/>
              <a:buAutoNum type="arabicPeriod"/>
            </a:pPr>
            <a:r>
              <a:rPr lang="en-GB" dirty="0" smtClean="0"/>
              <a:t>blessings be upon him)</a:t>
            </a:r>
          </a:p>
          <a:p>
            <a:pPr marL="457200" indent="-457200">
              <a:buFont typeface="+mj-lt"/>
              <a:buAutoNum type="arabicPeriod"/>
            </a:pPr>
            <a:r>
              <a:rPr lang="en-GB" dirty="0" smtClean="0"/>
              <a:t>Stoning the </a:t>
            </a:r>
            <a:r>
              <a:rPr lang="en-GB" dirty="0" err="1" smtClean="0"/>
              <a:t>Jamaraat</a:t>
            </a:r>
            <a:r>
              <a:rPr lang="en-GB" dirty="0" smtClean="0"/>
              <a:t> at Mina in Hajj </a:t>
            </a:r>
          </a:p>
          <a:p>
            <a:pPr marL="457200" indent="-457200">
              <a:buFont typeface="+mj-lt"/>
              <a:buAutoNum type="arabicPeriod"/>
            </a:pPr>
            <a:r>
              <a:rPr lang="en-GB" dirty="0" smtClean="0"/>
              <a:t>Those who shave head to come out of Ihram </a:t>
            </a:r>
          </a:p>
          <a:p>
            <a:pPr marL="457200" indent="-457200">
              <a:buFont typeface="+mj-lt"/>
              <a:buAutoNum type="arabicPeriod"/>
            </a:pPr>
            <a:r>
              <a:rPr lang="en-GB" dirty="0" smtClean="0"/>
              <a:t>He whose hair turns grey, it will be a light</a:t>
            </a:r>
          </a:p>
          <a:p>
            <a:pPr marL="457200" indent="-457200">
              <a:buFont typeface="+mj-lt"/>
              <a:buAutoNum type="arabicPeriod"/>
            </a:pPr>
            <a:r>
              <a:rPr lang="en-GB" dirty="0" smtClean="0"/>
              <a:t>He who shoots one arrow in </a:t>
            </a:r>
            <a:r>
              <a:rPr lang="en-GB" dirty="0" err="1" smtClean="0"/>
              <a:t>Allahs</a:t>
            </a:r>
            <a:r>
              <a:rPr lang="en-GB" dirty="0" smtClean="0"/>
              <a:t> way </a:t>
            </a:r>
          </a:p>
          <a:p>
            <a:pPr marL="457200" indent="-457200">
              <a:buFont typeface="+mj-lt"/>
              <a:buAutoNum type="arabicPeriod"/>
            </a:pPr>
            <a:r>
              <a:rPr lang="en-GB" dirty="0" smtClean="0"/>
              <a:t>He who remembers Allah in the market place </a:t>
            </a:r>
          </a:p>
          <a:p>
            <a:pPr marL="457200" indent="-457200">
              <a:buFont typeface="+mj-lt"/>
              <a:buAutoNum type="arabicPeriod"/>
            </a:pPr>
            <a:r>
              <a:rPr lang="en-GB" dirty="0" smtClean="0"/>
              <a:t>He who removes the calamity of another </a:t>
            </a:r>
            <a:r>
              <a:rPr lang="en-GB" dirty="0" err="1" smtClean="0"/>
              <a:t>muslim</a:t>
            </a:r>
            <a:r>
              <a:rPr lang="en-GB" dirty="0" smtClean="0"/>
              <a:t> – a light that will brighten up the </a:t>
            </a:r>
          </a:p>
          <a:p>
            <a:pPr marL="0" indent="0">
              <a:buNone/>
            </a:pPr>
            <a:r>
              <a:rPr lang="en-GB" dirty="0" smtClean="0"/>
              <a:t>whole world</a:t>
            </a:r>
          </a:p>
          <a:p>
            <a:pPr marL="457200" indent="-457200">
              <a:buFont typeface="+mj-lt"/>
              <a:buAutoNum type="arabicPeriod"/>
            </a:pPr>
            <a:endParaRPr lang="en-GB" dirty="0" smtClean="0"/>
          </a:p>
        </p:txBody>
      </p:sp>
    </p:spTree>
    <p:extLst>
      <p:ext uri="{BB962C8B-B14F-4D97-AF65-F5344CB8AC3E}">
        <p14:creationId xmlns:p14="http://schemas.microsoft.com/office/powerpoint/2010/main" val="3172849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055" y="374904"/>
            <a:ext cx="10018713" cy="1752599"/>
          </a:xfrm>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t>Verse 13 </a:t>
            </a:r>
            <a:endParaRPr lang="en-GB" dirty="0"/>
          </a:p>
        </p:txBody>
      </p:sp>
      <p:sp>
        <p:nvSpPr>
          <p:cNvPr id="3" name="Content Placeholder 2"/>
          <p:cNvSpPr>
            <a:spLocks noGrp="1"/>
          </p:cNvSpPr>
          <p:nvPr>
            <p:ph idx="1"/>
          </p:nvPr>
        </p:nvSpPr>
        <p:spPr>
          <a:xfrm>
            <a:off x="1484310" y="1755649"/>
            <a:ext cx="3544889" cy="4035552"/>
          </a:xfrm>
        </p:spPr>
        <p:txBody>
          <a:bodyPr>
            <a:normAutofit/>
          </a:bodyPr>
          <a:lstStyle/>
          <a:p>
            <a:pPr marL="0" indent="0">
              <a:buNone/>
            </a:pPr>
            <a:r>
              <a:rPr lang="en-GB" sz="4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Believers </a:t>
            </a:r>
          </a:p>
          <a:p>
            <a:pPr marL="0" indent="0">
              <a:buNone/>
            </a:pPr>
            <a:r>
              <a:rPr lang="en-GB" sz="3200" dirty="0" smtClean="0">
                <a:ln w="0"/>
                <a:effectLst>
                  <a:outerShdw blurRad="38100" dist="19050" dir="2700000" algn="tl" rotWithShape="0">
                    <a:schemeClr val="dk1">
                      <a:alpha val="40000"/>
                    </a:schemeClr>
                  </a:outerShdw>
                </a:effectLst>
              </a:rPr>
              <a:t>Divine Mercy</a:t>
            </a:r>
            <a:endParaRPr lang="en-GB" sz="3200" dirty="0">
              <a:ln w="0"/>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stretch>
            <a:fillRect/>
          </a:stretch>
        </p:blipFill>
        <p:spPr>
          <a:xfrm>
            <a:off x="5029199" y="3352990"/>
            <a:ext cx="2085975" cy="2200275"/>
          </a:xfrm>
          <a:prstGeom prst="rect">
            <a:avLst/>
          </a:prstGeom>
        </p:spPr>
      </p:pic>
      <p:sp>
        <p:nvSpPr>
          <p:cNvPr id="6" name="Content Placeholder 2"/>
          <p:cNvSpPr txBox="1">
            <a:spLocks/>
          </p:cNvSpPr>
          <p:nvPr/>
        </p:nvSpPr>
        <p:spPr>
          <a:xfrm>
            <a:off x="7580310" y="1755649"/>
            <a:ext cx="4160458" cy="4035552"/>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r>
              <a:rPr lang="en-GB" sz="4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Hypocrites</a:t>
            </a:r>
          </a:p>
          <a:p>
            <a:pPr marL="0" indent="0">
              <a:buFont typeface="Arial"/>
              <a:buNone/>
            </a:pPr>
            <a:r>
              <a:rPr lang="en-GB" sz="3600" dirty="0" smtClean="0">
                <a:ln w="0"/>
                <a:effectLst>
                  <a:outerShdw blurRad="38100" dist="19050" dir="2700000" algn="tl" rotWithShape="0">
                    <a:schemeClr val="dk1">
                      <a:alpha val="40000"/>
                    </a:schemeClr>
                  </a:outerShdw>
                </a:effectLst>
              </a:rPr>
              <a:t>Divine Punishment  </a:t>
            </a:r>
            <a:endParaRPr lang="en-GB" sz="3600" dirty="0">
              <a:ln w="0"/>
              <a:effectLst>
                <a:outerShdw blurRad="38100" dist="19050" dir="2700000" algn="tl" rotWithShape="0">
                  <a:schemeClr val="dk1">
                    <a:alpha val="40000"/>
                  </a:schemeClr>
                </a:outerShdw>
              </a:effectLst>
            </a:endParaRPr>
          </a:p>
        </p:txBody>
      </p:sp>
      <p:pic>
        <p:nvPicPr>
          <p:cNvPr id="7" name="Picture 6"/>
          <p:cNvPicPr>
            <a:picLocks noChangeAspect="1"/>
          </p:cNvPicPr>
          <p:nvPr/>
        </p:nvPicPr>
        <p:blipFill>
          <a:blip r:embed="rId3"/>
          <a:stretch>
            <a:fillRect/>
          </a:stretch>
        </p:blipFill>
        <p:spPr>
          <a:xfrm>
            <a:off x="8282154" y="4709160"/>
            <a:ext cx="2507194" cy="1453896"/>
          </a:xfrm>
          <a:prstGeom prst="rect">
            <a:avLst/>
          </a:prstGeom>
        </p:spPr>
      </p:pic>
      <p:pic>
        <p:nvPicPr>
          <p:cNvPr id="8" name="Picture 7"/>
          <p:cNvPicPr>
            <a:picLocks noChangeAspect="1"/>
          </p:cNvPicPr>
          <p:nvPr/>
        </p:nvPicPr>
        <p:blipFill>
          <a:blip r:embed="rId4"/>
          <a:stretch>
            <a:fillRect/>
          </a:stretch>
        </p:blipFill>
        <p:spPr>
          <a:xfrm>
            <a:off x="1484310" y="4617720"/>
            <a:ext cx="2907792" cy="1453896"/>
          </a:xfrm>
          <a:prstGeom prst="rect">
            <a:avLst/>
          </a:prstGeom>
        </p:spPr>
      </p:pic>
    </p:spTree>
    <p:extLst>
      <p:ext uri="{BB962C8B-B14F-4D97-AF65-F5344CB8AC3E}">
        <p14:creationId xmlns:p14="http://schemas.microsoft.com/office/powerpoint/2010/main" val="2030620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There will be a door in the wall </a:t>
            </a:r>
            <a:endParaRPr lang="en-GB" dirty="0"/>
          </a:p>
        </p:txBody>
      </p:sp>
      <p:sp>
        <p:nvSpPr>
          <p:cNvPr id="3" name="Content Placeholder 2"/>
          <p:cNvSpPr>
            <a:spLocks noGrp="1"/>
          </p:cNvSpPr>
          <p:nvPr>
            <p:ph idx="1"/>
          </p:nvPr>
        </p:nvSpPr>
        <p:spPr>
          <a:xfrm>
            <a:off x="1612326" y="1953767"/>
            <a:ext cx="10018713" cy="3124201"/>
          </a:xfrm>
        </p:spPr>
        <p:txBody>
          <a:bodyPr/>
          <a:lstStyle/>
          <a:p>
            <a:pPr marL="457200" indent="-457200">
              <a:buAutoNum type="arabicPeriod"/>
            </a:pPr>
            <a:r>
              <a:rPr lang="en-GB" dirty="0" smtClean="0"/>
              <a:t>For the disbelievers and believers to communicate </a:t>
            </a:r>
          </a:p>
          <a:p>
            <a:pPr marL="457200" indent="-457200">
              <a:buAutoNum type="arabicPeriod"/>
            </a:pPr>
            <a:r>
              <a:rPr lang="en-GB" dirty="0" smtClean="0"/>
              <a:t>For all the believers to pass through and then sealed off permanently </a:t>
            </a:r>
            <a:endParaRPr lang="en-GB" dirty="0"/>
          </a:p>
        </p:txBody>
      </p:sp>
    </p:spTree>
    <p:extLst>
      <p:ext uri="{BB962C8B-B14F-4D97-AF65-F5344CB8AC3E}">
        <p14:creationId xmlns:p14="http://schemas.microsoft.com/office/powerpoint/2010/main" val="988168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16 – </a:t>
            </a:r>
            <a:r>
              <a:rPr lang="en-GB" dirty="0" err="1" smtClean="0"/>
              <a:t>Kushu</a:t>
            </a:r>
            <a:r>
              <a:rPr lang="en-GB" dirty="0" smtClean="0"/>
              <a:t> – </a:t>
            </a:r>
            <a:r>
              <a:rPr lang="en-GB" dirty="0" err="1" smtClean="0"/>
              <a:t>ul</a:t>
            </a:r>
            <a:r>
              <a:rPr lang="en-GB" dirty="0" smtClean="0"/>
              <a:t> – </a:t>
            </a:r>
            <a:r>
              <a:rPr lang="en-GB" dirty="0" err="1" smtClean="0"/>
              <a:t>qalb</a:t>
            </a:r>
            <a:r>
              <a:rPr lang="en-GB" dirty="0" smtClean="0"/>
              <a:t> </a:t>
            </a:r>
            <a:br>
              <a:rPr lang="en-GB" dirty="0" smtClean="0"/>
            </a:br>
            <a:r>
              <a:rPr lang="en-GB" dirty="0" smtClean="0"/>
              <a:t>For the heart to be softened </a:t>
            </a:r>
            <a:endParaRPr lang="en-GB" dirty="0"/>
          </a:p>
        </p:txBody>
      </p:sp>
      <p:sp>
        <p:nvSpPr>
          <p:cNvPr id="3" name="Content Placeholder 2"/>
          <p:cNvSpPr>
            <a:spLocks noGrp="1"/>
          </p:cNvSpPr>
          <p:nvPr>
            <p:ph idx="1"/>
          </p:nvPr>
        </p:nvSpPr>
        <p:spPr>
          <a:xfrm>
            <a:off x="1383726" y="2430398"/>
            <a:ext cx="6114353" cy="3971545"/>
          </a:xfrm>
        </p:spPr>
        <p:txBody>
          <a:bodyPr>
            <a:normAutofit lnSpcReduction="10000"/>
          </a:bodyPr>
          <a:lstStyle/>
          <a:p>
            <a:r>
              <a:rPr lang="en-GB" dirty="0" smtClean="0"/>
              <a:t>Reminder for the believers</a:t>
            </a:r>
          </a:p>
          <a:p>
            <a:r>
              <a:rPr lang="en-GB" dirty="0" smtClean="0"/>
              <a:t>After settling down in Medina the companions experienced socio – economic comfort  and prosperity </a:t>
            </a:r>
          </a:p>
          <a:p>
            <a:r>
              <a:rPr lang="en-GB" dirty="0" smtClean="0"/>
              <a:t>This verse was revealed as a reminder </a:t>
            </a:r>
          </a:p>
          <a:p>
            <a:r>
              <a:rPr lang="en-GB" dirty="0" smtClean="0"/>
              <a:t>This verse was revealed 13yrs after revelation had started </a:t>
            </a:r>
          </a:p>
          <a:p>
            <a:r>
              <a:rPr lang="en-GB" dirty="0" smtClean="0"/>
              <a:t>The first thing that will be taken away from people is their humility/humbleness</a:t>
            </a:r>
            <a:endParaRPr lang="en-GB" dirty="0"/>
          </a:p>
        </p:txBody>
      </p:sp>
      <p:pic>
        <p:nvPicPr>
          <p:cNvPr id="4" name="Picture 3"/>
          <p:cNvPicPr>
            <a:picLocks noChangeAspect="1"/>
          </p:cNvPicPr>
          <p:nvPr/>
        </p:nvPicPr>
        <p:blipFill>
          <a:blip r:embed="rId2"/>
          <a:stretch>
            <a:fillRect/>
          </a:stretch>
        </p:blipFill>
        <p:spPr>
          <a:xfrm>
            <a:off x="7580376" y="2775966"/>
            <a:ext cx="4373880" cy="3280410"/>
          </a:xfrm>
          <a:prstGeom prst="rect">
            <a:avLst/>
          </a:prstGeom>
        </p:spPr>
      </p:pic>
    </p:spTree>
    <p:extLst>
      <p:ext uri="{BB962C8B-B14F-4D97-AF65-F5344CB8AC3E}">
        <p14:creationId xmlns:p14="http://schemas.microsoft.com/office/powerpoint/2010/main" val="793559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0031" y="0"/>
            <a:ext cx="10018713" cy="1033272"/>
          </a:xfrm>
        </p:spPr>
        <p:txBody>
          <a:bodyPr/>
          <a:lstStyle/>
          <a:p>
            <a:r>
              <a:rPr lang="en-GB" dirty="0" smtClean="0"/>
              <a:t>Verse 20 </a:t>
            </a:r>
            <a:endParaRPr lang="en-GB" dirty="0"/>
          </a:p>
        </p:txBody>
      </p:sp>
      <p:sp>
        <p:nvSpPr>
          <p:cNvPr id="3" name="Content Placeholder 2"/>
          <p:cNvSpPr>
            <a:spLocks noGrp="1"/>
          </p:cNvSpPr>
          <p:nvPr>
            <p:ph idx="1"/>
          </p:nvPr>
        </p:nvSpPr>
        <p:spPr>
          <a:xfrm>
            <a:off x="1234213" y="777240"/>
            <a:ext cx="10375458" cy="3950207"/>
          </a:xfrm>
        </p:spPr>
        <p:txBody>
          <a:bodyPr>
            <a:normAutofit/>
          </a:bodyPr>
          <a:lstStyle/>
          <a:p>
            <a:r>
              <a:rPr lang="en-GB" dirty="0" smtClean="0"/>
              <a:t>Realities of this world, listed in order on which they take place in ones lifetime:</a:t>
            </a:r>
          </a:p>
          <a:p>
            <a:pPr>
              <a:buFont typeface="Wingdings" panose="05000000000000000000" pitchFamily="2" charset="2"/>
              <a:buChar char="Ø"/>
            </a:pPr>
            <a:r>
              <a:rPr lang="en-GB" dirty="0"/>
              <a:t> </a:t>
            </a:r>
            <a:r>
              <a:rPr lang="en-GB" dirty="0" err="1" smtClean="0"/>
              <a:t>Laib</a:t>
            </a:r>
            <a:r>
              <a:rPr lang="en-GB" dirty="0" smtClean="0"/>
              <a:t> – Play that has no purpose (child)</a:t>
            </a:r>
          </a:p>
          <a:p>
            <a:pPr>
              <a:buFont typeface="Wingdings" panose="05000000000000000000" pitchFamily="2" charset="2"/>
              <a:buChar char="Ø"/>
            </a:pPr>
            <a:r>
              <a:rPr lang="en-GB" dirty="0" err="1" smtClean="0"/>
              <a:t>Lahw</a:t>
            </a:r>
            <a:r>
              <a:rPr lang="en-GB" dirty="0" smtClean="0"/>
              <a:t> – amusement (early teenager) </a:t>
            </a:r>
          </a:p>
          <a:p>
            <a:pPr>
              <a:buFont typeface="Wingdings" panose="05000000000000000000" pitchFamily="2" charset="2"/>
              <a:buChar char="Ø"/>
            </a:pPr>
            <a:r>
              <a:rPr lang="en-GB" dirty="0" err="1" smtClean="0"/>
              <a:t>Zinah</a:t>
            </a:r>
            <a:r>
              <a:rPr lang="en-GB" dirty="0" smtClean="0"/>
              <a:t> – show of beauty (Later teenager) </a:t>
            </a:r>
          </a:p>
          <a:p>
            <a:pPr>
              <a:buFont typeface="Wingdings" panose="05000000000000000000" pitchFamily="2" charset="2"/>
              <a:buChar char="Ø"/>
            </a:pPr>
            <a:r>
              <a:rPr lang="en-GB" dirty="0" err="1" smtClean="0"/>
              <a:t>Tafakhur</a:t>
            </a:r>
            <a:r>
              <a:rPr lang="en-GB" dirty="0" smtClean="0"/>
              <a:t> – Exchange of boastful claims (Young adult)</a:t>
            </a:r>
          </a:p>
          <a:p>
            <a:pPr>
              <a:buFont typeface="Wingdings" panose="05000000000000000000" pitchFamily="2" charset="2"/>
              <a:buChar char="Ø"/>
            </a:pPr>
            <a:r>
              <a:rPr lang="en-GB" dirty="0" err="1" smtClean="0"/>
              <a:t>Takathur</a:t>
            </a:r>
            <a:r>
              <a:rPr lang="en-GB" dirty="0" smtClean="0"/>
              <a:t> – Competition of increase in riches and children (Older adults) </a:t>
            </a:r>
          </a:p>
          <a:p>
            <a:pPr>
              <a:buFont typeface="Wingdings" panose="05000000000000000000" pitchFamily="2" charset="2"/>
              <a:buChar char="Ø"/>
            </a:pPr>
            <a:endParaRPr lang="en-GB" dirty="0"/>
          </a:p>
        </p:txBody>
      </p:sp>
      <p:pic>
        <p:nvPicPr>
          <p:cNvPr id="4" name="Picture 3"/>
          <p:cNvPicPr>
            <a:picLocks noChangeAspect="1"/>
          </p:cNvPicPr>
          <p:nvPr/>
        </p:nvPicPr>
        <p:blipFill>
          <a:blip r:embed="rId2"/>
          <a:stretch>
            <a:fillRect/>
          </a:stretch>
        </p:blipFill>
        <p:spPr>
          <a:xfrm>
            <a:off x="7462434" y="4270248"/>
            <a:ext cx="4086310" cy="2295144"/>
          </a:xfrm>
          <a:prstGeom prst="rect">
            <a:avLst/>
          </a:prstGeom>
        </p:spPr>
      </p:pic>
      <p:sp>
        <p:nvSpPr>
          <p:cNvPr id="5" name="TextBox 4"/>
          <p:cNvSpPr txBox="1"/>
          <p:nvPr/>
        </p:nvSpPr>
        <p:spPr>
          <a:xfrm>
            <a:off x="2075688" y="4398262"/>
            <a:ext cx="5175504"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dirty="0"/>
              <a:t>At each phase of your life you feel satisfied with it and need nothing else. When that phase is over you realise the truth and how minor it and absurd it really was. </a:t>
            </a:r>
            <a:r>
              <a:rPr lang="en-GB" dirty="0" err="1"/>
              <a:t>Eg</a:t>
            </a:r>
            <a:r>
              <a:rPr lang="en-GB" dirty="0"/>
              <a:t>. Someone snatches  a </a:t>
            </a:r>
            <a:r>
              <a:rPr lang="en-GB" dirty="0" err="1"/>
              <a:t>childs</a:t>
            </a:r>
            <a:r>
              <a:rPr lang="en-GB" dirty="0"/>
              <a:t> toy he is as hurt and upset a grown man loosing his wealth or property. </a:t>
            </a:r>
          </a:p>
        </p:txBody>
      </p:sp>
    </p:spTree>
    <p:extLst>
      <p:ext uri="{BB962C8B-B14F-4D97-AF65-F5344CB8AC3E}">
        <p14:creationId xmlns:p14="http://schemas.microsoft.com/office/powerpoint/2010/main" val="1444549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4895" y="219457"/>
            <a:ext cx="10018713" cy="594360"/>
          </a:xfrm>
        </p:spPr>
        <p:txBody>
          <a:bodyPr>
            <a:normAutofit fontScale="90000"/>
          </a:bodyPr>
          <a:lstStyle/>
          <a:p>
            <a:r>
              <a:rPr lang="en-GB" dirty="0" smtClean="0"/>
              <a:t>Parable </a:t>
            </a:r>
            <a:endParaRPr lang="en-GB" dirty="0"/>
          </a:p>
        </p:txBody>
      </p:sp>
      <p:sp>
        <p:nvSpPr>
          <p:cNvPr id="3" name="Content Placeholder 2"/>
          <p:cNvSpPr>
            <a:spLocks noGrp="1"/>
          </p:cNvSpPr>
          <p:nvPr>
            <p:ph idx="1"/>
          </p:nvPr>
        </p:nvSpPr>
        <p:spPr>
          <a:xfrm>
            <a:off x="1484310" y="3419856"/>
            <a:ext cx="10018713" cy="3346704"/>
          </a:xfrm>
        </p:spPr>
        <p:txBody>
          <a:bodyPr>
            <a:normAutofit/>
          </a:bodyPr>
          <a:lstStyle/>
          <a:p>
            <a:r>
              <a:rPr lang="en-GB" dirty="0" smtClean="0"/>
              <a:t>The vegetation attracts the farmers, but then it withers and goes                        yellow becoming straw </a:t>
            </a:r>
          </a:p>
          <a:p>
            <a:r>
              <a:rPr lang="en-GB" dirty="0" smtClean="0"/>
              <a:t>Literal sense of </a:t>
            </a:r>
            <a:r>
              <a:rPr lang="en-GB" dirty="0" err="1" smtClean="0"/>
              <a:t>Kufar</a:t>
            </a:r>
            <a:r>
              <a:rPr lang="en-GB" dirty="0" smtClean="0"/>
              <a:t> is farmers </a:t>
            </a:r>
          </a:p>
          <a:p>
            <a:r>
              <a:rPr lang="en-GB" dirty="0" smtClean="0"/>
              <a:t>This parable is an example of Mankind in this life, first they look young and handsome but when they get old, their beauty fades. This is the end of the life. The hereafter is surely coming….</a:t>
            </a:r>
            <a:endParaRPr lang="en-GB" dirty="0"/>
          </a:p>
        </p:txBody>
      </p:sp>
      <p:pic>
        <p:nvPicPr>
          <p:cNvPr id="4" name="Picture 3"/>
          <p:cNvPicPr>
            <a:picLocks noChangeAspect="1"/>
          </p:cNvPicPr>
          <p:nvPr/>
        </p:nvPicPr>
        <p:blipFill>
          <a:blip r:embed="rId2"/>
          <a:stretch>
            <a:fillRect/>
          </a:stretch>
        </p:blipFill>
        <p:spPr>
          <a:xfrm>
            <a:off x="7347918" y="968882"/>
            <a:ext cx="2811065" cy="2097487"/>
          </a:xfrm>
          <a:prstGeom prst="rect">
            <a:avLst/>
          </a:prstGeom>
        </p:spPr>
      </p:pic>
      <p:pic>
        <p:nvPicPr>
          <p:cNvPr id="5" name="Picture 4"/>
          <p:cNvPicPr>
            <a:picLocks noChangeAspect="1"/>
          </p:cNvPicPr>
          <p:nvPr/>
        </p:nvPicPr>
        <p:blipFill>
          <a:blip r:embed="rId3"/>
          <a:stretch>
            <a:fillRect/>
          </a:stretch>
        </p:blipFill>
        <p:spPr>
          <a:xfrm>
            <a:off x="2139125" y="935355"/>
            <a:ext cx="2866500" cy="2155318"/>
          </a:xfrm>
          <a:prstGeom prst="rect">
            <a:avLst/>
          </a:prstGeom>
        </p:spPr>
      </p:pic>
      <p:sp>
        <p:nvSpPr>
          <p:cNvPr id="6" name="Right Arrow 5"/>
          <p:cNvSpPr/>
          <p:nvPr/>
        </p:nvSpPr>
        <p:spPr>
          <a:xfrm>
            <a:off x="5230368" y="1892808"/>
            <a:ext cx="1892808" cy="67665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4"/>
          <a:stretch>
            <a:fillRect/>
          </a:stretch>
        </p:blipFill>
        <p:spPr>
          <a:xfrm>
            <a:off x="10158983" y="3337561"/>
            <a:ext cx="2032854" cy="1755647"/>
          </a:xfrm>
          <a:prstGeom prst="rect">
            <a:avLst/>
          </a:prstGeom>
        </p:spPr>
      </p:pic>
    </p:spTree>
    <p:extLst>
      <p:ext uri="{BB962C8B-B14F-4D97-AF65-F5344CB8AC3E}">
        <p14:creationId xmlns:p14="http://schemas.microsoft.com/office/powerpoint/2010/main" val="1598184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21 – Compete each other </a:t>
            </a:r>
            <a:endParaRPr lang="en-GB" dirty="0"/>
          </a:p>
        </p:txBody>
      </p:sp>
      <p:sp>
        <p:nvSpPr>
          <p:cNvPr id="3" name="Content Placeholder 2"/>
          <p:cNvSpPr>
            <a:spLocks noGrp="1"/>
          </p:cNvSpPr>
          <p:nvPr>
            <p:ph idx="1"/>
          </p:nvPr>
        </p:nvSpPr>
        <p:spPr/>
        <p:txBody>
          <a:bodyPr>
            <a:normAutofit fontScale="92500" lnSpcReduction="10000"/>
          </a:bodyPr>
          <a:lstStyle/>
          <a:p>
            <a:pPr marL="457200" indent="-457200">
              <a:buAutoNum type="arabicPeriod"/>
            </a:pPr>
            <a:r>
              <a:rPr lang="en-GB" dirty="0" smtClean="0"/>
              <a:t>No one has guarantee that he will have good life, health and strength. Should not delay in doing good deeds for the future. You never know when death will come, or you will be unable to do a good deed. </a:t>
            </a:r>
          </a:p>
          <a:p>
            <a:pPr marL="457200" indent="-457200">
              <a:buAutoNum type="arabicPeriod"/>
            </a:pPr>
            <a:r>
              <a:rPr lang="en-GB" dirty="0" smtClean="0"/>
              <a:t>Compete with each other in good deeds</a:t>
            </a:r>
          </a:p>
          <a:p>
            <a:pPr marL="457200" indent="-457200">
              <a:buAutoNum type="arabicPeriod"/>
            </a:pPr>
            <a:endParaRPr lang="en-GB" dirty="0"/>
          </a:p>
          <a:p>
            <a:pPr marL="0" indent="0">
              <a:buNone/>
            </a:pPr>
            <a:r>
              <a:rPr lang="en-GB" dirty="0" smtClean="0"/>
              <a:t>Abu </a:t>
            </a:r>
            <a:r>
              <a:rPr lang="en-GB" dirty="0" err="1" smtClean="0"/>
              <a:t>Huarairah</a:t>
            </a:r>
            <a:r>
              <a:rPr lang="en-GB" dirty="0" smtClean="0"/>
              <a:t> reported that the Prophet Muhammad (May Allah’s peace and blessings be upon him) said: “No one will attain salvation by means of his actions only”</a:t>
            </a:r>
          </a:p>
        </p:txBody>
      </p:sp>
    </p:spTree>
    <p:extLst>
      <p:ext uri="{BB962C8B-B14F-4D97-AF65-F5344CB8AC3E}">
        <p14:creationId xmlns:p14="http://schemas.microsoft.com/office/powerpoint/2010/main" val="8857804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25909"/>
            <a:ext cx="10018713" cy="1281684"/>
          </a:xfrm>
        </p:spPr>
        <p:txBody>
          <a:bodyPr>
            <a:normAutofit fontScale="90000"/>
          </a:bodyPr>
          <a:lstStyle/>
          <a:p>
            <a:r>
              <a:rPr lang="en-GB" dirty="0" smtClean="0"/>
              <a:t>Verse 23 – Allah does not love any self-admirer and over proud</a:t>
            </a:r>
            <a:endParaRPr lang="en-GB" dirty="0"/>
          </a:p>
        </p:txBody>
      </p:sp>
      <p:sp>
        <p:nvSpPr>
          <p:cNvPr id="3" name="Content Placeholder 2"/>
          <p:cNvSpPr>
            <a:spLocks noGrp="1"/>
          </p:cNvSpPr>
          <p:nvPr>
            <p:ph idx="1"/>
          </p:nvPr>
        </p:nvSpPr>
        <p:spPr>
          <a:xfrm>
            <a:off x="1484308" y="1212719"/>
            <a:ext cx="10018713" cy="3124201"/>
          </a:xfrm>
        </p:spPr>
        <p:txBody>
          <a:bodyPr/>
          <a:lstStyle/>
          <a:p>
            <a:r>
              <a:rPr lang="en-GB" dirty="0"/>
              <a:t>W</a:t>
            </a:r>
            <a:r>
              <a:rPr lang="en-GB" dirty="0" smtClean="0"/>
              <a:t>hat is </a:t>
            </a:r>
            <a:r>
              <a:rPr lang="en-GB" dirty="0" err="1" smtClean="0"/>
              <a:t>Narcism</a:t>
            </a:r>
            <a:r>
              <a:rPr lang="en-GB" dirty="0" smtClean="0"/>
              <a:t> </a:t>
            </a:r>
          </a:p>
          <a:p>
            <a:r>
              <a:rPr lang="en-GB" dirty="0" smtClean="0">
                <a:hlinkClick r:id="rId2"/>
              </a:rPr>
              <a:t>https</a:t>
            </a:r>
            <a:r>
              <a:rPr lang="en-GB" dirty="0">
                <a:hlinkClick r:id="rId2"/>
              </a:rPr>
              <a:t>://</a:t>
            </a:r>
            <a:r>
              <a:rPr lang="en-GB" dirty="0" smtClean="0">
                <a:hlinkClick r:id="rId2"/>
              </a:rPr>
              <a:t>www.youtube.com/watch?v=arJLy3hX1E8</a:t>
            </a:r>
            <a:endParaRPr lang="en-GB" dirty="0" smtClean="0"/>
          </a:p>
          <a:p>
            <a:r>
              <a:rPr lang="en-GB" b="1" dirty="0" smtClean="0"/>
              <a:t>Social media </a:t>
            </a:r>
          </a:p>
          <a:p>
            <a:r>
              <a:rPr lang="en-GB" dirty="0" smtClean="0"/>
              <a:t>How many likes does my video have? </a:t>
            </a:r>
          </a:p>
          <a:p>
            <a:r>
              <a:rPr lang="en-GB" dirty="0" smtClean="0"/>
              <a:t>How many followers do I have? </a:t>
            </a:r>
          </a:p>
          <a:p>
            <a:r>
              <a:rPr lang="en-GB" dirty="0" smtClean="0"/>
              <a:t>Do I want everyone to love me because I love myself? </a:t>
            </a:r>
          </a:p>
          <a:p>
            <a:pPr marL="0" indent="0">
              <a:buNone/>
            </a:pPr>
            <a:endParaRPr lang="en-GB" dirty="0"/>
          </a:p>
        </p:txBody>
      </p:sp>
      <p:pic>
        <p:nvPicPr>
          <p:cNvPr id="4" name="Picture 3"/>
          <p:cNvPicPr>
            <a:picLocks noChangeAspect="1"/>
          </p:cNvPicPr>
          <p:nvPr/>
        </p:nvPicPr>
        <p:blipFill>
          <a:blip r:embed="rId3"/>
          <a:stretch>
            <a:fillRect/>
          </a:stretch>
        </p:blipFill>
        <p:spPr>
          <a:xfrm>
            <a:off x="7662672" y="4336920"/>
            <a:ext cx="4210241" cy="2349902"/>
          </a:xfrm>
          <a:prstGeom prst="rect">
            <a:avLst/>
          </a:prstGeom>
        </p:spPr>
      </p:pic>
      <p:pic>
        <p:nvPicPr>
          <p:cNvPr id="5" name="Picture 4"/>
          <p:cNvPicPr>
            <a:picLocks noChangeAspect="1"/>
          </p:cNvPicPr>
          <p:nvPr/>
        </p:nvPicPr>
        <p:blipFill>
          <a:blip r:embed="rId4"/>
          <a:stretch>
            <a:fillRect/>
          </a:stretch>
        </p:blipFill>
        <p:spPr>
          <a:xfrm>
            <a:off x="2377439" y="4146021"/>
            <a:ext cx="5148073" cy="2742958"/>
          </a:xfrm>
          <a:prstGeom prst="rect">
            <a:avLst/>
          </a:prstGeom>
        </p:spPr>
      </p:pic>
    </p:spTree>
    <p:extLst>
      <p:ext uri="{BB962C8B-B14F-4D97-AF65-F5344CB8AC3E}">
        <p14:creationId xmlns:p14="http://schemas.microsoft.com/office/powerpoint/2010/main" val="579167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335" y="128016"/>
            <a:ext cx="10018713" cy="1752599"/>
          </a:xfrm>
        </p:spPr>
        <p:txBody>
          <a:bodyPr/>
          <a:lstStyle/>
          <a:p>
            <a:r>
              <a:rPr lang="en-GB" dirty="0" smtClean="0"/>
              <a:t>Verse 25 – Allah sent down The Book, The Balance and Iron </a:t>
            </a:r>
            <a:endParaRPr lang="en-GB" dirty="0"/>
          </a:p>
        </p:txBody>
      </p:sp>
      <p:sp>
        <p:nvSpPr>
          <p:cNvPr id="3" name="Content Placeholder 2"/>
          <p:cNvSpPr>
            <a:spLocks noGrp="1"/>
          </p:cNvSpPr>
          <p:nvPr>
            <p:ph idx="1"/>
          </p:nvPr>
        </p:nvSpPr>
        <p:spPr>
          <a:xfrm>
            <a:off x="1347150" y="1322165"/>
            <a:ext cx="10018713" cy="3124201"/>
          </a:xfrm>
        </p:spPr>
        <p:txBody>
          <a:bodyPr/>
          <a:lstStyle/>
          <a:p>
            <a:r>
              <a:rPr lang="en-GB" dirty="0" smtClean="0"/>
              <a:t>Iron serves two purposes:</a:t>
            </a:r>
          </a:p>
          <a:p>
            <a:pPr marL="457200" indent="-457200">
              <a:buFont typeface="+mj-lt"/>
              <a:buAutoNum type="arabicPeriod"/>
            </a:pPr>
            <a:r>
              <a:rPr lang="en-GB" dirty="0" smtClean="0"/>
              <a:t>It represents power and hold its opponents in great awe. It may compel the rebellious people to abide by the divine law</a:t>
            </a:r>
          </a:p>
          <a:p>
            <a:pPr marL="457200" indent="-457200">
              <a:buFont typeface="+mj-lt"/>
              <a:buAutoNum type="arabicPeriod"/>
            </a:pPr>
            <a:r>
              <a:rPr lang="en-GB" dirty="0" smtClean="0"/>
              <a:t>It hold great benefit for man – It is needed in the invention of every device, machine and apparatus.   </a:t>
            </a:r>
            <a:endParaRPr lang="en-GB" dirty="0"/>
          </a:p>
        </p:txBody>
      </p:sp>
      <p:pic>
        <p:nvPicPr>
          <p:cNvPr id="4" name="Picture 3"/>
          <p:cNvPicPr>
            <a:picLocks noChangeAspect="1"/>
          </p:cNvPicPr>
          <p:nvPr/>
        </p:nvPicPr>
        <p:blipFill>
          <a:blip r:embed="rId2"/>
          <a:stretch>
            <a:fillRect/>
          </a:stretch>
        </p:blipFill>
        <p:spPr>
          <a:xfrm>
            <a:off x="9025128" y="4446366"/>
            <a:ext cx="2157855" cy="2157855"/>
          </a:xfrm>
          <a:prstGeom prst="rect">
            <a:avLst/>
          </a:prstGeom>
        </p:spPr>
      </p:pic>
      <p:pic>
        <p:nvPicPr>
          <p:cNvPr id="5" name="Picture 4"/>
          <p:cNvPicPr>
            <a:picLocks noChangeAspect="1"/>
          </p:cNvPicPr>
          <p:nvPr/>
        </p:nvPicPr>
        <p:blipFill>
          <a:blip r:embed="rId3"/>
          <a:stretch>
            <a:fillRect/>
          </a:stretch>
        </p:blipFill>
        <p:spPr>
          <a:xfrm>
            <a:off x="3440777" y="4553711"/>
            <a:ext cx="4945857" cy="2214563"/>
          </a:xfrm>
          <a:prstGeom prst="rect">
            <a:avLst/>
          </a:prstGeom>
        </p:spPr>
      </p:pic>
    </p:spTree>
    <p:extLst>
      <p:ext uri="{BB962C8B-B14F-4D97-AF65-F5344CB8AC3E}">
        <p14:creationId xmlns:p14="http://schemas.microsoft.com/office/powerpoint/2010/main" val="37194193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27 – What is </a:t>
            </a:r>
            <a:r>
              <a:rPr lang="en-GB" dirty="0" err="1" smtClean="0"/>
              <a:t>Rahbaniyyah</a:t>
            </a:r>
            <a:r>
              <a:rPr lang="en-GB" dirty="0" smtClean="0"/>
              <a:t> -Monasticism? </a:t>
            </a:r>
            <a:endParaRPr lang="en-GB" dirty="0"/>
          </a:p>
        </p:txBody>
      </p:sp>
      <p:sp>
        <p:nvSpPr>
          <p:cNvPr id="3" name="Content Placeholder 2"/>
          <p:cNvSpPr>
            <a:spLocks noGrp="1"/>
          </p:cNvSpPr>
          <p:nvPr>
            <p:ph idx="1"/>
          </p:nvPr>
        </p:nvSpPr>
        <p:spPr>
          <a:xfrm>
            <a:off x="1786062" y="1999487"/>
            <a:ext cx="10503474" cy="4191001"/>
          </a:xfrm>
        </p:spPr>
        <p:txBody>
          <a:bodyPr>
            <a:normAutofit fontScale="85000" lnSpcReduction="20000"/>
          </a:bodyPr>
          <a:lstStyle/>
          <a:p>
            <a:r>
              <a:rPr lang="en-GB" dirty="0" smtClean="0"/>
              <a:t>Root word – </a:t>
            </a:r>
            <a:r>
              <a:rPr lang="en-GB" dirty="0" err="1" smtClean="0"/>
              <a:t>Ruhban</a:t>
            </a:r>
            <a:r>
              <a:rPr lang="en-GB" dirty="0" smtClean="0"/>
              <a:t> – The one who fears </a:t>
            </a:r>
          </a:p>
          <a:p>
            <a:r>
              <a:rPr lang="en-GB" dirty="0" smtClean="0"/>
              <a:t>Started from the time after Prophet Isa (AS)</a:t>
            </a:r>
          </a:p>
          <a:p>
            <a:r>
              <a:rPr lang="en-GB" dirty="0" smtClean="0"/>
              <a:t>Transgression become common </a:t>
            </a:r>
          </a:p>
          <a:p>
            <a:r>
              <a:rPr lang="en-GB" dirty="0" smtClean="0"/>
              <a:t>Kings and leaders publicly defied the laws of the Gospel</a:t>
            </a:r>
          </a:p>
          <a:p>
            <a:r>
              <a:rPr lang="en-GB" dirty="0" smtClean="0"/>
              <a:t>If scholars and righteous people stopped them they were put to death</a:t>
            </a:r>
          </a:p>
          <a:p>
            <a:r>
              <a:rPr lang="en-GB" dirty="0" smtClean="0"/>
              <a:t>They thought if they lived here their religion will be lost</a:t>
            </a:r>
          </a:p>
          <a:p>
            <a:r>
              <a:rPr lang="en-GB" dirty="0" smtClean="0"/>
              <a:t>They took it upon themselves to give up pleasures of this world, even the allowed ones</a:t>
            </a:r>
          </a:p>
          <a:p>
            <a:r>
              <a:rPr lang="en-GB" dirty="0" smtClean="0"/>
              <a:t>They avoided marriage, work, need to build houses and moved to the jungles, mountains and caves</a:t>
            </a:r>
          </a:p>
          <a:p>
            <a:r>
              <a:rPr lang="en-GB" dirty="0" smtClean="0"/>
              <a:t>Returned to nomadic lifestyle to be able to practise their religion freely </a:t>
            </a:r>
          </a:p>
          <a:p>
            <a:r>
              <a:rPr lang="en-GB" dirty="0" smtClean="0"/>
              <a:t>They did this all out of the fear of God</a:t>
            </a:r>
            <a:endParaRPr lang="en-GB" dirty="0"/>
          </a:p>
        </p:txBody>
      </p:sp>
    </p:spTree>
    <p:extLst>
      <p:ext uri="{BB962C8B-B14F-4D97-AF65-F5344CB8AC3E}">
        <p14:creationId xmlns:p14="http://schemas.microsoft.com/office/powerpoint/2010/main" val="1377183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Christians introduced monasticism </a:t>
            </a:r>
            <a:endParaRPr lang="en-GB" dirty="0"/>
          </a:p>
        </p:txBody>
      </p:sp>
      <p:sp>
        <p:nvSpPr>
          <p:cNvPr id="3" name="Content Placeholder 2"/>
          <p:cNvSpPr>
            <a:spLocks noGrp="1"/>
          </p:cNvSpPr>
          <p:nvPr>
            <p:ph idx="1"/>
          </p:nvPr>
        </p:nvSpPr>
        <p:spPr/>
        <p:txBody>
          <a:bodyPr/>
          <a:lstStyle/>
          <a:p>
            <a:r>
              <a:rPr lang="en-GB" dirty="0" smtClean="0"/>
              <a:t>If they promised to do a certain act of worship or promised to refrain from something, it became binding upon them to do so. </a:t>
            </a:r>
          </a:p>
          <a:p>
            <a:r>
              <a:rPr lang="en-GB" dirty="0" smtClean="0"/>
              <a:t>Its violation would be a sin </a:t>
            </a:r>
          </a:p>
          <a:p>
            <a:r>
              <a:rPr lang="en-GB" dirty="0" smtClean="0"/>
              <a:t>Monks</a:t>
            </a:r>
          </a:p>
          <a:p>
            <a:r>
              <a:rPr lang="en-GB" dirty="0" smtClean="0"/>
              <a:t>Started with the best of intentions but then deviated </a:t>
            </a:r>
          </a:p>
          <a:p>
            <a:r>
              <a:rPr lang="en-GB" dirty="0" smtClean="0"/>
              <a:t>This verse denounces monasticism – to turn lawful things into unlawful</a:t>
            </a:r>
          </a:p>
        </p:txBody>
      </p:sp>
    </p:spTree>
    <p:extLst>
      <p:ext uri="{BB962C8B-B14F-4D97-AF65-F5344CB8AC3E}">
        <p14:creationId xmlns:p14="http://schemas.microsoft.com/office/powerpoint/2010/main" val="397597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28 </a:t>
            </a:r>
            <a:endParaRPr lang="en-GB" dirty="0"/>
          </a:p>
        </p:txBody>
      </p:sp>
      <p:sp>
        <p:nvSpPr>
          <p:cNvPr id="3" name="Content Placeholder 2"/>
          <p:cNvSpPr>
            <a:spLocks noGrp="1"/>
          </p:cNvSpPr>
          <p:nvPr>
            <p:ph idx="1"/>
          </p:nvPr>
        </p:nvSpPr>
        <p:spPr/>
        <p:txBody>
          <a:bodyPr/>
          <a:lstStyle/>
          <a:p>
            <a:r>
              <a:rPr lang="en-GB" dirty="0" smtClean="0"/>
              <a:t>Those who believed in Prophet Musa/Isa and Prophet Muhammad (May Allah’s peace and blessings be upon him) will receive double reward. </a:t>
            </a:r>
            <a:endParaRPr lang="en-GB" dirty="0"/>
          </a:p>
        </p:txBody>
      </p:sp>
    </p:spTree>
    <p:extLst>
      <p:ext uri="{BB962C8B-B14F-4D97-AF65-F5344CB8AC3E}">
        <p14:creationId xmlns:p14="http://schemas.microsoft.com/office/powerpoint/2010/main" val="37516968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187</TotalTime>
  <Words>1390</Words>
  <Application>Microsoft Office PowerPoint</Application>
  <PresentationFormat>Widescreen</PresentationFormat>
  <Paragraphs>138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Corbel</vt:lpstr>
      <vt:lpstr>Tahoma</vt:lpstr>
      <vt:lpstr>Wingdings</vt:lpstr>
      <vt:lpstr>Parallax</vt:lpstr>
      <vt:lpstr>Surah Al –Hadid  The Iron </vt:lpstr>
      <vt:lpstr>Virtues of Surah Al – Hadid </vt:lpstr>
      <vt:lpstr>Ibn Kathir says the best verses is Verse 3 in Surah Al Hadid </vt:lpstr>
      <vt:lpstr>Why are they called Al-Mussabihat?</vt:lpstr>
      <vt:lpstr>Verse 3 </vt:lpstr>
      <vt:lpstr>Verse 8 – He has taken your covenant </vt:lpstr>
      <vt:lpstr>Verse 10 – While to Allah belongs the inheritance of the heavens and the earth?</vt:lpstr>
      <vt:lpstr>Verse 10 - Conquest of Makkah  Those who spent before the conquest of Makkah and fought in Allah’s way are not equal to others  </vt:lpstr>
      <vt:lpstr>Verse 12 – The believers will be awarded a light</vt:lpstr>
      <vt:lpstr>Reasons for receiving the light from hadith </vt:lpstr>
      <vt:lpstr>Verse 13 </vt:lpstr>
      <vt:lpstr>There will be a door in the wall </vt:lpstr>
      <vt:lpstr>Verse 16 – Kushu – ul – qalb  For the heart to be softened </vt:lpstr>
      <vt:lpstr>Verse 20 </vt:lpstr>
      <vt:lpstr>Parable </vt:lpstr>
      <vt:lpstr>Verse 21 – Compete each other </vt:lpstr>
      <vt:lpstr>Verse 23 – Allah does not love any self-admirer and over proud</vt:lpstr>
      <vt:lpstr>Verse 25 – Allah sent down The Book, The Balance and Iron </vt:lpstr>
      <vt:lpstr>Verse 27 – What is Rahbaniyyah -Monasticism? </vt:lpstr>
      <vt:lpstr>Christians introduced monasticism </vt:lpstr>
      <vt:lpstr>Verse 28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Al –Hadid  The Iron</dc:title>
  <dc:creator>Sumiyya IQBAL</dc:creator>
  <cp:lastModifiedBy>Sumiyya IQBAL</cp:lastModifiedBy>
  <cp:revision>22</cp:revision>
  <dcterms:created xsi:type="dcterms:W3CDTF">2017-03-05T10:46:19Z</dcterms:created>
  <dcterms:modified xsi:type="dcterms:W3CDTF">2019-04-10T11:18:51Z</dcterms:modified>
</cp:coreProperties>
</file>